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66FF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276" y="-90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fld id="{4728D578-2DA5-4413-A465-3ABF609280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6281D0DE-5F3D-46C3-9C47-A6CEC4FA6D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9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0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7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5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3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3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4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9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913469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077" indent="0">
              <a:buNone/>
              <a:defRPr sz="4000"/>
            </a:lvl2pPr>
            <a:lvl3pPr marL="1306155" indent="0">
              <a:buNone/>
              <a:defRPr sz="3400"/>
            </a:lvl3pPr>
            <a:lvl4pPr marL="1959233" indent="0">
              <a:buNone/>
              <a:defRPr sz="2900"/>
            </a:lvl4pPr>
            <a:lvl5pPr marL="2612311" indent="0">
              <a:buNone/>
              <a:defRPr sz="2900"/>
            </a:lvl5pPr>
            <a:lvl6pPr marL="3265388" indent="0">
              <a:buNone/>
              <a:defRPr sz="2900"/>
            </a:lvl6pPr>
            <a:lvl7pPr marL="3918465" indent="0">
              <a:buNone/>
              <a:defRPr sz="2900"/>
            </a:lvl7pPr>
            <a:lvl8pPr marL="4571543" indent="0">
              <a:buNone/>
              <a:defRPr sz="2900"/>
            </a:lvl8pPr>
            <a:lvl9pPr marL="5224620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15" tIns="65308" rIns="130615" bIns="653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2"/>
            <a:ext cx="12344400" cy="6034617"/>
          </a:xfrm>
          <a:prstGeom prst="rect">
            <a:avLst/>
          </a:prstGeom>
        </p:spPr>
        <p:txBody>
          <a:bodyPr vert="horz" lIns="130615" tIns="65308" rIns="130615" bIns="65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6"/>
            <a:ext cx="3200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AF37F-DF78-4B1F-B33B-F54768A69A6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6"/>
            <a:ext cx="4343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6"/>
            <a:ext cx="3200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ACD0-1BF4-4BCE-8A51-DD2CFD6F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306155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08" indent="-489808" algn="l" defTabSz="1306155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251" indent="-408174" algn="l" defTabSz="1306155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694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indent="-326539" algn="l" defTabSz="1306155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849" indent="-326539" algn="l" defTabSz="1306155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26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003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082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160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77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233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11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388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465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620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Level Feedback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29" y="1725639"/>
            <a:ext cx="12344400" cy="62648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Optimize </a:t>
            </a:r>
            <a:r>
              <a:rPr lang="en-US" i="1" dirty="0" smtClean="0">
                <a:solidFill>
                  <a:srgbClr val="FF0000"/>
                </a:solidFill>
              </a:rPr>
              <a:t>turnaround time</a:t>
            </a:r>
          </a:p>
          <a:p>
            <a:pPr lvl="1"/>
            <a:r>
              <a:rPr lang="en-US" i="1" dirty="0" smtClean="0"/>
              <a:t>Make the system “feel” </a:t>
            </a:r>
            <a:r>
              <a:rPr lang="en-US" i="1" dirty="0" smtClean="0">
                <a:solidFill>
                  <a:srgbClr val="FF0000"/>
                </a:solidFill>
              </a:rPr>
              <a:t>responsive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Requires negotiating tradeoffs</a:t>
            </a:r>
          </a:p>
          <a:p>
            <a:pPr lvl="2"/>
            <a:r>
              <a:rPr lang="en-US" dirty="0" smtClean="0">
                <a:solidFill>
                  <a:srgbClr val="0066FF"/>
                </a:solidFill>
              </a:rPr>
              <a:t>Round Robin </a:t>
            </a:r>
            <a:r>
              <a:rPr lang="en-US" dirty="0" smtClean="0"/>
              <a:t>(which is </a:t>
            </a:r>
            <a:r>
              <a:rPr lang="en-US" i="1" dirty="0" smtClean="0"/>
              <a:t>preemptive</a:t>
            </a:r>
            <a:r>
              <a:rPr lang="en-US" dirty="0" smtClean="0"/>
              <a:t>) is responsive, adds overhead w/ short time quantum for CPU bursts</a:t>
            </a:r>
          </a:p>
          <a:p>
            <a:pPr lvl="2"/>
            <a:r>
              <a:rPr lang="en-US" dirty="0" smtClean="0">
                <a:solidFill>
                  <a:srgbClr val="0066FF"/>
                </a:solidFill>
              </a:rPr>
              <a:t>Shortest Job First </a:t>
            </a:r>
            <a:r>
              <a:rPr lang="en-US" dirty="0" smtClean="0"/>
              <a:t>(approximation) not necessarily responsive</a:t>
            </a:r>
          </a:p>
          <a:p>
            <a:pPr lvl="1"/>
            <a:r>
              <a:rPr lang="en-US" dirty="0" smtClean="0"/>
              <a:t>Requires “learning” how to schedule a job, as it runs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and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many queues?</a:t>
            </a:r>
          </a:p>
          <a:p>
            <a:r>
              <a:rPr lang="en-US" dirty="0" smtClean="0"/>
              <a:t>How often to boost priorities?</a:t>
            </a:r>
          </a:p>
          <a:p>
            <a:r>
              <a:rPr lang="en-US" dirty="0" smtClean="0"/>
              <a:t>How long are time slices in each queue?</a:t>
            </a:r>
          </a:p>
          <a:p>
            <a:pPr lvl="1"/>
            <a:r>
              <a:rPr lang="en-US" dirty="0" smtClean="0"/>
              <a:t>Usually shorter for higher priority queues, but how long should each queue’s time slice be?</a:t>
            </a:r>
          </a:p>
          <a:p>
            <a:endParaRPr lang="en-US" dirty="0" smtClean="0"/>
          </a:p>
          <a:p>
            <a:r>
              <a:rPr lang="en-US" dirty="0" smtClean="0"/>
              <a:t>In practice</a:t>
            </a:r>
          </a:p>
          <a:p>
            <a:pPr lvl="1"/>
            <a:r>
              <a:rPr lang="en-US" dirty="0" smtClean="0"/>
              <a:t>MLFQ’s can be configurable by administrators</a:t>
            </a:r>
          </a:p>
          <a:p>
            <a:pPr lvl="1"/>
            <a:r>
              <a:rPr lang="en-US" b="1" dirty="0" smtClean="0"/>
              <a:t>Decay-usage</a:t>
            </a:r>
            <a:r>
              <a:rPr lang="en-US" dirty="0" smtClean="0"/>
              <a:t> allows processes to move up differently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Lottery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Try to share the CPU proportionally</a:t>
            </a:r>
          </a:p>
          <a:p>
            <a:pPr lvl="1"/>
            <a:r>
              <a:rPr lang="en-US" dirty="0" smtClean="0"/>
              <a:t>Maybe “equally” but not necessarily</a:t>
            </a:r>
          </a:p>
          <a:p>
            <a:pPr lvl="1"/>
            <a:r>
              <a:rPr lang="en-US" dirty="0" smtClean="0"/>
              <a:t>Would like to set the shares and achieve that ratio over time: e.g. 50 / 25 / 25 for Processes A, B, C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Lottery Scheduling</a:t>
            </a:r>
          </a:p>
          <a:p>
            <a:pPr lvl="1"/>
            <a:r>
              <a:rPr lang="en-US" dirty="0" smtClean="0"/>
              <a:t>Issue tickets in proportion, and every time slice, hold a “lottery” to see who gets the CPU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Lottery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“lottery” is a matter of</a:t>
            </a:r>
          </a:p>
          <a:p>
            <a:pPr lvl="1"/>
            <a:r>
              <a:rPr lang="en-US" dirty="0" smtClean="0"/>
              <a:t>Generating a random ticket number</a:t>
            </a:r>
          </a:p>
          <a:p>
            <a:pPr lvl="1"/>
            <a:r>
              <a:rPr lang="en-US" dirty="0" smtClean="0"/>
              <a:t>Figuring out which process holds that ticket</a:t>
            </a:r>
          </a:p>
          <a:p>
            <a:pPr lvl="1"/>
            <a:r>
              <a:rPr lang="en-US" dirty="0" smtClean="0"/>
              <a:t>Running that process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shares proportionally if all processes use similar portions of their time slices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Ticket Currency</a:t>
            </a:r>
          </a:p>
          <a:p>
            <a:pPr lvl="1"/>
            <a:r>
              <a:rPr lang="en-US" dirty="0" smtClean="0"/>
              <a:t>Users can be given some control of how their jobs are scheduled relative to one another</a:t>
            </a:r>
          </a:p>
          <a:p>
            <a:pPr lvl="1"/>
            <a:r>
              <a:rPr lang="en-US" dirty="0" smtClean="0"/>
              <a:t>System doles out tickets to Users (not processes)</a:t>
            </a:r>
          </a:p>
          <a:p>
            <a:pPr lvl="1"/>
            <a:r>
              <a:rPr lang="en-US" dirty="0" smtClean="0"/>
              <a:t>User divides tickets (in user-specific currency) to its processes</a:t>
            </a:r>
          </a:p>
          <a:p>
            <a:pPr lvl="1"/>
            <a:r>
              <a:rPr lang="en-US" dirty="0" smtClean="0"/>
              <a:t>System converts user-currency to system-wide currency for the lottery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Currency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</a:t>
            </a:r>
          </a:p>
          <a:p>
            <a:pPr lvl="1"/>
            <a:r>
              <a:rPr lang="en-US" dirty="0" smtClean="0"/>
              <a:t>User A gets 100 system tickets</a:t>
            </a:r>
          </a:p>
          <a:p>
            <a:pPr lvl="1"/>
            <a:r>
              <a:rPr lang="en-US" dirty="0" smtClean="0"/>
              <a:t>User B gets 100 system tickets</a:t>
            </a:r>
          </a:p>
          <a:p>
            <a:pPr lvl="1"/>
            <a:r>
              <a:rPr lang="en-US" dirty="0" smtClean="0"/>
              <a:t>User A has two processes, gives each 500 “User A” tickets, to treat each equally</a:t>
            </a:r>
          </a:p>
          <a:p>
            <a:pPr lvl="1"/>
            <a:r>
              <a:rPr lang="en-US" dirty="0" smtClean="0"/>
              <a:t>User B has one job and gives “all 10” User B tickets to that one process</a:t>
            </a:r>
          </a:p>
          <a:p>
            <a:r>
              <a:rPr lang="en-US" dirty="0" smtClean="0"/>
              <a:t>System converts to A1=50, A2=50, B1=100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Ticket Transfer</a:t>
            </a:r>
          </a:p>
          <a:p>
            <a:pPr lvl="1"/>
            <a:r>
              <a:rPr lang="en-US" dirty="0" smtClean="0"/>
              <a:t>Processes can give tickets to other processes</a:t>
            </a:r>
          </a:p>
          <a:p>
            <a:pPr lvl="1"/>
            <a:r>
              <a:rPr lang="en-US" dirty="0" smtClean="0"/>
              <a:t>Useful in client/server settings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Ticket inflation</a:t>
            </a:r>
          </a:p>
          <a:p>
            <a:pPr lvl="1"/>
            <a:r>
              <a:rPr lang="en-US" dirty="0" smtClean="0"/>
              <a:t>Allow process allocations to increase or decrease dynamically (but temporarily), to favor some processes 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A=100, B=50, C=250 tickets</a:t>
            </a:r>
          </a:p>
          <a:p>
            <a:r>
              <a:rPr lang="en-US" dirty="0" smtClean="0"/>
              <a:t>Compute “strides” based on proportions</a:t>
            </a:r>
          </a:p>
          <a:p>
            <a:pPr lvl="1"/>
            <a:r>
              <a:rPr lang="en-US" dirty="0" smtClean="0"/>
              <a:t>10,000 divided by ticket numbers yields:</a:t>
            </a:r>
          </a:p>
          <a:p>
            <a:pPr lvl="1"/>
            <a:r>
              <a:rPr lang="en-US" dirty="0" smtClean="0"/>
              <a:t>A=100, B=200, C=40</a:t>
            </a:r>
          </a:p>
          <a:p>
            <a:endParaRPr lang="en-US" dirty="0" smtClean="0"/>
          </a:p>
          <a:p>
            <a:r>
              <a:rPr lang="en-US" dirty="0" smtClean="0"/>
              <a:t>Pick a process, increase it’s “pass” value by the stride length, then pick according to lowest pass values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Scheduling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Pass(A)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Pass(B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Pass(C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Who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Runs?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=200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=40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0 		0 		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0 		0 		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200 		0 		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200 		40 		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200 		80 		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200 		120 		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200 		120 		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200 		160 		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200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		200 		200 		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Multiple Ready Queues </a:t>
            </a:r>
          </a:p>
          <a:p>
            <a:pPr lvl="1"/>
            <a:r>
              <a:rPr lang="en-US" dirty="0" smtClean="0"/>
              <a:t>All still containing “ready” processes… I/O queues are separate even from these</a:t>
            </a:r>
          </a:p>
          <a:p>
            <a:r>
              <a:rPr lang="en-US" dirty="0" smtClean="0"/>
              <a:t>Each queue has a </a:t>
            </a:r>
            <a:r>
              <a:rPr lang="en-US" b="1" i="1" dirty="0" smtClean="0">
                <a:solidFill>
                  <a:srgbClr val="FF0000"/>
                </a:solidFill>
              </a:rPr>
              <a:t>priority level</a:t>
            </a:r>
          </a:p>
          <a:p>
            <a:pPr lvl="1"/>
            <a:r>
              <a:rPr lang="en-US" dirty="0" smtClean="0"/>
              <a:t>Higher priority jobs run first</a:t>
            </a:r>
          </a:p>
          <a:p>
            <a:pPr lvl="1"/>
            <a:r>
              <a:rPr lang="en-US" dirty="0" smtClean="0"/>
              <a:t>Each queue might have multiple jobs (each therefore has the same priority level)</a:t>
            </a:r>
          </a:p>
          <a:p>
            <a:r>
              <a:rPr lang="en-US" dirty="0" smtClean="0"/>
              <a:t>Priority levels can </a:t>
            </a:r>
            <a:r>
              <a:rPr lang="en-US" i="1" dirty="0" smtClean="0"/>
              <a:t>change</a:t>
            </a:r>
            <a:r>
              <a:rPr lang="en-US" dirty="0" smtClean="0"/>
              <a:t> as processes run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job repeatedly relinquishes the CPU voluntarily (e.g. an I/O system call), </a:t>
            </a:r>
            <a:r>
              <a:rPr lang="en-US" i="1" dirty="0" smtClean="0"/>
              <a:t>priority level remains high</a:t>
            </a:r>
          </a:p>
          <a:p>
            <a:r>
              <a:rPr lang="en-US" dirty="0" smtClean="0"/>
              <a:t>If a job often uses its entire time quantum, </a:t>
            </a:r>
            <a:r>
              <a:rPr lang="en-US" i="1" dirty="0" smtClean="0"/>
              <a:t>priority level is reduced </a:t>
            </a:r>
            <a:r>
              <a:rPr lang="en-US" dirty="0" smtClean="0"/>
              <a:t>by the MLFQ scheduler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Rule 1</a:t>
            </a:r>
            <a:r>
              <a:rPr lang="en-US" dirty="0" smtClean="0"/>
              <a:t>: Run jobs from higher priority queues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Rule 2</a:t>
            </a:r>
            <a:r>
              <a:rPr lang="en-US" dirty="0" smtClean="0"/>
              <a:t>: Two jobs in the same queue run according to RR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Rule 3</a:t>
            </a:r>
            <a:r>
              <a:rPr lang="en-US" dirty="0" smtClean="0"/>
              <a:t>: Place new jobs in the highest priority queue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Rule 4a</a:t>
            </a:r>
            <a:r>
              <a:rPr lang="en-US" dirty="0" smtClean="0"/>
              <a:t>: If a job uses its entire time slice, move it down one priority level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Rule 4b</a:t>
            </a:r>
            <a:r>
              <a:rPr lang="en-US" dirty="0" smtClean="0"/>
              <a:t>: If a job gives up the CPU before its full time slice, keep it in the same priority level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SJF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one long running job that is not interactive, it will move to the lowest priority queue</a:t>
            </a:r>
          </a:p>
          <a:p>
            <a:r>
              <a:rPr lang="en-US" dirty="0" smtClean="0"/>
              <a:t>New jobs may run to completion (if they are short) before moving down – approximates SJF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Bound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bound jobs will remain in high priority queues as long as they keep releasing the CPU by making blocking I/O calls</a:t>
            </a:r>
          </a:p>
          <a:p>
            <a:r>
              <a:rPr lang="en-US" dirty="0" smtClean="0"/>
              <a:t>When they’re ready to run, they run and then quickly begin waiting on I/O again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Starvation</a:t>
            </a:r>
            <a:r>
              <a:rPr lang="en-US" dirty="0" smtClean="0"/>
              <a:t>: Multiple interactive jobs could keep getting run while a long-running job starves</a:t>
            </a:r>
          </a:p>
          <a:p>
            <a:r>
              <a:rPr lang="en-US" b="1" dirty="0" smtClean="0"/>
              <a:t>Gaming</a:t>
            </a:r>
            <a:r>
              <a:rPr lang="en-US" dirty="0" smtClean="0"/>
              <a:t> the system: issue an I/O request just to keep your spot in the high priority queue</a:t>
            </a:r>
          </a:p>
          <a:p>
            <a:r>
              <a:rPr lang="en-US" dirty="0" smtClean="0"/>
              <a:t>Processes have “</a:t>
            </a:r>
            <a:r>
              <a:rPr lang="en-US" b="1" dirty="0" smtClean="0"/>
              <a:t>phases</a:t>
            </a:r>
            <a:r>
              <a:rPr lang="en-US" dirty="0" smtClean="0"/>
              <a:t>”: a process may not always be CPU bound… but the approach so far would allow processes to get “stuck” in low priority queues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Rule 5</a:t>
            </a:r>
            <a:r>
              <a:rPr lang="en-US" dirty="0" smtClean="0"/>
              <a:t>: Every once in a while, reset everything by moving all jobs into the highest priority queue</a:t>
            </a:r>
          </a:p>
          <a:p>
            <a:pPr lvl="1"/>
            <a:r>
              <a:rPr lang="en-US" dirty="0" smtClean="0"/>
              <a:t>Solves starvation</a:t>
            </a:r>
          </a:p>
          <a:p>
            <a:pPr lvl="1"/>
            <a:r>
              <a:rPr lang="en-US" dirty="0" smtClean="0"/>
              <a:t>Gives processes a chance to be rewarded for becoming more interactive</a:t>
            </a:r>
          </a:p>
          <a:p>
            <a:pPr lvl="1"/>
            <a:r>
              <a:rPr lang="en-US" dirty="0" smtClean="0"/>
              <a:t>But how often?  (discussion in book on “</a:t>
            </a:r>
            <a:r>
              <a:rPr lang="en-US" dirty="0" err="1" smtClean="0"/>
              <a:t>voo</a:t>
            </a:r>
            <a:r>
              <a:rPr lang="en-US" dirty="0" smtClean="0"/>
              <a:t>-doo constants”)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2"/>
            <a:ext cx="12344400" cy="6419555"/>
          </a:xfrm>
        </p:spPr>
        <p:txBody>
          <a:bodyPr>
            <a:normAutofit/>
          </a:bodyPr>
          <a:lstStyle/>
          <a:p>
            <a:r>
              <a:rPr lang="en-US" dirty="0" smtClean="0"/>
              <a:t>To avoid “gaming”…</a:t>
            </a:r>
          </a:p>
          <a:p>
            <a:r>
              <a:rPr lang="en-US" dirty="0" smtClean="0"/>
              <a:t>Change Rule 4a and 4b as follows:</a:t>
            </a:r>
          </a:p>
          <a:p>
            <a:pPr lvl="1"/>
            <a:r>
              <a:rPr lang="en-US" b="1" dirty="0" smtClean="0"/>
              <a:t>Old Rule </a:t>
            </a:r>
            <a:r>
              <a:rPr lang="en-US" b="1" dirty="0" smtClean="0"/>
              <a:t>4a</a:t>
            </a:r>
            <a:r>
              <a:rPr lang="en-US" dirty="0" smtClean="0"/>
              <a:t>: If a job uses its entire time slice, move it down one priority level</a:t>
            </a:r>
          </a:p>
          <a:p>
            <a:pPr lvl="1"/>
            <a:r>
              <a:rPr lang="en-US" b="1" dirty="0" smtClean="0"/>
              <a:t>Old Rule </a:t>
            </a:r>
            <a:r>
              <a:rPr lang="en-US" b="1" dirty="0" smtClean="0"/>
              <a:t>4b</a:t>
            </a:r>
            <a:r>
              <a:rPr lang="en-US" dirty="0" smtClean="0"/>
              <a:t>: If a job gives up the CPU before its full time slice, keep it in the same priority </a:t>
            </a:r>
            <a:r>
              <a:rPr lang="en-US" dirty="0" smtClean="0"/>
              <a:t>level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NEW Rule 4</a:t>
            </a:r>
            <a:r>
              <a:rPr lang="en-US" dirty="0" smtClean="0"/>
              <a:t>: Once a processes uses up it’s total time quantum within a queue, it moves down a priority level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10473</TotalTime>
  <Words>858</Words>
  <Application>Microsoft Office PowerPoint</Application>
  <PresentationFormat>Custom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Multi Level Feedback Queue</vt:lpstr>
      <vt:lpstr>Basics</vt:lpstr>
      <vt:lpstr>Slide 3</vt:lpstr>
      <vt:lpstr>Slide 4</vt:lpstr>
      <vt:lpstr>Approximating SJF</vt:lpstr>
      <vt:lpstr>I/O Bound Jobs</vt:lpstr>
      <vt:lpstr>Problems</vt:lpstr>
      <vt:lpstr>Priority Boost</vt:lpstr>
      <vt:lpstr>Better Accounting</vt:lpstr>
      <vt:lpstr>Tuning and Other Issues</vt:lpstr>
      <vt:lpstr>Lottery Scheduling</vt:lpstr>
      <vt:lpstr>Lottery Scheduling</vt:lpstr>
      <vt:lpstr>Dealing with Tickets</vt:lpstr>
      <vt:lpstr>Ticket Currency Example</vt:lpstr>
      <vt:lpstr>Other Considerations</vt:lpstr>
      <vt:lpstr>Stride Scheduling</vt:lpstr>
      <vt:lpstr>Stride Scheduling Example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Mike</cp:lastModifiedBy>
  <cp:revision>238</cp:revision>
  <cp:lastPrinted>2011-02-07T04:52:44Z</cp:lastPrinted>
  <dcterms:created xsi:type="dcterms:W3CDTF">2011-02-10T17:10:04Z</dcterms:created>
  <dcterms:modified xsi:type="dcterms:W3CDTF">2016-02-10T16:56:40Z</dcterms:modified>
</cp:coreProperties>
</file>