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8EA-90F1-4B90-9398-92D01892AEE9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6500-8F45-4A9E-BB2E-8E0D957A644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“Limited Direct Execution”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OS @ boot </a:t>
            </a:r>
            <a:r>
              <a:rPr lang="en-US" sz="2000" b="1" dirty="0" smtClean="0"/>
              <a:t>			Hardware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(kernel mode)</a:t>
            </a:r>
          </a:p>
          <a:p>
            <a:pPr>
              <a:buNone/>
            </a:pPr>
            <a:r>
              <a:rPr lang="en-US" sz="2000" b="1" u="sng" dirty="0"/>
              <a:t>initialize trap table</a:t>
            </a:r>
          </a:p>
          <a:p>
            <a:pPr>
              <a:buNone/>
            </a:pPr>
            <a:r>
              <a:rPr lang="en-US" sz="2000" dirty="0" smtClean="0"/>
              <a:t>					remember </a:t>
            </a:r>
            <a:r>
              <a:rPr lang="en-US" sz="2000" dirty="0"/>
              <a:t>address of...</a:t>
            </a:r>
          </a:p>
          <a:p>
            <a:pPr>
              <a:buNone/>
            </a:pPr>
            <a:r>
              <a:rPr lang="en-US" sz="2000" dirty="0" smtClean="0"/>
              <a:t>					</a:t>
            </a:r>
            <a:r>
              <a:rPr lang="en-US" sz="2000" dirty="0" err="1" smtClean="0"/>
              <a:t>syscall</a:t>
            </a:r>
            <a:r>
              <a:rPr lang="en-US" sz="2000" dirty="0" smtClean="0"/>
              <a:t> handler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OS @ run </a:t>
            </a:r>
            <a:r>
              <a:rPr lang="en-US" sz="2000" b="1" dirty="0" smtClean="0"/>
              <a:t>			Hardware 		</a:t>
            </a:r>
            <a:endParaRPr lang="en-US" sz="2000" b="1" dirty="0"/>
          </a:p>
          <a:p>
            <a:pPr>
              <a:buNone/>
            </a:pPr>
            <a:r>
              <a:rPr lang="en-US" sz="2000" b="1" u="sng" dirty="0"/>
              <a:t>(kernel mode) </a:t>
            </a:r>
            <a:r>
              <a:rPr lang="en-US" sz="2000" b="1" u="sng" dirty="0" smtClean="0"/>
              <a:t>	</a:t>
            </a:r>
            <a:r>
              <a:rPr lang="en-US" sz="2000" b="1" dirty="0" smtClean="0"/>
              <a:t>					</a:t>
            </a:r>
            <a:endParaRPr lang="en-US" sz="2000" b="1" u="sng" dirty="0"/>
          </a:p>
          <a:p>
            <a:pPr>
              <a:buNone/>
            </a:pPr>
            <a:r>
              <a:rPr lang="en-US" sz="2000" dirty="0"/>
              <a:t>Create entry for process list</a:t>
            </a:r>
          </a:p>
          <a:p>
            <a:pPr>
              <a:buNone/>
            </a:pPr>
            <a:r>
              <a:rPr lang="en-US" sz="2000" dirty="0"/>
              <a:t>Allocate memory for program</a:t>
            </a:r>
          </a:p>
          <a:p>
            <a:pPr>
              <a:buNone/>
            </a:pPr>
            <a:r>
              <a:rPr lang="en-US" sz="2000" dirty="0"/>
              <a:t>Load program into memory</a:t>
            </a:r>
          </a:p>
          <a:p>
            <a:pPr>
              <a:buNone/>
            </a:pPr>
            <a:r>
              <a:rPr lang="en-US" sz="2000" dirty="0"/>
              <a:t>Setup user stack with </a:t>
            </a:r>
            <a:r>
              <a:rPr lang="en-US" sz="2000" dirty="0" err="1"/>
              <a:t>argv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Fill kernel stack with </a:t>
            </a:r>
            <a:r>
              <a:rPr lang="en-US" sz="2000" dirty="0" err="1"/>
              <a:t>reg</a:t>
            </a:r>
            <a:r>
              <a:rPr lang="en-US" sz="2000" dirty="0"/>
              <a:t>/PC</a:t>
            </a:r>
          </a:p>
          <a:p>
            <a:pPr>
              <a:buNone/>
            </a:pPr>
            <a:r>
              <a:rPr lang="en-US" sz="2000" b="1" dirty="0"/>
              <a:t>return-from-trap</a:t>
            </a:r>
          </a:p>
          <a:p>
            <a:pPr>
              <a:buNone/>
            </a:pPr>
            <a:r>
              <a:rPr lang="en-US" sz="2000" dirty="0" smtClean="0"/>
              <a:t>					restore </a:t>
            </a:r>
            <a:r>
              <a:rPr lang="en-US" sz="2000" dirty="0" err="1"/>
              <a:t>regs</a:t>
            </a:r>
            <a:r>
              <a:rPr lang="en-US" sz="2000" dirty="0"/>
              <a:t> from kernel stack</a:t>
            </a:r>
          </a:p>
          <a:p>
            <a:pPr>
              <a:buNone/>
            </a:pPr>
            <a:r>
              <a:rPr lang="en-US" sz="2000" dirty="0" smtClean="0"/>
              <a:t>					move </a:t>
            </a:r>
            <a:r>
              <a:rPr lang="en-US" sz="2000" dirty="0"/>
              <a:t>to user </a:t>
            </a:r>
            <a:r>
              <a:rPr lang="en-US" sz="2000" dirty="0" smtClean="0"/>
              <a:t>mode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		jump to main()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OS @ run 			Hardware 		Program</a:t>
            </a:r>
          </a:p>
          <a:p>
            <a:pPr>
              <a:buNone/>
            </a:pPr>
            <a:r>
              <a:rPr lang="en-US" sz="1800" b="1" u="sng" dirty="0" smtClean="0"/>
              <a:t>(kernel mode) 	</a:t>
            </a:r>
            <a:r>
              <a:rPr lang="en-US" sz="1800" b="1" dirty="0" smtClean="0"/>
              <a:t>					</a:t>
            </a:r>
            <a:r>
              <a:rPr lang="en-US" sz="1800" b="1" u="sng" dirty="0" smtClean="0"/>
              <a:t>(user mode)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						Run </a:t>
            </a:r>
            <a:r>
              <a:rPr lang="en-US" sz="1800" dirty="0"/>
              <a:t>main()</a:t>
            </a:r>
          </a:p>
          <a:p>
            <a:pPr>
              <a:buNone/>
            </a:pPr>
            <a:r>
              <a:rPr lang="en-US" sz="1800" dirty="0" smtClean="0"/>
              <a:t>								...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						Call </a:t>
            </a:r>
            <a:r>
              <a:rPr lang="en-US" sz="1800" dirty="0"/>
              <a:t>system call</a:t>
            </a:r>
          </a:p>
          <a:p>
            <a:pPr>
              <a:buNone/>
            </a:pPr>
            <a:r>
              <a:rPr lang="en-US" sz="1800" b="1" dirty="0" smtClean="0"/>
              <a:t>								trap </a:t>
            </a:r>
            <a:r>
              <a:rPr lang="en-US" sz="1800" dirty="0"/>
              <a:t>into OS</a:t>
            </a:r>
          </a:p>
          <a:p>
            <a:pPr>
              <a:buNone/>
            </a:pPr>
            <a:r>
              <a:rPr lang="en-US" sz="1800" dirty="0" smtClean="0"/>
              <a:t>					save </a:t>
            </a:r>
            <a:r>
              <a:rPr lang="en-US" sz="1800" dirty="0" err="1"/>
              <a:t>regs</a:t>
            </a:r>
            <a:r>
              <a:rPr lang="en-US" sz="1800" dirty="0"/>
              <a:t> to kernel stack</a:t>
            </a:r>
          </a:p>
          <a:p>
            <a:pPr>
              <a:buNone/>
            </a:pPr>
            <a:r>
              <a:rPr lang="en-US" sz="1800" dirty="0" smtClean="0"/>
              <a:t>					move </a:t>
            </a:r>
            <a:r>
              <a:rPr lang="en-US" sz="1800" dirty="0"/>
              <a:t>to kernel mode</a:t>
            </a:r>
          </a:p>
          <a:p>
            <a:pPr>
              <a:buNone/>
            </a:pPr>
            <a:r>
              <a:rPr lang="en-US" sz="1800" dirty="0" smtClean="0"/>
              <a:t>					jump </a:t>
            </a:r>
            <a:r>
              <a:rPr lang="en-US" sz="1800" dirty="0"/>
              <a:t>to trap handler</a:t>
            </a:r>
          </a:p>
          <a:p>
            <a:pPr>
              <a:buNone/>
            </a:pPr>
            <a:r>
              <a:rPr lang="en-US" sz="1800" dirty="0"/>
              <a:t>Handle trap</a:t>
            </a:r>
          </a:p>
          <a:p>
            <a:pPr>
              <a:buNone/>
            </a:pPr>
            <a:r>
              <a:rPr lang="en-US" sz="1800" dirty="0"/>
              <a:t>Do work of </a:t>
            </a:r>
            <a:r>
              <a:rPr lang="en-US" sz="1800" dirty="0" err="1"/>
              <a:t>syscall</a:t>
            </a:r>
            <a:endParaRPr lang="en-US" sz="1800" dirty="0"/>
          </a:p>
          <a:p>
            <a:pPr>
              <a:buNone/>
            </a:pPr>
            <a:r>
              <a:rPr lang="en-US" sz="1800" b="1" dirty="0"/>
              <a:t>return-from-trap</a:t>
            </a:r>
          </a:p>
          <a:p>
            <a:pPr>
              <a:buNone/>
            </a:pPr>
            <a:r>
              <a:rPr lang="en-US" sz="1800" dirty="0" smtClean="0"/>
              <a:t>					restore </a:t>
            </a:r>
            <a:r>
              <a:rPr lang="en-US" sz="1800" dirty="0" err="1"/>
              <a:t>regs</a:t>
            </a:r>
            <a:r>
              <a:rPr lang="en-US" sz="1800" dirty="0"/>
              <a:t> from kernel stack</a:t>
            </a:r>
          </a:p>
          <a:p>
            <a:pPr>
              <a:buNone/>
            </a:pPr>
            <a:r>
              <a:rPr lang="en-US" sz="1800" dirty="0" smtClean="0"/>
              <a:t>					move </a:t>
            </a:r>
            <a:r>
              <a:rPr lang="en-US" sz="1800" dirty="0"/>
              <a:t>to user mode</a:t>
            </a:r>
          </a:p>
          <a:p>
            <a:pPr>
              <a:buNone/>
            </a:pPr>
            <a:r>
              <a:rPr lang="en-US" sz="1800" dirty="0" smtClean="0"/>
              <a:t>					jump </a:t>
            </a:r>
            <a:r>
              <a:rPr lang="en-US" sz="1800" dirty="0"/>
              <a:t>to PC after </a:t>
            </a:r>
            <a:r>
              <a:rPr lang="en-US" sz="1800" dirty="0" smtClean="0"/>
              <a:t>trap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						Return </a:t>
            </a:r>
            <a:r>
              <a:rPr lang="en-US" sz="1800" dirty="0"/>
              <a:t>from </a:t>
            </a:r>
            <a:r>
              <a:rPr lang="en-US" sz="1800" dirty="0" smtClean="0"/>
              <a:t>main()</a:t>
            </a:r>
            <a:endParaRPr lang="en-US" sz="1800" dirty="0"/>
          </a:p>
          <a:p>
            <a:pPr>
              <a:buNone/>
            </a:pPr>
            <a:r>
              <a:rPr lang="en-US" sz="1800" b="1" dirty="0" smtClean="0"/>
              <a:t>								trap </a:t>
            </a:r>
            <a:r>
              <a:rPr lang="en-US" sz="1800" dirty="0"/>
              <a:t>(via exit())</a:t>
            </a:r>
          </a:p>
          <a:p>
            <a:pPr>
              <a:buNone/>
            </a:pPr>
            <a:r>
              <a:rPr lang="en-US" sz="1800" dirty="0"/>
              <a:t>Free memory of process</a:t>
            </a:r>
          </a:p>
          <a:p>
            <a:pPr>
              <a:buNone/>
            </a:pPr>
            <a:r>
              <a:rPr lang="en-US" sz="1800" dirty="0"/>
              <a:t>Remove from process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we’ve allowed one process to run some privileged instructions (e.g. for I/O, fork(), etc.)</a:t>
            </a:r>
          </a:p>
          <a:p>
            <a:r>
              <a:rPr lang="en-US" dirty="0" smtClean="0"/>
              <a:t>We have not figured out how to share the CPU</a:t>
            </a:r>
          </a:p>
          <a:p>
            <a:endParaRPr lang="en-US" dirty="0"/>
          </a:p>
          <a:p>
            <a:r>
              <a:rPr lang="en-US" dirty="0" smtClean="0"/>
              <a:t>If a user program is running, how does the OS regain control (e.g. to give another process a turn?)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Trust processes to eventually</a:t>
            </a:r>
          </a:p>
          <a:p>
            <a:pPr lvl="1"/>
            <a:r>
              <a:rPr lang="en-US" dirty="0" smtClean="0"/>
              <a:t>Make a system call, or</a:t>
            </a:r>
          </a:p>
          <a:p>
            <a:pPr lvl="1"/>
            <a:r>
              <a:rPr lang="en-US" dirty="0" smtClean="0"/>
              <a:t>Do something illegal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Either way, OS code is run as a result, and at that point the OS can pick a different process, run context switch code,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Non-Cooperative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Timer interrupt</a:t>
            </a:r>
          </a:p>
          <a:p>
            <a:pPr lvl="1"/>
            <a:r>
              <a:rPr lang="en-US" dirty="0" smtClean="0"/>
              <a:t>At boot time, a device (hardware) is set up to generate an interrupt every few milliseconds</a:t>
            </a:r>
          </a:p>
          <a:p>
            <a:pPr lvl="1"/>
            <a:r>
              <a:rPr lang="en-US" dirty="0" smtClean="0"/>
              <a:t>When that happens, the current process is halted and an interrupt handler runs</a:t>
            </a:r>
          </a:p>
          <a:p>
            <a:pPr lvl="1"/>
            <a:r>
              <a:rPr lang="en-US" dirty="0" smtClean="0"/>
              <a:t>Problem solved!</a:t>
            </a:r>
          </a:p>
          <a:p>
            <a:pPr lvl="2"/>
            <a:r>
              <a:rPr lang="en-US" dirty="0" smtClean="0"/>
              <a:t>Once the OS code is run, we can invoke the schedule, execute a context switch, kill the process, whatever…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Performance vs. Control</a:t>
            </a:r>
          </a:p>
          <a:p>
            <a:endParaRPr lang="en-US" dirty="0"/>
          </a:p>
          <a:p>
            <a:pPr lvl="1"/>
            <a:r>
              <a:rPr lang="en-US" dirty="0" smtClean="0"/>
              <a:t>OS should be </a:t>
            </a:r>
            <a:r>
              <a:rPr lang="en-US" b="1" i="1" dirty="0" smtClean="0"/>
              <a:t>fast</a:t>
            </a:r>
            <a:r>
              <a:rPr lang="en-US" dirty="0" smtClean="0"/>
              <a:t> (limited overhead)</a:t>
            </a:r>
          </a:p>
          <a:p>
            <a:pPr lvl="1"/>
            <a:r>
              <a:rPr lang="en-US" dirty="0" smtClean="0"/>
              <a:t>Best way to do that is to let programs run directly on the CPU</a:t>
            </a:r>
          </a:p>
          <a:p>
            <a:pPr lvl="1"/>
            <a:r>
              <a:rPr lang="en-US" dirty="0" smtClean="0"/>
              <a:t>But then the OS loses </a:t>
            </a:r>
            <a:r>
              <a:rPr lang="en-US" b="1" i="1" dirty="0" smtClean="0"/>
              <a:t>control</a:t>
            </a:r>
          </a:p>
          <a:p>
            <a:pPr lvl="2"/>
            <a:r>
              <a:rPr lang="en-US" dirty="0" smtClean="0"/>
              <a:t>User program could ignore boundaries on resource use</a:t>
            </a:r>
          </a:p>
          <a:p>
            <a:pPr lvl="2"/>
            <a:r>
              <a:rPr lang="en-US" dirty="0" smtClean="0"/>
              <a:t>User program may never give up resources (e.g. CPU)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Execution Without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/>
              <a:t>OS</a:t>
            </a:r>
            <a:r>
              <a:rPr lang="en-US" b="1" dirty="0"/>
              <a:t> </a:t>
            </a:r>
            <a:r>
              <a:rPr lang="en-US" b="1" dirty="0" smtClean="0"/>
              <a:t>					</a:t>
            </a:r>
            <a:r>
              <a:rPr lang="en-US" b="1" u="sng" dirty="0" smtClean="0"/>
              <a:t>Program</a:t>
            </a:r>
            <a:endParaRPr lang="en-US" b="1" u="sng" dirty="0"/>
          </a:p>
          <a:p>
            <a:pPr>
              <a:buNone/>
            </a:pPr>
            <a:r>
              <a:rPr lang="en-US" dirty="0"/>
              <a:t>Create entry for process list</a:t>
            </a:r>
          </a:p>
          <a:p>
            <a:pPr>
              <a:buNone/>
            </a:pPr>
            <a:r>
              <a:rPr lang="en-US" dirty="0"/>
              <a:t>Allocate memory for program</a:t>
            </a:r>
          </a:p>
          <a:p>
            <a:pPr>
              <a:buNone/>
            </a:pPr>
            <a:r>
              <a:rPr lang="en-US" dirty="0"/>
              <a:t>Load program into memory</a:t>
            </a:r>
          </a:p>
          <a:p>
            <a:pPr>
              <a:buNone/>
            </a:pPr>
            <a:r>
              <a:rPr lang="en-US" dirty="0"/>
              <a:t>Set up stack with </a:t>
            </a:r>
            <a:r>
              <a:rPr lang="en-US" dirty="0" err="1"/>
              <a:t>argc</a:t>
            </a:r>
            <a:r>
              <a:rPr lang="en-US" dirty="0"/>
              <a:t>/</a:t>
            </a:r>
            <a:r>
              <a:rPr lang="en-US" dirty="0" err="1"/>
              <a:t>argv</a:t>
            </a:r>
            <a:endParaRPr lang="en-US" dirty="0"/>
          </a:p>
          <a:p>
            <a:pPr>
              <a:buNone/>
            </a:pPr>
            <a:r>
              <a:rPr lang="en-US" dirty="0"/>
              <a:t>Clear registers</a:t>
            </a:r>
          </a:p>
          <a:p>
            <a:pPr>
              <a:buNone/>
            </a:pPr>
            <a:r>
              <a:rPr lang="en-US" dirty="0"/>
              <a:t>Execute </a:t>
            </a:r>
            <a:r>
              <a:rPr lang="en-US" b="1" dirty="0"/>
              <a:t>call main()</a:t>
            </a:r>
          </a:p>
          <a:p>
            <a:pPr>
              <a:buNone/>
            </a:pPr>
            <a:r>
              <a:rPr lang="en-US" dirty="0" smtClean="0"/>
              <a:t>						Run </a:t>
            </a:r>
            <a:r>
              <a:rPr lang="en-US" dirty="0"/>
              <a:t>main()</a:t>
            </a:r>
          </a:p>
          <a:p>
            <a:pPr>
              <a:buNone/>
            </a:pPr>
            <a:r>
              <a:rPr lang="en-US" dirty="0" smtClean="0"/>
              <a:t>						Execute </a:t>
            </a:r>
            <a:r>
              <a:rPr lang="en-US" b="1" dirty="0"/>
              <a:t>return from main</a:t>
            </a:r>
          </a:p>
          <a:p>
            <a:pPr>
              <a:buNone/>
            </a:pPr>
            <a:r>
              <a:rPr lang="en-US" dirty="0"/>
              <a:t>Free memory of process</a:t>
            </a:r>
          </a:p>
          <a:p>
            <a:pPr>
              <a:buNone/>
            </a:pPr>
            <a:r>
              <a:rPr lang="en-US" dirty="0"/>
              <a:t>Remove from process 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User program cannot have direct access to hardware</a:t>
            </a:r>
          </a:p>
          <a:p>
            <a:pPr lvl="1"/>
            <a:r>
              <a:rPr lang="en-US" dirty="0" smtClean="0"/>
              <a:t>Other programs may be using some part of the RAM or disk; allowing direct access could overwrite other processes’ information</a:t>
            </a:r>
          </a:p>
          <a:p>
            <a:pPr lvl="1"/>
            <a:r>
              <a:rPr lang="en-US" dirty="0" smtClean="0"/>
              <a:t>No more virtualization</a:t>
            </a:r>
          </a:p>
          <a:p>
            <a:endParaRPr lang="en-US" dirty="0"/>
          </a:p>
          <a:p>
            <a:r>
              <a:rPr lang="en-US" b="1" i="1" dirty="0" smtClean="0"/>
              <a:t>User mode </a:t>
            </a:r>
            <a:r>
              <a:rPr lang="en-US" dirty="0" smtClean="0"/>
              <a:t>and </a:t>
            </a:r>
            <a:r>
              <a:rPr lang="en-US" b="1" i="1" dirty="0" smtClean="0"/>
              <a:t>kernel mode</a:t>
            </a:r>
          </a:p>
          <a:p>
            <a:pPr lvl="1"/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modes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User mode</a:t>
            </a:r>
          </a:p>
          <a:p>
            <a:pPr lvl="1"/>
            <a:r>
              <a:rPr lang="en-US" dirty="0" smtClean="0"/>
              <a:t>Process is limited in what it may do</a:t>
            </a:r>
          </a:p>
          <a:p>
            <a:pPr lvl="1"/>
            <a:r>
              <a:rPr lang="en-US" dirty="0" smtClean="0"/>
              <a:t>If it issues an I/O request, for example, an exception is raised and the process is killed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Kernel (OS) mode</a:t>
            </a:r>
          </a:p>
          <a:p>
            <a:pPr lvl="1"/>
            <a:r>
              <a:rPr lang="en-US" dirty="0" smtClean="0"/>
              <a:t>Allowed to do I/O and other things</a:t>
            </a:r>
          </a:p>
          <a:p>
            <a:pPr lvl="1"/>
            <a:endParaRPr lang="en-US" dirty="0"/>
          </a:p>
          <a:p>
            <a:r>
              <a:rPr lang="en-US" dirty="0" smtClean="0"/>
              <a:t>Of course, user programs need to do I/O…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t</a:t>
            </a:r>
            <a:r>
              <a:rPr lang="en-US" b="1" dirty="0" smtClean="0"/>
              <a:t>rap</a:t>
            </a:r>
            <a:r>
              <a:rPr lang="en-US" dirty="0" smtClean="0"/>
              <a:t> instruction supports system calls</a:t>
            </a:r>
          </a:p>
          <a:p>
            <a:pPr lvl="1"/>
            <a:r>
              <a:rPr lang="en-US" i="1" dirty="0" smtClean="0"/>
              <a:t>Simultaneously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Jump</a:t>
            </a:r>
            <a:r>
              <a:rPr lang="en-US" dirty="0" smtClean="0"/>
              <a:t> into OS code</a:t>
            </a:r>
          </a:p>
          <a:p>
            <a:pPr lvl="2"/>
            <a:r>
              <a:rPr lang="en-US" dirty="0" smtClean="0"/>
              <a:t>Set a bit in hardware to indicate </a:t>
            </a:r>
            <a:r>
              <a:rPr lang="en-US" b="1" dirty="0" smtClean="0"/>
              <a:t>kernel mode</a:t>
            </a:r>
          </a:p>
          <a:p>
            <a:pPr lvl="2"/>
            <a:endParaRPr lang="en-US" b="1" dirty="0"/>
          </a:p>
          <a:p>
            <a:r>
              <a:rPr lang="en-US" dirty="0" smtClean="0"/>
              <a:t>A </a:t>
            </a:r>
            <a:r>
              <a:rPr lang="en-US" b="1" dirty="0" smtClean="0"/>
              <a:t>return-from-trap</a:t>
            </a:r>
            <a:r>
              <a:rPr lang="en-US" dirty="0" smtClean="0"/>
              <a:t> instruction</a:t>
            </a:r>
          </a:p>
          <a:p>
            <a:pPr lvl="1"/>
            <a:r>
              <a:rPr lang="en-US" i="1" dirty="0" smtClean="0"/>
              <a:t>Simultaneously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Returns into the calling program</a:t>
            </a:r>
          </a:p>
          <a:p>
            <a:pPr lvl="2"/>
            <a:r>
              <a:rPr lang="en-US" dirty="0" smtClean="0"/>
              <a:t>Changes back to </a:t>
            </a:r>
            <a:r>
              <a:rPr lang="en-US" b="1" dirty="0" smtClean="0"/>
              <a:t>user mode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Kernel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trap and return-from-trap</a:t>
            </a:r>
          </a:p>
          <a:p>
            <a:pPr lvl="1"/>
            <a:r>
              <a:rPr lang="en-US" dirty="0" smtClean="0"/>
              <a:t>Hardware pushes register values onto a per-process kernel stack (</a:t>
            </a:r>
            <a:r>
              <a:rPr lang="en-US" b="1" dirty="0" smtClean="0"/>
              <a:t>trap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Pops the values off the stack and uses them to get back into the user code at the right spot with the right state (</a:t>
            </a:r>
            <a:r>
              <a:rPr lang="en-US" b="1" dirty="0" smtClean="0"/>
              <a:t>return-from-trap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 in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Important:</a:t>
            </a:r>
          </a:p>
          <a:p>
            <a:pPr lvl="1"/>
            <a:r>
              <a:rPr lang="en-US" dirty="0" smtClean="0"/>
              <a:t>There is a </a:t>
            </a:r>
            <a:r>
              <a:rPr lang="en-US" i="1" dirty="0" smtClean="0"/>
              <a:t>limited number of acceptable spots </a:t>
            </a:r>
            <a:r>
              <a:rPr lang="en-US" dirty="0" smtClean="0"/>
              <a:t>to start running in kernel mode</a:t>
            </a:r>
          </a:p>
          <a:p>
            <a:pPr lvl="1"/>
            <a:r>
              <a:rPr lang="en-US" dirty="0" smtClean="0"/>
              <a:t>Just because it is “kernel code” does not mean you can start wherever you want</a:t>
            </a:r>
          </a:p>
          <a:p>
            <a:pPr lvl="2"/>
            <a:r>
              <a:rPr lang="en-US" dirty="0" smtClean="0"/>
              <a:t>(otherwise you could jump to a spot to skip protection checks!)</a:t>
            </a:r>
          </a:p>
          <a:p>
            <a:pPr lvl="2"/>
            <a:endParaRPr lang="en-US" dirty="0"/>
          </a:p>
          <a:p>
            <a:r>
              <a:rPr lang="en-US" b="1" dirty="0" smtClean="0"/>
              <a:t>Trap table</a:t>
            </a:r>
          </a:p>
          <a:p>
            <a:pPr lvl="1"/>
            <a:r>
              <a:rPr lang="en-US" dirty="0" smtClean="0"/>
              <a:t>Contains all the spots that user code can “trap to”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table is populated at boot time</a:t>
            </a:r>
          </a:p>
          <a:p>
            <a:r>
              <a:rPr lang="en-US" dirty="0" smtClean="0"/>
              <a:t>Contains all the spots to jump to when different interrupts happen</a:t>
            </a:r>
          </a:p>
          <a:p>
            <a:pPr lvl="1"/>
            <a:r>
              <a:rPr lang="en-US" dirty="0" smtClean="0"/>
              <a:t>Disk I/O</a:t>
            </a:r>
          </a:p>
          <a:p>
            <a:pPr lvl="1"/>
            <a:r>
              <a:rPr lang="en-US" dirty="0" smtClean="0"/>
              <a:t>Keyboard input ready</a:t>
            </a:r>
          </a:p>
          <a:p>
            <a:pPr lvl="1"/>
            <a:r>
              <a:rPr lang="en-US" dirty="0" smtClean="0"/>
              <a:t>System call made</a:t>
            </a:r>
          </a:p>
          <a:p>
            <a:pPr lvl="1"/>
            <a:r>
              <a:rPr lang="en-US" dirty="0" smtClean="0"/>
              <a:t>Timer goes off (more soon)</a:t>
            </a:r>
          </a:p>
          <a:p>
            <a:r>
              <a:rPr lang="en-US" dirty="0" smtClean="0"/>
              <a:t>At these spots are the “</a:t>
            </a:r>
            <a:r>
              <a:rPr lang="en-US" b="1" dirty="0" smtClean="0"/>
              <a:t>trap handlers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527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“Limited Direct Execution”</vt:lpstr>
      <vt:lpstr>Slide 2</vt:lpstr>
      <vt:lpstr>Direct Execution Without Limits</vt:lpstr>
      <vt:lpstr>Restricted Operations</vt:lpstr>
      <vt:lpstr>Two modes of operation</vt:lpstr>
      <vt:lpstr>System Calls</vt:lpstr>
      <vt:lpstr>Kernel stack</vt:lpstr>
      <vt:lpstr>Where to begin in system calls</vt:lpstr>
      <vt:lpstr>Trap Table</vt:lpstr>
      <vt:lpstr>Slide 10</vt:lpstr>
      <vt:lpstr>Slide 11</vt:lpstr>
      <vt:lpstr>Switching Between Processes</vt:lpstr>
      <vt:lpstr>Cooperative Approach</vt:lpstr>
      <vt:lpstr>Non-Cooperative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“Limited Direct Execution”</dc:title>
  <dc:creator>Mike</dc:creator>
  <cp:lastModifiedBy>Mike</cp:lastModifiedBy>
  <cp:revision>11</cp:revision>
  <dcterms:created xsi:type="dcterms:W3CDTF">2016-02-03T15:48:39Z</dcterms:created>
  <dcterms:modified xsi:type="dcterms:W3CDTF">2016-02-03T16:53:45Z</dcterms:modified>
</cp:coreProperties>
</file>