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311" r:id="rId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Uptime</a:t>
            </a:r>
            <a:r>
              <a:rPr lang="en-US" baseline="0" dirty="0"/>
              <a:t> </a:t>
            </a:r>
            <a:r>
              <a:rPr lang="ru-RU" baseline="0" dirty="0"/>
              <a:t>работы организаций в % для сайта  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 w="19050" cap="flat" cmpd="sng" algn="ctr">
          <a:solidFill>
            <a:schemeClr val="tx1">
              <a:lumMod val="25000"/>
              <a:lumOff val="75000"/>
            </a:schemeClr>
          </a:solidFill>
          <a:round/>
        </a:ln>
        <a:effectLst/>
        <a:sp3d contourW="19050">
          <a:contourClr>
            <a:schemeClr val="tx1">
              <a:lumMod val="25000"/>
              <a:lumOff val="7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cat>
            <c:strRef>
              <c:f>Лист1!$A$2:$A$11</c:f>
              <c:strCache>
                <c:ptCount val="10"/>
                <c:pt idx="0">
                  <c:v>СберБанк</c:v>
                </c:pt>
                <c:pt idx="1">
                  <c:v>Альфа-Банк</c:v>
                </c:pt>
                <c:pt idx="2">
                  <c:v>Росгосстрах</c:v>
                </c:pt>
                <c:pt idx="3">
                  <c:v>Почта Банк</c:v>
                </c:pt>
                <c:pt idx="4">
                  <c:v>Тинькофф</c:v>
                </c:pt>
                <c:pt idx="5">
                  <c:v>Точка</c:v>
                </c:pt>
                <c:pt idx="6">
                  <c:v>ВТБ</c:v>
                </c:pt>
                <c:pt idx="7">
                  <c:v>ПростоБанк</c:v>
                </c:pt>
                <c:pt idx="8">
                  <c:v>МТС</c:v>
                </c:pt>
                <c:pt idx="9">
                  <c:v>Уралсиб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0-D3BC-41C3-AEBA-E2C27EE1497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cat>
            <c:strRef>
              <c:f>Лист1!$A$2:$A$11</c:f>
              <c:strCache>
                <c:ptCount val="10"/>
                <c:pt idx="0">
                  <c:v>СберБанк</c:v>
                </c:pt>
                <c:pt idx="1">
                  <c:v>Альфа-Банк</c:v>
                </c:pt>
                <c:pt idx="2">
                  <c:v>Росгосстрах</c:v>
                </c:pt>
                <c:pt idx="3">
                  <c:v>Почта Банк</c:v>
                </c:pt>
                <c:pt idx="4">
                  <c:v>Тинькофф</c:v>
                </c:pt>
                <c:pt idx="5">
                  <c:v>Точка</c:v>
                </c:pt>
                <c:pt idx="6">
                  <c:v>ВТБ</c:v>
                </c:pt>
                <c:pt idx="7">
                  <c:v>ПростоБанк</c:v>
                </c:pt>
                <c:pt idx="8">
                  <c:v>МТС</c:v>
                </c:pt>
                <c:pt idx="9">
                  <c:v>Уралсиб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1-D3BC-41C3-AEBA-E2C27EE1497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cat>
            <c:strRef>
              <c:f>Лист1!$A$2:$A$11</c:f>
              <c:strCache>
                <c:ptCount val="10"/>
                <c:pt idx="0">
                  <c:v>СберБанк</c:v>
                </c:pt>
                <c:pt idx="1">
                  <c:v>Альфа-Банк</c:v>
                </c:pt>
                <c:pt idx="2">
                  <c:v>Росгосстрах</c:v>
                </c:pt>
                <c:pt idx="3">
                  <c:v>Почта Банк</c:v>
                </c:pt>
                <c:pt idx="4">
                  <c:v>Тинькофф</c:v>
                </c:pt>
                <c:pt idx="5">
                  <c:v>Точка</c:v>
                </c:pt>
                <c:pt idx="6">
                  <c:v>ВТБ</c:v>
                </c:pt>
                <c:pt idx="7">
                  <c:v>ПростоБанк</c:v>
                </c:pt>
                <c:pt idx="8">
                  <c:v>МТС</c:v>
                </c:pt>
                <c:pt idx="9">
                  <c:v>Уралсиб</c:v>
                </c:pt>
              </c:strCache>
            </c:strRef>
          </c:cat>
          <c:val>
            <c:numRef>
              <c:f>Лист1!$D$2:$D$11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BC-41C3-AEBA-E2C27EE149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68627823"/>
        <c:axId val="1568625327"/>
        <c:axId val="0"/>
      </c:bar3DChart>
      <c:catAx>
        <c:axId val="1568627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8625327"/>
        <c:crosses val="autoZero"/>
        <c:auto val="1"/>
        <c:lblAlgn val="ctr"/>
        <c:lblOffset val="100"/>
        <c:noMultiLvlLbl val="0"/>
      </c:catAx>
      <c:valAx>
        <c:axId val="1568625327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8627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Uptime</a:t>
            </a:r>
            <a:r>
              <a:rPr lang="en-US" baseline="0" dirty="0"/>
              <a:t> </a:t>
            </a:r>
            <a:r>
              <a:rPr lang="ru-RU" baseline="0" dirty="0"/>
              <a:t>работы организаций в % для мобильных запросов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 w="19050" cap="flat" cmpd="sng" algn="ctr">
          <a:solidFill>
            <a:schemeClr val="tx1">
              <a:lumMod val="25000"/>
              <a:lumOff val="75000"/>
            </a:schemeClr>
          </a:solidFill>
          <a:round/>
        </a:ln>
        <a:effectLst/>
        <a:sp3d contourW="19050">
          <a:contourClr>
            <a:schemeClr val="tx1">
              <a:lumMod val="25000"/>
              <a:lumOff val="7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cat>
            <c:strRef>
              <c:f>Лист1!$A$2:$A$11</c:f>
              <c:strCache>
                <c:ptCount val="10"/>
                <c:pt idx="0">
                  <c:v>СберБанк</c:v>
                </c:pt>
                <c:pt idx="1">
                  <c:v>Альфа-Банк</c:v>
                </c:pt>
                <c:pt idx="2">
                  <c:v>Росгосстрах</c:v>
                </c:pt>
                <c:pt idx="3">
                  <c:v>Почта Банк</c:v>
                </c:pt>
                <c:pt idx="4">
                  <c:v>Тинькофф</c:v>
                </c:pt>
                <c:pt idx="5">
                  <c:v>Точка</c:v>
                </c:pt>
                <c:pt idx="6">
                  <c:v>ВТБ</c:v>
                </c:pt>
                <c:pt idx="7">
                  <c:v>ПростоБанк</c:v>
                </c:pt>
                <c:pt idx="8">
                  <c:v>МТС</c:v>
                </c:pt>
                <c:pt idx="9">
                  <c:v>Уралсиб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0-A8E2-4EE2-A2AE-E5BD044A8E4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cat>
            <c:strRef>
              <c:f>Лист1!$A$2:$A$11</c:f>
              <c:strCache>
                <c:ptCount val="10"/>
                <c:pt idx="0">
                  <c:v>СберБанк</c:v>
                </c:pt>
                <c:pt idx="1">
                  <c:v>Альфа-Банк</c:v>
                </c:pt>
                <c:pt idx="2">
                  <c:v>Росгосстрах</c:v>
                </c:pt>
                <c:pt idx="3">
                  <c:v>Почта Банк</c:v>
                </c:pt>
                <c:pt idx="4">
                  <c:v>Тинькофф</c:v>
                </c:pt>
                <c:pt idx="5">
                  <c:v>Точка</c:v>
                </c:pt>
                <c:pt idx="6">
                  <c:v>ВТБ</c:v>
                </c:pt>
                <c:pt idx="7">
                  <c:v>ПростоБанк</c:v>
                </c:pt>
                <c:pt idx="8">
                  <c:v>МТС</c:v>
                </c:pt>
                <c:pt idx="9">
                  <c:v>Уралсиб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1-A8E2-4EE2-A2AE-E5BD044A8E4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sp3d>
              <a:contourClr>
                <a:schemeClr val="tx1"/>
              </a:contourClr>
            </a:sp3d>
          </c:spPr>
          <c:invertIfNegative val="0"/>
          <c:cat>
            <c:strRef>
              <c:f>Лист1!$A$2:$A$11</c:f>
              <c:strCache>
                <c:ptCount val="10"/>
                <c:pt idx="0">
                  <c:v>СберБанк</c:v>
                </c:pt>
                <c:pt idx="1">
                  <c:v>Альфа-Банк</c:v>
                </c:pt>
                <c:pt idx="2">
                  <c:v>Росгосстрах</c:v>
                </c:pt>
                <c:pt idx="3">
                  <c:v>Почта Банк</c:v>
                </c:pt>
                <c:pt idx="4">
                  <c:v>Тинькофф</c:v>
                </c:pt>
                <c:pt idx="5">
                  <c:v>Точка</c:v>
                </c:pt>
                <c:pt idx="6">
                  <c:v>ВТБ</c:v>
                </c:pt>
                <c:pt idx="7">
                  <c:v>ПростоБанк</c:v>
                </c:pt>
                <c:pt idx="8">
                  <c:v>МТС</c:v>
                </c:pt>
                <c:pt idx="9">
                  <c:v>Уралсиб</c:v>
                </c:pt>
              </c:strCache>
            </c:strRef>
          </c:cat>
          <c:val>
            <c:numRef>
              <c:f>Лист1!$D$2:$D$11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E2-4EE2-A2AE-E5BD044A8E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68627823"/>
        <c:axId val="1568625327"/>
        <c:axId val="0"/>
      </c:bar3DChart>
      <c:catAx>
        <c:axId val="1568627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8625327"/>
        <c:crosses val="autoZero"/>
        <c:auto val="1"/>
        <c:lblAlgn val="ctr"/>
        <c:lblOffset val="100"/>
        <c:noMultiLvlLbl val="0"/>
      </c:catAx>
      <c:valAx>
        <c:axId val="1568625327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8627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9A430-D0EC-4FEA-941F-A95E0E9FCA83}" type="datetime1">
              <a:rPr lang="ru-RU" smtClean="0"/>
              <a:t>30.11.2022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96D54-5E61-4F3C-B066-8470BD40BA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236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28347-45D4-48B2-A8A0-75527CA2762F}" type="datetime1">
              <a:rPr lang="ru-RU" smtClean="0"/>
              <a:pPr/>
              <a:t>30.11.2022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2173A-46C7-4F17-8E95-C73D22B349DE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95198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2173A-46C7-4F17-8E95-C73D22B349D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08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B74446-0D82-443C-8AFD-682D44A183A3}" type="datetime1">
              <a:rPr lang="ru-RU" noProof="0" smtClean="0"/>
              <a:t>30.11.2022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0828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5AE0A6-AE2B-4C49-BA75-7BA2ACB2C23C}" type="datetime1">
              <a:rPr lang="ru-RU" noProof="0" smtClean="0"/>
              <a:t>30.11.2022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739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743386-0315-479D-81C8-27C4FD29D612}" type="datetime1">
              <a:rPr lang="ru-RU" noProof="0" smtClean="0"/>
              <a:t>30.11.2022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77243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948604-788F-4850-84AF-6269D4B17CC1}" type="datetime1">
              <a:rPr lang="ru-RU" noProof="0" smtClean="0"/>
              <a:t>30.11.2022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8285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58A2DE-79AC-4075-B206-4194C04F91F9}" type="datetime1">
              <a:rPr lang="ru-RU" noProof="0" smtClean="0"/>
              <a:t>30.11.2022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97252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8B2A61-D19A-47FE-AAEB-5AC16A888E17}" type="datetime1">
              <a:rPr lang="ru-RU" noProof="0" smtClean="0"/>
              <a:t>30.11.2022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92141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D79550-AFE4-4EC7-8B44-270A37C97770}" type="datetime1">
              <a:rPr lang="ru-RU" noProof="0" smtClean="0"/>
              <a:t>30.11.2022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3939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E621F0-CFA1-4455-A12D-47E9D56C2EC0}" type="datetime1">
              <a:rPr lang="ru-RU" noProof="0" smtClean="0"/>
              <a:t>30.11.2022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949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CCCB15-F025-41E8-86E1-A55476DEC666}" type="datetime1">
              <a:rPr lang="ru-RU" noProof="0" smtClean="0"/>
              <a:t>30.11.2022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473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BF135E-3AD9-41EC-92CC-A474A06DAF83}" type="datetime1">
              <a:rPr lang="ru-RU" noProof="0" smtClean="0"/>
              <a:t>30.11.2022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6551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64158B-603E-46FF-BA72-F578C98839A9}" type="datetime1">
              <a:rPr lang="ru-RU" noProof="0" smtClean="0"/>
              <a:t>30.11.2022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6612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547C1B-E834-4502-ACBB-3DA5515A85BC}" type="datetime1">
              <a:rPr lang="ru-RU" noProof="0" smtClean="0"/>
              <a:t>30.11.2022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036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7DE2C4-767E-4DFC-AD38-567F6E616C71}" type="datetime1">
              <a:rPr lang="ru-RU" noProof="0" smtClean="0"/>
              <a:t>30.11.2022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929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7840EC-898F-4F78-8071-F09B72C77939}" type="datetime1">
              <a:rPr lang="ru-RU" noProof="0" smtClean="0"/>
              <a:t>30.11.2022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2972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FB1123-4ED8-486C-9D8E-3BC681804A1E}" type="datetime1">
              <a:rPr lang="ru-RU" noProof="0" smtClean="0"/>
              <a:t>30.11.2022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148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A6EEBA-16E0-4D3B-9D2A-D399868517F1}" type="datetime1">
              <a:rPr lang="ru-RU" noProof="0" smtClean="0"/>
              <a:t>30.11.2022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6911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B7625C-BDC8-46C7-BABF-CDDBAD37B4A6}" type="datetime1">
              <a:rPr lang="ru-RU" noProof="0" smtClean="0"/>
              <a:t>30.11.2022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4230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450BE322-48D2-4A41-98CB-AF35E212B261}" type="datetime1">
              <a:rPr lang="ru-RU" noProof="0" smtClean="0"/>
              <a:t>30.11.2022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62071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438D2C5E-6409-651A-9E99-21ED080CB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309771"/>
              </p:ext>
            </p:extLst>
          </p:nvPr>
        </p:nvGraphicFramePr>
        <p:xfrm>
          <a:off x="1065401" y="0"/>
          <a:ext cx="9555061" cy="3349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Объект 9">
            <a:extLst>
              <a:ext uri="{FF2B5EF4-FFF2-40B4-BE49-F238E27FC236}">
                <a16:creationId xmlns:a16="http://schemas.microsoft.com/office/drawing/2014/main" id="{6A1939FE-1DF2-0164-5591-094C8F68EB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020404"/>
              </p:ext>
            </p:extLst>
          </p:nvPr>
        </p:nvGraphicFramePr>
        <p:xfrm>
          <a:off x="738230" y="3208962"/>
          <a:ext cx="10209401" cy="3418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51443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94_TF00934815.potx" id="{E97EFD13-8D53-4340-9174-4BC61AD6E615}" vid="{B9708897-9EEF-4C36-8642-E3152B33F60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CC670F-05B9-4BB7-BA2C-0DE5B5C1E5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A3AD49-9331-450C-A2FE-6857A4DB38C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89B453C-F2B2-4ECA-A6ED-7DBEF1B6D3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{CF3F4BFA-B07B-4BAD-ABE5-D666C5A0DFD6}tf00934815_win32</Template>
  <TotalTime>129</TotalTime>
  <Words>16</Words>
  <Application>Microsoft Office PowerPoint</Application>
  <PresentationFormat>Широкоэкранный</PresentationFormat>
  <Paragraphs>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Calibri</vt:lpstr>
      <vt:lpstr>Goudy Old Style</vt:lpstr>
      <vt:lpstr>Times New Roman</vt:lpstr>
      <vt:lpstr>Wingdings 2</vt:lpstr>
      <vt:lpstr>СланецVTI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Волков Андрей Андреевич</dc:creator>
  <cp:lastModifiedBy>Волков Андрей Андреевич</cp:lastModifiedBy>
  <cp:revision>3</cp:revision>
  <dcterms:created xsi:type="dcterms:W3CDTF">2022-11-29T21:46:23Z</dcterms:created>
  <dcterms:modified xsi:type="dcterms:W3CDTF">2022-11-29T23:55:59Z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