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8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65"/>
    <p:restoredTop sz="96327"/>
  </p:normalViewPr>
  <p:slideViewPr>
    <p:cSldViewPr snapToGrid="0">
      <p:cViewPr varScale="1">
        <p:scale>
          <a:sx n="128" d="100"/>
          <a:sy n="128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592E7-C0B4-4FA6-9491-8B08B19E983F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B7335CC-1655-41CE-A215-9F82BAD5E0D4}">
      <dgm:prSet/>
      <dgm:spPr/>
      <dgm:t>
        <a:bodyPr/>
        <a:lstStyle/>
        <a:p>
          <a:r>
            <a:rPr lang="en-DE"/>
            <a:t>Was ist Python?</a:t>
          </a:r>
          <a:endParaRPr lang="en-US"/>
        </a:p>
      </dgm:t>
    </dgm:pt>
    <dgm:pt modelId="{BE18BD83-EAAB-447F-AB49-A7E6C66B8DA6}" type="parTrans" cxnId="{DC86F81E-C58E-4428-BC65-ACA4743ED3B6}">
      <dgm:prSet/>
      <dgm:spPr/>
      <dgm:t>
        <a:bodyPr/>
        <a:lstStyle/>
        <a:p>
          <a:endParaRPr lang="en-US"/>
        </a:p>
      </dgm:t>
    </dgm:pt>
    <dgm:pt modelId="{1EB23B0B-500D-4C8A-A2E1-EED8A9EAAFDA}" type="sibTrans" cxnId="{DC86F81E-C58E-4428-BC65-ACA4743ED3B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1EB2451-FDC6-4374-9E75-0488DAC8EE7E}">
      <dgm:prSet/>
      <dgm:spPr/>
      <dgm:t>
        <a:bodyPr/>
        <a:lstStyle/>
        <a:p>
          <a:r>
            <a:rPr lang="en-DE"/>
            <a:t>Vergleich zu anderen Sprachen</a:t>
          </a:r>
          <a:endParaRPr lang="en-US"/>
        </a:p>
      </dgm:t>
    </dgm:pt>
    <dgm:pt modelId="{DE85CE50-F2D9-4D9D-9EEC-AF1D82F6343A}" type="parTrans" cxnId="{0A16605E-A7DF-4F2E-B643-D8A853DA6066}">
      <dgm:prSet/>
      <dgm:spPr/>
      <dgm:t>
        <a:bodyPr/>
        <a:lstStyle/>
        <a:p>
          <a:endParaRPr lang="en-US"/>
        </a:p>
      </dgm:t>
    </dgm:pt>
    <dgm:pt modelId="{BAB0D5A6-429A-477F-BAB0-6C16C3A682C6}" type="sibTrans" cxnId="{0A16605E-A7DF-4F2E-B643-D8A853DA606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5312958-3A15-49C2-9407-94E35EB6B254}">
      <dgm:prSet/>
      <dgm:spPr/>
      <dgm:t>
        <a:bodyPr/>
        <a:lstStyle/>
        <a:p>
          <a:r>
            <a:rPr lang="en-DE"/>
            <a:t>Warum Python lernen?</a:t>
          </a:r>
          <a:endParaRPr lang="en-US"/>
        </a:p>
      </dgm:t>
    </dgm:pt>
    <dgm:pt modelId="{9AC2A0C4-2ACA-4F26-96B9-E0A88A4E43E7}" type="parTrans" cxnId="{6FD55CFC-F61E-421C-821C-5197A34B85EC}">
      <dgm:prSet/>
      <dgm:spPr/>
      <dgm:t>
        <a:bodyPr/>
        <a:lstStyle/>
        <a:p>
          <a:endParaRPr lang="en-US"/>
        </a:p>
      </dgm:t>
    </dgm:pt>
    <dgm:pt modelId="{3240F01F-7716-4262-9F52-EE08A1EC6FF1}" type="sibTrans" cxnId="{6FD55CFC-F61E-421C-821C-5197A34B85EC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797FDB7-53C2-4783-ABE4-DDE02766D396}">
      <dgm:prSet/>
      <dgm:spPr/>
      <dgm:t>
        <a:bodyPr/>
        <a:lstStyle/>
        <a:p>
          <a:r>
            <a:rPr lang="en-DE"/>
            <a:t>Anwendungsbeispiel</a:t>
          </a:r>
          <a:endParaRPr lang="en-US"/>
        </a:p>
      </dgm:t>
    </dgm:pt>
    <dgm:pt modelId="{19542A74-5CCB-49E4-B7CD-F80E000D322E}" type="parTrans" cxnId="{61F5041B-678E-4B97-AEF5-897273E86E35}">
      <dgm:prSet/>
      <dgm:spPr/>
      <dgm:t>
        <a:bodyPr/>
        <a:lstStyle/>
        <a:p>
          <a:endParaRPr lang="en-US"/>
        </a:p>
      </dgm:t>
    </dgm:pt>
    <dgm:pt modelId="{86F6BB0B-D600-4606-9879-9595C84D1A98}" type="sibTrans" cxnId="{61F5041B-678E-4B97-AEF5-897273E86E3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1D093B62-E307-CB47-8055-5250B0EA5C5E}" type="pres">
      <dgm:prSet presAssocID="{34A592E7-C0B4-4FA6-9491-8B08B19E983F}" presName="Name0" presStyleCnt="0">
        <dgm:presLayoutVars>
          <dgm:animLvl val="lvl"/>
          <dgm:resizeHandles val="exact"/>
        </dgm:presLayoutVars>
      </dgm:prSet>
      <dgm:spPr/>
    </dgm:pt>
    <dgm:pt modelId="{2871B6A2-1A93-9643-8942-CC43CF2BD7AC}" type="pres">
      <dgm:prSet presAssocID="{5B7335CC-1655-41CE-A215-9F82BAD5E0D4}" presName="compositeNode" presStyleCnt="0">
        <dgm:presLayoutVars>
          <dgm:bulletEnabled val="1"/>
        </dgm:presLayoutVars>
      </dgm:prSet>
      <dgm:spPr/>
    </dgm:pt>
    <dgm:pt modelId="{D2134544-B378-8B4F-8212-5D9F5C7A1266}" type="pres">
      <dgm:prSet presAssocID="{5B7335CC-1655-41CE-A215-9F82BAD5E0D4}" presName="bgRect" presStyleLbl="alignNode1" presStyleIdx="0" presStyleCnt="4"/>
      <dgm:spPr/>
    </dgm:pt>
    <dgm:pt modelId="{426841B4-808B-B948-A341-3C5ABB8952C4}" type="pres">
      <dgm:prSet presAssocID="{1EB23B0B-500D-4C8A-A2E1-EED8A9EAAFD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8F8D9648-3D9D-6D4F-A438-D61FC1C3F49A}" type="pres">
      <dgm:prSet presAssocID="{5B7335CC-1655-41CE-A215-9F82BAD5E0D4}" presName="nodeRect" presStyleLbl="alignNode1" presStyleIdx="0" presStyleCnt="4">
        <dgm:presLayoutVars>
          <dgm:bulletEnabled val="1"/>
        </dgm:presLayoutVars>
      </dgm:prSet>
      <dgm:spPr/>
    </dgm:pt>
    <dgm:pt modelId="{1BCD47E0-76E5-FA40-A1BC-AD71BE1E3684}" type="pres">
      <dgm:prSet presAssocID="{1EB23B0B-500D-4C8A-A2E1-EED8A9EAAFDA}" presName="sibTrans" presStyleCnt="0"/>
      <dgm:spPr/>
    </dgm:pt>
    <dgm:pt modelId="{AA880D2E-F3EF-CE4A-AF6E-EB0066FD760B}" type="pres">
      <dgm:prSet presAssocID="{E1EB2451-FDC6-4374-9E75-0488DAC8EE7E}" presName="compositeNode" presStyleCnt="0">
        <dgm:presLayoutVars>
          <dgm:bulletEnabled val="1"/>
        </dgm:presLayoutVars>
      </dgm:prSet>
      <dgm:spPr/>
    </dgm:pt>
    <dgm:pt modelId="{9746E655-3B34-534D-9888-089CC971C30F}" type="pres">
      <dgm:prSet presAssocID="{E1EB2451-FDC6-4374-9E75-0488DAC8EE7E}" presName="bgRect" presStyleLbl="alignNode1" presStyleIdx="1" presStyleCnt="4"/>
      <dgm:spPr/>
    </dgm:pt>
    <dgm:pt modelId="{4C7CCE76-11F2-544C-94B3-E40DA0CEA509}" type="pres">
      <dgm:prSet presAssocID="{BAB0D5A6-429A-477F-BAB0-6C16C3A682C6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94E5030-C6BC-024B-A138-C236E67771ED}" type="pres">
      <dgm:prSet presAssocID="{E1EB2451-FDC6-4374-9E75-0488DAC8EE7E}" presName="nodeRect" presStyleLbl="alignNode1" presStyleIdx="1" presStyleCnt="4">
        <dgm:presLayoutVars>
          <dgm:bulletEnabled val="1"/>
        </dgm:presLayoutVars>
      </dgm:prSet>
      <dgm:spPr/>
    </dgm:pt>
    <dgm:pt modelId="{A908F699-A6EC-7A4C-A7B0-A72F8F144C2B}" type="pres">
      <dgm:prSet presAssocID="{BAB0D5A6-429A-477F-BAB0-6C16C3A682C6}" presName="sibTrans" presStyleCnt="0"/>
      <dgm:spPr/>
    </dgm:pt>
    <dgm:pt modelId="{DF97FDF3-08DF-9541-80BA-19EDD827CB68}" type="pres">
      <dgm:prSet presAssocID="{15312958-3A15-49C2-9407-94E35EB6B254}" presName="compositeNode" presStyleCnt="0">
        <dgm:presLayoutVars>
          <dgm:bulletEnabled val="1"/>
        </dgm:presLayoutVars>
      </dgm:prSet>
      <dgm:spPr/>
    </dgm:pt>
    <dgm:pt modelId="{C39B3D8E-DDBA-CB46-8BD0-CCB09474E749}" type="pres">
      <dgm:prSet presAssocID="{15312958-3A15-49C2-9407-94E35EB6B254}" presName="bgRect" presStyleLbl="alignNode1" presStyleIdx="2" presStyleCnt="4"/>
      <dgm:spPr/>
    </dgm:pt>
    <dgm:pt modelId="{E00BB73B-5103-D844-B737-6A3F85EF7AC5}" type="pres">
      <dgm:prSet presAssocID="{3240F01F-7716-4262-9F52-EE08A1EC6FF1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E745641B-2AE3-734B-AF5C-2A276321EA5B}" type="pres">
      <dgm:prSet presAssocID="{15312958-3A15-49C2-9407-94E35EB6B254}" presName="nodeRect" presStyleLbl="alignNode1" presStyleIdx="2" presStyleCnt="4">
        <dgm:presLayoutVars>
          <dgm:bulletEnabled val="1"/>
        </dgm:presLayoutVars>
      </dgm:prSet>
      <dgm:spPr/>
    </dgm:pt>
    <dgm:pt modelId="{B824589B-112E-7846-8E06-0916602B182A}" type="pres">
      <dgm:prSet presAssocID="{3240F01F-7716-4262-9F52-EE08A1EC6FF1}" presName="sibTrans" presStyleCnt="0"/>
      <dgm:spPr/>
    </dgm:pt>
    <dgm:pt modelId="{D3522E37-F80C-9442-B083-ABDE42AACEA9}" type="pres">
      <dgm:prSet presAssocID="{B797FDB7-53C2-4783-ABE4-DDE02766D396}" presName="compositeNode" presStyleCnt="0">
        <dgm:presLayoutVars>
          <dgm:bulletEnabled val="1"/>
        </dgm:presLayoutVars>
      </dgm:prSet>
      <dgm:spPr/>
    </dgm:pt>
    <dgm:pt modelId="{BC17EE65-0A20-D340-BF54-A5E53EF51BAA}" type="pres">
      <dgm:prSet presAssocID="{B797FDB7-53C2-4783-ABE4-DDE02766D396}" presName="bgRect" presStyleLbl="alignNode1" presStyleIdx="3" presStyleCnt="4"/>
      <dgm:spPr/>
    </dgm:pt>
    <dgm:pt modelId="{26EB45BD-8F02-9049-9274-FEE3F6954546}" type="pres">
      <dgm:prSet presAssocID="{86F6BB0B-D600-4606-9879-9595C84D1A98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172BEFB-4CA1-2F45-9A81-B1FCD9C34533}" type="pres">
      <dgm:prSet presAssocID="{B797FDB7-53C2-4783-ABE4-DDE02766D396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1F5041B-678E-4B97-AEF5-897273E86E35}" srcId="{34A592E7-C0B4-4FA6-9491-8B08B19E983F}" destId="{B797FDB7-53C2-4783-ABE4-DDE02766D396}" srcOrd="3" destOrd="0" parTransId="{19542A74-5CCB-49E4-B7CD-F80E000D322E}" sibTransId="{86F6BB0B-D600-4606-9879-9595C84D1A98}"/>
    <dgm:cxn modelId="{8C15F71C-28C9-2E4B-88E3-C02ABFCA9A3F}" type="presOf" srcId="{B797FDB7-53C2-4783-ABE4-DDE02766D396}" destId="{D172BEFB-4CA1-2F45-9A81-B1FCD9C34533}" srcOrd="1" destOrd="0" presId="urn:microsoft.com/office/officeart/2016/7/layout/LinearBlockProcessNumbered"/>
    <dgm:cxn modelId="{DC86F81E-C58E-4428-BC65-ACA4743ED3B6}" srcId="{34A592E7-C0B4-4FA6-9491-8B08B19E983F}" destId="{5B7335CC-1655-41CE-A215-9F82BAD5E0D4}" srcOrd="0" destOrd="0" parTransId="{BE18BD83-EAAB-447F-AB49-A7E6C66B8DA6}" sibTransId="{1EB23B0B-500D-4C8A-A2E1-EED8A9EAAFDA}"/>
    <dgm:cxn modelId="{1C4A1132-E10E-854C-B47F-0A825F3A0A7A}" type="presOf" srcId="{86F6BB0B-D600-4606-9879-9595C84D1A98}" destId="{26EB45BD-8F02-9049-9274-FEE3F6954546}" srcOrd="0" destOrd="0" presId="urn:microsoft.com/office/officeart/2016/7/layout/LinearBlockProcessNumbered"/>
    <dgm:cxn modelId="{4C2D1653-E2A6-304F-A443-8AD363038445}" type="presOf" srcId="{5B7335CC-1655-41CE-A215-9F82BAD5E0D4}" destId="{8F8D9648-3D9D-6D4F-A438-D61FC1C3F49A}" srcOrd="1" destOrd="0" presId="urn:microsoft.com/office/officeart/2016/7/layout/LinearBlockProcessNumbered"/>
    <dgm:cxn modelId="{8133C456-3AA5-0B4E-9D93-24B0C21F4E61}" type="presOf" srcId="{B797FDB7-53C2-4783-ABE4-DDE02766D396}" destId="{BC17EE65-0A20-D340-BF54-A5E53EF51BAA}" srcOrd="0" destOrd="0" presId="urn:microsoft.com/office/officeart/2016/7/layout/LinearBlockProcessNumbered"/>
    <dgm:cxn modelId="{0A16605E-A7DF-4F2E-B643-D8A853DA6066}" srcId="{34A592E7-C0B4-4FA6-9491-8B08B19E983F}" destId="{E1EB2451-FDC6-4374-9E75-0488DAC8EE7E}" srcOrd="1" destOrd="0" parTransId="{DE85CE50-F2D9-4D9D-9EEC-AF1D82F6343A}" sibTransId="{BAB0D5A6-429A-477F-BAB0-6C16C3A682C6}"/>
    <dgm:cxn modelId="{4F65136D-FA70-AC46-9052-ED88B59DF14A}" type="presOf" srcId="{3240F01F-7716-4262-9F52-EE08A1EC6FF1}" destId="{E00BB73B-5103-D844-B737-6A3F85EF7AC5}" srcOrd="0" destOrd="0" presId="urn:microsoft.com/office/officeart/2016/7/layout/LinearBlockProcessNumbered"/>
    <dgm:cxn modelId="{AFE99B71-D3FB-C540-AE24-D5D05C95ACA0}" type="presOf" srcId="{1EB23B0B-500D-4C8A-A2E1-EED8A9EAAFDA}" destId="{426841B4-808B-B948-A341-3C5ABB8952C4}" srcOrd="0" destOrd="0" presId="urn:microsoft.com/office/officeart/2016/7/layout/LinearBlockProcessNumbered"/>
    <dgm:cxn modelId="{9E0A5F76-24C4-FB42-B9D3-C867D6EA9087}" type="presOf" srcId="{E1EB2451-FDC6-4374-9E75-0488DAC8EE7E}" destId="{9746E655-3B34-534D-9888-089CC971C30F}" srcOrd="0" destOrd="0" presId="urn:microsoft.com/office/officeart/2016/7/layout/LinearBlockProcessNumbered"/>
    <dgm:cxn modelId="{3129D981-17AE-9F47-A8AC-775B92CB98B9}" type="presOf" srcId="{E1EB2451-FDC6-4374-9E75-0488DAC8EE7E}" destId="{F94E5030-C6BC-024B-A138-C236E67771ED}" srcOrd="1" destOrd="0" presId="urn:microsoft.com/office/officeart/2016/7/layout/LinearBlockProcessNumbered"/>
    <dgm:cxn modelId="{0272618E-A6C3-EF45-AF56-20E31046507E}" type="presOf" srcId="{BAB0D5A6-429A-477F-BAB0-6C16C3A682C6}" destId="{4C7CCE76-11F2-544C-94B3-E40DA0CEA509}" srcOrd="0" destOrd="0" presId="urn:microsoft.com/office/officeart/2016/7/layout/LinearBlockProcessNumbered"/>
    <dgm:cxn modelId="{E572A499-B969-F442-A72A-860640F1A068}" type="presOf" srcId="{34A592E7-C0B4-4FA6-9491-8B08B19E983F}" destId="{1D093B62-E307-CB47-8055-5250B0EA5C5E}" srcOrd="0" destOrd="0" presId="urn:microsoft.com/office/officeart/2016/7/layout/LinearBlockProcessNumbered"/>
    <dgm:cxn modelId="{AC2DFCA2-7DA9-E54A-A9B9-8D033DDED9F0}" type="presOf" srcId="{5B7335CC-1655-41CE-A215-9F82BAD5E0D4}" destId="{D2134544-B378-8B4F-8212-5D9F5C7A1266}" srcOrd="0" destOrd="0" presId="urn:microsoft.com/office/officeart/2016/7/layout/LinearBlockProcessNumbered"/>
    <dgm:cxn modelId="{68E13BA4-0EDB-5042-A632-C06B1C19078F}" type="presOf" srcId="{15312958-3A15-49C2-9407-94E35EB6B254}" destId="{E745641B-2AE3-734B-AF5C-2A276321EA5B}" srcOrd="1" destOrd="0" presId="urn:microsoft.com/office/officeart/2016/7/layout/LinearBlockProcessNumbered"/>
    <dgm:cxn modelId="{83978ACE-AD97-E04A-86DB-99944EB03334}" type="presOf" srcId="{15312958-3A15-49C2-9407-94E35EB6B254}" destId="{C39B3D8E-DDBA-CB46-8BD0-CCB09474E749}" srcOrd="0" destOrd="0" presId="urn:microsoft.com/office/officeart/2016/7/layout/LinearBlockProcessNumbered"/>
    <dgm:cxn modelId="{6FD55CFC-F61E-421C-821C-5197A34B85EC}" srcId="{34A592E7-C0B4-4FA6-9491-8B08B19E983F}" destId="{15312958-3A15-49C2-9407-94E35EB6B254}" srcOrd="2" destOrd="0" parTransId="{9AC2A0C4-2ACA-4F26-96B9-E0A88A4E43E7}" sibTransId="{3240F01F-7716-4262-9F52-EE08A1EC6FF1}"/>
    <dgm:cxn modelId="{75C5E09A-C99E-5147-BAC0-C282A21C3F01}" type="presParOf" srcId="{1D093B62-E307-CB47-8055-5250B0EA5C5E}" destId="{2871B6A2-1A93-9643-8942-CC43CF2BD7AC}" srcOrd="0" destOrd="0" presId="urn:microsoft.com/office/officeart/2016/7/layout/LinearBlockProcessNumbered"/>
    <dgm:cxn modelId="{CCCAE079-20FA-9547-9111-97022477C7C4}" type="presParOf" srcId="{2871B6A2-1A93-9643-8942-CC43CF2BD7AC}" destId="{D2134544-B378-8B4F-8212-5D9F5C7A1266}" srcOrd="0" destOrd="0" presId="urn:microsoft.com/office/officeart/2016/7/layout/LinearBlockProcessNumbered"/>
    <dgm:cxn modelId="{F3A9B785-7D13-2741-8A42-FBD7F772CAF0}" type="presParOf" srcId="{2871B6A2-1A93-9643-8942-CC43CF2BD7AC}" destId="{426841B4-808B-B948-A341-3C5ABB8952C4}" srcOrd="1" destOrd="0" presId="urn:microsoft.com/office/officeart/2016/7/layout/LinearBlockProcessNumbered"/>
    <dgm:cxn modelId="{5D79D8A9-A143-8B4C-8360-29A14AE34434}" type="presParOf" srcId="{2871B6A2-1A93-9643-8942-CC43CF2BD7AC}" destId="{8F8D9648-3D9D-6D4F-A438-D61FC1C3F49A}" srcOrd="2" destOrd="0" presId="urn:microsoft.com/office/officeart/2016/7/layout/LinearBlockProcessNumbered"/>
    <dgm:cxn modelId="{2FEC7B26-8E25-6C4A-94C0-F7CA90B1C8D5}" type="presParOf" srcId="{1D093B62-E307-CB47-8055-5250B0EA5C5E}" destId="{1BCD47E0-76E5-FA40-A1BC-AD71BE1E3684}" srcOrd="1" destOrd="0" presId="urn:microsoft.com/office/officeart/2016/7/layout/LinearBlockProcessNumbered"/>
    <dgm:cxn modelId="{5EC9473D-85AA-3D4C-A105-C22F6FBE2D08}" type="presParOf" srcId="{1D093B62-E307-CB47-8055-5250B0EA5C5E}" destId="{AA880D2E-F3EF-CE4A-AF6E-EB0066FD760B}" srcOrd="2" destOrd="0" presId="urn:microsoft.com/office/officeart/2016/7/layout/LinearBlockProcessNumbered"/>
    <dgm:cxn modelId="{AC52F213-230A-5C47-BDF2-DFC4840CEA2D}" type="presParOf" srcId="{AA880D2E-F3EF-CE4A-AF6E-EB0066FD760B}" destId="{9746E655-3B34-534D-9888-089CC971C30F}" srcOrd="0" destOrd="0" presId="urn:microsoft.com/office/officeart/2016/7/layout/LinearBlockProcessNumbered"/>
    <dgm:cxn modelId="{0D64E5F0-D506-AA4B-B70E-43665483E8B8}" type="presParOf" srcId="{AA880D2E-F3EF-CE4A-AF6E-EB0066FD760B}" destId="{4C7CCE76-11F2-544C-94B3-E40DA0CEA509}" srcOrd="1" destOrd="0" presId="urn:microsoft.com/office/officeart/2016/7/layout/LinearBlockProcessNumbered"/>
    <dgm:cxn modelId="{40214E61-59BE-CC41-B5D7-2D8A563E7BF1}" type="presParOf" srcId="{AA880D2E-F3EF-CE4A-AF6E-EB0066FD760B}" destId="{F94E5030-C6BC-024B-A138-C236E67771ED}" srcOrd="2" destOrd="0" presId="urn:microsoft.com/office/officeart/2016/7/layout/LinearBlockProcessNumbered"/>
    <dgm:cxn modelId="{E2071E23-3221-4A45-8DAB-50B51EAB4F3C}" type="presParOf" srcId="{1D093B62-E307-CB47-8055-5250B0EA5C5E}" destId="{A908F699-A6EC-7A4C-A7B0-A72F8F144C2B}" srcOrd="3" destOrd="0" presId="urn:microsoft.com/office/officeart/2016/7/layout/LinearBlockProcessNumbered"/>
    <dgm:cxn modelId="{F6E2E46A-5F0D-424B-95AA-17D6EAF7ABF4}" type="presParOf" srcId="{1D093B62-E307-CB47-8055-5250B0EA5C5E}" destId="{DF97FDF3-08DF-9541-80BA-19EDD827CB68}" srcOrd="4" destOrd="0" presId="urn:microsoft.com/office/officeart/2016/7/layout/LinearBlockProcessNumbered"/>
    <dgm:cxn modelId="{80936113-EFB0-644D-94AE-4B7768718B5A}" type="presParOf" srcId="{DF97FDF3-08DF-9541-80BA-19EDD827CB68}" destId="{C39B3D8E-DDBA-CB46-8BD0-CCB09474E749}" srcOrd="0" destOrd="0" presId="urn:microsoft.com/office/officeart/2016/7/layout/LinearBlockProcessNumbered"/>
    <dgm:cxn modelId="{BD797EF5-C618-D048-B4C3-C0D149053E20}" type="presParOf" srcId="{DF97FDF3-08DF-9541-80BA-19EDD827CB68}" destId="{E00BB73B-5103-D844-B737-6A3F85EF7AC5}" srcOrd="1" destOrd="0" presId="urn:microsoft.com/office/officeart/2016/7/layout/LinearBlockProcessNumbered"/>
    <dgm:cxn modelId="{D82AB5CB-D119-5A49-B59F-64639298FDD6}" type="presParOf" srcId="{DF97FDF3-08DF-9541-80BA-19EDD827CB68}" destId="{E745641B-2AE3-734B-AF5C-2A276321EA5B}" srcOrd="2" destOrd="0" presId="urn:microsoft.com/office/officeart/2016/7/layout/LinearBlockProcessNumbered"/>
    <dgm:cxn modelId="{9D0F1C49-A731-1149-9EAD-06D959C0A57F}" type="presParOf" srcId="{1D093B62-E307-CB47-8055-5250B0EA5C5E}" destId="{B824589B-112E-7846-8E06-0916602B182A}" srcOrd="5" destOrd="0" presId="urn:microsoft.com/office/officeart/2016/7/layout/LinearBlockProcessNumbered"/>
    <dgm:cxn modelId="{429F3217-2329-4B48-AE2C-1CED7117B7D9}" type="presParOf" srcId="{1D093B62-E307-CB47-8055-5250B0EA5C5E}" destId="{D3522E37-F80C-9442-B083-ABDE42AACEA9}" srcOrd="6" destOrd="0" presId="urn:microsoft.com/office/officeart/2016/7/layout/LinearBlockProcessNumbered"/>
    <dgm:cxn modelId="{544A366F-5BF0-7B45-A802-70D183181950}" type="presParOf" srcId="{D3522E37-F80C-9442-B083-ABDE42AACEA9}" destId="{BC17EE65-0A20-D340-BF54-A5E53EF51BAA}" srcOrd="0" destOrd="0" presId="urn:microsoft.com/office/officeart/2016/7/layout/LinearBlockProcessNumbered"/>
    <dgm:cxn modelId="{F09E7F5A-887D-C14D-8C4B-5758ECF47EE4}" type="presParOf" srcId="{D3522E37-F80C-9442-B083-ABDE42AACEA9}" destId="{26EB45BD-8F02-9049-9274-FEE3F6954546}" srcOrd="1" destOrd="0" presId="urn:microsoft.com/office/officeart/2016/7/layout/LinearBlockProcessNumbered"/>
    <dgm:cxn modelId="{EDBEFC76-E739-DE46-B28B-EBB6B4CEEEE2}" type="presParOf" srcId="{D3522E37-F80C-9442-B083-ABDE42AACEA9}" destId="{D172BEFB-4CA1-2F45-9A81-B1FCD9C3453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34544-B378-8B4F-8212-5D9F5C7A1266}">
      <dsp:nvSpPr>
        <dsp:cNvPr id="0" name=""/>
        <dsp:cNvSpPr/>
      </dsp:nvSpPr>
      <dsp:spPr>
        <a:xfrm>
          <a:off x="193" y="169622"/>
          <a:ext cx="2336229" cy="28034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/>
            <a:t>Was ist Python?</a:t>
          </a:r>
          <a:endParaRPr lang="en-US" sz="1800" kern="1200"/>
        </a:p>
      </dsp:txBody>
      <dsp:txXfrm>
        <a:off x="193" y="1291012"/>
        <a:ext cx="2336229" cy="1682085"/>
      </dsp:txXfrm>
    </dsp:sp>
    <dsp:sp modelId="{426841B4-808B-B948-A341-3C5ABB8952C4}">
      <dsp:nvSpPr>
        <dsp:cNvPr id="0" name=""/>
        <dsp:cNvSpPr/>
      </dsp:nvSpPr>
      <dsp:spPr>
        <a:xfrm>
          <a:off x="193" y="169622"/>
          <a:ext cx="2336229" cy="11213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193" y="169622"/>
        <a:ext cx="2336229" cy="1121390"/>
      </dsp:txXfrm>
    </dsp:sp>
    <dsp:sp modelId="{9746E655-3B34-534D-9888-089CC971C30F}">
      <dsp:nvSpPr>
        <dsp:cNvPr id="0" name=""/>
        <dsp:cNvSpPr/>
      </dsp:nvSpPr>
      <dsp:spPr>
        <a:xfrm>
          <a:off x="2523321" y="169622"/>
          <a:ext cx="2336229" cy="28034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/>
            <a:t>Vergleich zu anderen Sprachen</a:t>
          </a:r>
          <a:endParaRPr lang="en-US" sz="1800" kern="1200"/>
        </a:p>
      </dsp:txBody>
      <dsp:txXfrm>
        <a:off x="2523321" y="1291012"/>
        <a:ext cx="2336229" cy="1682085"/>
      </dsp:txXfrm>
    </dsp:sp>
    <dsp:sp modelId="{4C7CCE76-11F2-544C-94B3-E40DA0CEA509}">
      <dsp:nvSpPr>
        <dsp:cNvPr id="0" name=""/>
        <dsp:cNvSpPr/>
      </dsp:nvSpPr>
      <dsp:spPr>
        <a:xfrm>
          <a:off x="2523321" y="169622"/>
          <a:ext cx="2336229" cy="11213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523321" y="169622"/>
        <a:ext cx="2336229" cy="1121390"/>
      </dsp:txXfrm>
    </dsp:sp>
    <dsp:sp modelId="{C39B3D8E-DDBA-CB46-8BD0-CCB09474E749}">
      <dsp:nvSpPr>
        <dsp:cNvPr id="0" name=""/>
        <dsp:cNvSpPr/>
      </dsp:nvSpPr>
      <dsp:spPr>
        <a:xfrm>
          <a:off x="5046449" y="169622"/>
          <a:ext cx="2336229" cy="28034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/>
            <a:t>Warum Python lernen?</a:t>
          </a:r>
          <a:endParaRPr lang="en-US" sz="1800" kern="1200"/>
        </a:p>
      </dsp:txBody>
      <dsp:txXfrm>
        <a:off x="5046449" y="1291012"/>
        <a:ext cx="2336229" cy="1682085"/>
      </dsp:txXfrm>
    </dsp:sp>
    <dsp:sp modelId="{E00BB73B-5103-D844-B737-6A3F85EF7AC5}">
      <dsp:nvSpPr>
        <dsp:cNvPr id="0" name=""/>
        <dsp:cNvSpPr/>
      </dsp:nvSpPr>
      <dsp:spPr>
        <a:xfrm>
          <a:off x="5046449" y="169622"/>
          <a:ext cx="2336229" cy="11213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046449" y="169622"/>
        <a:ext cx="2336229" cy="1121390"/>
      </dsp:txXfrm>
    </dsp:sp>
    <dsp:sp modelId="{BC17EE65-0A20-D340-BF54-A5E53EF51BAA}">
      <dsp:nvSpPr>
        <dsp:cNvPr id="0" name=""/>
        <dsp:cNvSpPr/>
      </dsp:nvSpPr>
      <dsp:spPr>
        <a:xfrm>
          <a:off x="7569577" y="169622"/>
          <a:ext cx="2336229" cy="28034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/>
            <a:t>Anwendungsbeispiel</a:t>
          </a:r>
          <a:endParaRPr lang="en-US" sz="1800" kern="1200"/>
        </a:p>
      </dsp:txBody>
      <dsp:txXfrm>
        <a:off x="7569577" y="1291012"/>
        <a:ext cx="2336229" cy="1682085"/>
      </dsp:txXfrm>
    </dsp:sp>
    <dsp:sp modelId="{26EB45BD-8F02-9049-9274-FEE3F6954546}">
      <dsp:nvSpPr>
        <dsp:cNvPr id="0" name=""/>
        <dsp:cNvSpPr/>
      </dsp:nvSpPr>
      <dsp:spPr>
        <a:xfrm>
          <a:off x="7569577" y="169622"/>
          <a:ext cx="2336229" cy="11213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7569577" y="169622"/>
        <a:ext cx="2336229" cy="1121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0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36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2574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0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29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92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3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7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3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3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2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4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7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3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45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8">
            <a:extLst>
              <a:ext uri="{FF2B5EF4-FFF2-40B4-BE49-F238E27FC236}">
                <a16:creationId xmlns:a16="http://schemas.microsoft.com/office/drawing/2014/main" id="{4D50C3BF-4EC6-4075-8C5A-BB4D93669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AAD5EEF9-647D-437D-909D-552158996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D572E06-C69D-4C73-907F-E960818C9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0F049E-3596-D0D7-CC73-AFB83A9BD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066" y="1122363"/>
            <a:ext cx="5397933" cy="2387600"/>
          </a:xfrm>
        </p:spPr>
        <p:txBody>
          <a:bodyPr>
            <a:normAutofit/>
          </a:bodyPr>
          <a:lstStyle/>
          <a:p>
            <a:r>
              <a:rPr lang="en-DE"/>
              <a:t>Python Workshop	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05D2E-3BCF-4964-9F16-308A30D45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896" y="3602038"/>
            <a:ext cx="5437103" cy="1655762"/>
          </a:xfrm>
        </p:spPr>
        <p:txBody>
          <a:bodyPr>
            <a:normAutofit/>
          </a:bodyPr>
          <a:lstStyle/>
          <a:p>
            <a:r>
              <a:rPr lang="en-DE"/>
              <a:t>WIB X Andreas von Haaren</a:t>
            </a:r>
            <a:endParaRPr lang="en-DE" dirty="0"/>
          </a:p>
        </p:txBody>
      </p:sp>
      <p:pic>
        <p:nvPicPr>
          <p:cNvPr id="5" name="Picture 4" descr="Amazon tree boa coiled around branch">
            <a:extLst>
              <a:ext uri="{FF2B5EF4-FFF2-40B4-BE49-F238E27FC236}">
                <a16:creationId xmlns:a16="http://schemas.microsoft.com/office/drawing/2014/main" id="{4F019F92-F93B-6A46-44FF-F39C1695B5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38" r="17842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C427DC4-D0C8-4AD1-971C-C179999E4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11827C78-913D-484C-8C41-03DA31425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6F8B17C-D826-4328-938A-3EA29923D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9D88DB7-6249-4F7B-BE6A-FCC6D4978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756D5198-7167-4B16-AB98-5B4E36925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A8DAFD5-0534-4B77-9BDA-835065CBA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CA8B15F-CF03-4D11-8AEC-82E80157B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59FF9F8-7A9B-4AA7-A132-383AF3485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BA02FB8-E42C-45DA-AAF7-3397620DA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9929394A-93E2-4CC7-BE87-C83F6A8E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0D9C5509-FF48-4A4B-93E5-54BB49A4A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8D8D120B-EEA9-48FD-8996-23C6C46E1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C6F42D5-B202-46C6-8515-D98407842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3970DAE-ED0B-4C16-A738-7D472097C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3057B46C-1C3D-49B0-BFA0-F8C524233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48CF20C5-3838-4173-A8B8-B2F2C98F1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ECE30E10-7578-4E62-ACBF-10C47906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944967BD-A875-4678-99F4-7F57BB00D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39B8890D-782F-4441-99F8-24D555ADB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BD2843C9-86AC-4823-8D89-66B62F94E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B519EA3-915E-4EAD-A40F-32168E8E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A321902-1E1D-4964-AF8F-D133DEA5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112E54C4-91A4-40EC-9182-578C6684F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8FA627D4-711B-43E1-956F-E83777F1E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A52861B4-1F11-4F96-B2C6-6CF1ABF3E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8B08E382-69A6-4F49-B9D0-30282ABF2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C90814EC-520D-44F5-86DC-EC86DC654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F912B22F-31DB-46D6-8E4E-54EBED6B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051A22F2-66B3-4FF2-89BD-CD02C2681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4C2C276D-BE72-4024-971D-6777F9524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6AFDDC6B-3AFC-48D7-95CF-5FBB511D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FFAA444D-5CF5-4864-A37F-A111C8FF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5FF79462-E4F2-48A6-A56D-0D6025638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966D2CEE-D08F-46BC-B14C-93765B5B5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99A4AD6-C27F-4336-9E88-8C647A23C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44DF8341-5042-4DC0-BAEF-E3D91FF7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1762CC7-CB05-40DA-A00C-4E2E2480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9045FC-8914-48C8-A36C-AAA35E3F4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2B8DF617-2AF1-45FE-A0B8-E36B9580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492D7FF8-46B6-4679-9439-2057238D5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33DDE513-207C-49C7-BF67-7526AAAA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ABEE1802-DF83-4775-831C-512B9B0B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882C4EF-F620-4972-8FB9-B856D2B6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531F85E7-F63E-4D39-8088-8195AD227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9ADD32DD-B096-4677-80F8-B92AA01E6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9F1863D8-139F-4C40-BF00-40B6EA0F3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41C88777-539F-4497-8ACD-DB5EB48C8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02CEC28-4F28-4576-B919-7262CCC1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C9E5198A-7C53-4D62-BA3D-A3AC6FD0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E9A854AB-3F74-4287-87DC-AF5A56885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4AB0057E-B3A6-4026-9957-95F85AEE5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3EE41E05-F297-4026-836E-28493C070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C92C5E3B-704D-4F3E-8093-7CA684C41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25CD6F0-AF7C-4FF4-97CB-67456D1D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C4DD64A4-C034-4789-BB5E-F569044A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683E0DB-6F21-4C3E-8305-9450FD8D6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F0A05D6A-7B96-4CC8-AE3F-7FD9D8AD9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5D804E2E-555D-4400-AF17-C855839CB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18D98775-8A76-44FB-B847-48847A7B5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81718D4D-D78C-49F6-A8D0-9BFA8281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77635061-C105-40C2-B344-85AFF348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8AC7657B-8096-43B1-8064-66D26AD3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53E7728E-84D6-4409-8B01-362F9C83C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4AC472D4-CE53-4329-A993-58B6E842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26159CF8-0326-4216-A837-F6D30FE96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9BC6B81B-A802-4A4A-A808-00EB76985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8942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F34A-D64A-D3AD-1EAE-C380150A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Warum Python lernen?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0CED-1CA1-15A1-39D0-42EB1FEAB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DE" dirty="0"/>
              <a:t>it die einfachste Programmiersprache zum Lernen</a:t>
            </a:r>
          </a:p>
          <a:p>
            <a:pPr lvl="1"/>
            <a:r>
              <a:rPr lang="en-DE" dirty="0"/>
              <a:t>Perfekt um Konzepte zu lernen</a:t>
            </a:r>
          </a:p>
          <a:p>
            <a:r>
              <a:rPr lang="en-DE" dirty="0"/>
              <a:t>Wird in vielen Branchen verwendet</a:t>
            </a:r>
          </a:p>
          <a:p>
            <a:r>
              <a:rPr lang="en-DE" dirty="0"/>
              <a:t>Viele Jobaussichten</a:t>
            </a:r>
          </a:p>
        </p:txBody>
      </p:sp>
    </p:spTree>
    <p:extLst>
      <p:ext uri="{BB962C8B-B14F-4D97-AF65-F5344CB8AC3E}">
        <p14:creationId xmlns:p14="http://schemas.microsoft.com/office/powerpoint/2010/main" val="376815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4DD36-83A9-449E-B7D0-BDE2D6ED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Anwendungsbeispiel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6332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1B0D-8FD2-1070-13BA-D8C1A6EF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DE" dirty="0"/>
              <a:t>Inhalt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431CC2-3D5B-2E45-FBCB-C544C254D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097862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975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080" name="Rectangle 3079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81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B775E18-1932-5502-C8E2-AE2BEBB2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194" y="588355"/>
            <a:ext cx="6050713" cy="1478570"/>
          </a:xfrm>
        </p:spPr>
        <p:txBody>
          <a:bodyPr>
            <a:normAutofit/>
          </a:bodyPr>
          <a:lstStyle/>
          <a:p>
            <a:r>
              <a:rPr lang="en-DE" dirty="0"/>
              <a:t>Was ist Python?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F92CC6-A2CC-5C8A-DE93-F65A3BE5A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0" r="3265" b="10040"/>
          <a:stretch/>
        </p:blipFill>
        <p:spPr bwMode="auto">
          <a:xfrm>
            <a:off x="-28778" y="907260"/>
            <a:ext cx="3810405" cy="507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85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6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7" name="Rectangle 3086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88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9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0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1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2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3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4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5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6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7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8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9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0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1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2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3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4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5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6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7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8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9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0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1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2" name="Rectangle 3111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13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4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5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6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7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8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9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0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1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2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3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4" name="Rectangle 3123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25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6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7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8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9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0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1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2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3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4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5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6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7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DE0F635-5849-6972-BA7D-31A24D92B23D}"/>
              </a:ext>
            </a:extLst>
          </p:cNvPr>
          <p:cNvSpPr txBox="1"/>
          <p:nvPr/>
        </p:nvSpPr>
        <p:spPr>
          <a:xfrm>
            <a:off x="4525451" y="2321003"/>
            <a:ext cx="67283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Geschrieben von Guido van Rossum 1991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“[…] </a:t>
            </a:r>
            <a:r>
              <a:rPr lang="en-GB" sz="2400" dirty="0"/>
              <a:t>interpreted, interactive, object-oriented programming language.</a:t>
            </a:r>
            <a:r>
              <a:rPr lang="en-DE" sz="2400" dirty="0"/>
              <a:t>”</a:t>
            </a:r>
            <a:r>
              <a:rPr lang="en-DE" sz="2400" baseline="300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Platz 3/38 der am häufigsten genutzten Sprachen</a:t>
            </a:r>
            <a:r>
              <a:rPr lang="en-DE" sz="2400" baseline="30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Platz 6/38 der am meistgeliebten Sprachen</a:t>
            </a:r>
            <a:r>
              <a:rPr lang="en-DE" sz="2400" baseline="30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651E58-CAF4-1AA3-D988-40F4449DD85F}"/>
              </a:ext>
            </a:extLst>
          </p:cNvPr>
          <p:cNvSpPr txBox="1"/>
          <p:nvPr/>
        </p:nvSpPr>
        <p:spPr>
          <a:xfrm>
            <a:off x="4803748" y="4268986"/>
            <a:ext cx="468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baseline="30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</a:t>
            </a:r>
            <a:r>
              <a:rPr lang="en-DE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Python FAQ; </a:t>
            </a:r>
            <a:r>
              <a:rPr lang="en-DE" sz="1400" baseline="30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2</a:t>
            </a:r>
            <a:r>
              <a:rPr lang="en-DE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Stackoverflow Developer Survey 2021</a:t>
            </a:r>
            <a:endParaRPr lang="en-DE" sz="1400" baseline="30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13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080" name="Rectangle 3079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81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F92CC6-A2CC-5C8A-DE93-F65A3BE5A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0" r="3265" b="10040"/>
          <a:stretch/>
        </p:blipFill>
        <p:spPr bwMode="auto">
          <a:xfrm>
            <a:off x="-28778" y="907260"/>
            <a:ext cx="3810405" cy="507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85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6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7" name="Rectangle 3086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88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9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0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1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2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3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4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5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6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7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8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9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0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1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2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3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4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5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6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7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8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9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0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1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2" name="Rectangle 3111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13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4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5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6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7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8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9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0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1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2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3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4" name="Rectangle 3123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25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6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7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8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9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0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1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2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3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4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5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6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7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DE0F635-5849-6972-BA7D-31A24D92B23D}"/>
              </a:ext>
            </a:extLst>
          </p:cNvPr>
          <p:cNvSpPr txBox="1"/>
          <p:nvPr/>
        </p:nvSpPr>
        <p:spPr>
          <a:xfrm>
            <a:off x="4372176" y="780375"/>
            <a:ext cx="69555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Beautiful is better than ugly. </a:t>
            </a:r>
          </a:p>
          <a:p>
            <a:pPr algn="ctr"/>
            <a:r>
              <a:rPr lang="en-GB" b="1" dirty="0"/>
              <a:t>Explicit is better than implicit. </a:t>
            </a:r>
          </a:p>
          <a:p>
            <a:pPr algn="ctr"/>
            <a:r>
              <a:rPr lang="en-GB" b="1" dirty="0"/>
              <a:t>Simple is better than complex. </a:t>
            </a:r>
          </a:p>
          <a:p>
            <a:pPr algn="ctr"/>
            <a:r>
              <a:rPr lang="en-GB" b="1" dirty="0"/>
              <a:t>Complex is better than complicated. </a:t>
            </a:r>
          </a:p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Flat is better than nested. </a:t>
            </a:r>
          </a:p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Sparse is better than dense. </a:t>
            </a:r>
          </a:p>
          <a:p>
            <a:pPr algn="ctr"/>
            <a:r>
              <a:rPr lang="en-GB" b="1" dirty="0"/>
              <a:t>Readability counts. </a:t>
            </a:r>
          </a:p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Special cases aren't special enough to break the rules. </a:t>
            </a:r>
          </a:p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Although practicality beats purity. </a:t>
            </a:r>
          </a:p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Errors should never pass silently. </a:t>
            </a:r>
          </a:p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Unless explicitly silenced. </a:t>
            </a:r>
          </a:p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In the face of ambiguity, refuse the temptation to guess. </a:t>
            </a:r>
          </a:p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There should be one - and preferably only one - obvious way to do it. </a:t>
            </a:r>
          </a:p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Although that way may not be obvious at first unless you're Dutch. </a:t>
            </a:r>
          </a:p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Now is better than never. </a:t>
            </a:r>
          </a:p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Although never is often better than </a:t>
            </a:r>
            <a:r>
              <a:rPr lang="en-GB" b="1" dirty="0">
                <a:solidFill>
                  <a:schemeClr val="tx1">
                    <a:lumMod val="75000"/>
                  </a:schemeClr>
                </a:solidFill>
              </a:rPr>
              <a:t>right</a:t>
            </a: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 now. </a:t>
            </a:r>
          </a:p>
          <a:p>
            <a:pPr algn="ctr"/>
            <a:r>
              <a:rPr lang="en-GB" b="1" dirty="0"/>
              <a:t>If the implementation is hard to explain, it's a bad idea. </a:t>
            </a:r>
          </a:p>
          <a:p>
            <a:pPr algn="ctr"/>
            <a:r>
              <a:rPr lang="en-GB" b="1" dirty="0"/>
              <a:t>If the implementation is easy to explain, it may be a good idea. </a:t>
            </a:r>
          </a:p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Namespaces are one honking great idea -- let's do more of those!</a:t>
            </a:r>
            <a:endParaRPr lang="en-DE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D43C4DF-4949-A5C3-9F97-A48130F87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233" y="2012098"/>
            <a:ext cx="3696258" cy="415504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2024132-FA01-42AB-750A-FE83C726B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1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170" r="3265" b="10040"/>
          <a:stretch/>
        </p:blipFill>
        <p:spPr bwMode="auto">
          <a:xfrm>
            <a:off x="1370019" y="1940366"/>
            <a:ext cx="4268796" cy="4298508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54C84-3511-C9A8-8D6C-B534DEC8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Was macht python anders?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FA1F0A-2ACA-4692-C30A-ABB530C16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52842" y="2661222"/>
            <a:ext cx="4878391" cy="2981414"/>
          </a:xfrm>
        </p:spPr>
        <p:txBody>
          <a:bodyPr>
            <a:normAutofit/>
          </a:bodyPr>
          <a:lstStyle/>
          <a:p>
            <a:r>
              <a:rPr lang="en-DE" dirty="0"/>
              <a:t>Interpretiert</a:t>
            </a:r>
          </a:p>
          <a:p>
            <a:r>
              <a:rPr lang="en-DE" dirty="0"/>
              <a:t>Dynamisch</a:t>
            </a:r>
          </a:p>
          <a:p>
            <a:r>
              <a:rPr lang="en-DE" dirty="0"/>
              <a:t>Simple Syntax</a:t>
            </a:r>
          </a:p>
          <a:p>
            <a:r>
              <a:rPr lang="en-DE" dirty="0"/>
              <a:t>Langsam*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505CC5-0270-5606-EB24-CAFDB689F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31233" y="2676518"/>
            <a:ext cx="4875210" cy="2981414"/>
          </a:xfrm>
        </p:spPr>
        <p:txBody>
          <a:bodyPr>
            <a:normAutofit/>
          </a:bodyPr>
          <a:lstStyle/>
          <a:p>
            <a:r>
              <a:rPr lang="en-DE" dirty="0"/>
              <a:t>Kompiliert</a:t>
            </a:r>
          </a:p>
          <a:p>
            <a:r>
              <a:rPr lang="en-DE" dirty="0"/>
              <a:t>Statisch</a:t>
            </a:r>
          </a:p>
          <a:p>
            <a:r>
              <a:rPr lang="en-DE" dirty="0"/>
              <a:t>Komplexe Syntax</a:t>
            </a:r>
          </a:p>
          <a:p>
            <a:r>
              <a:rPr lang="en-DE" dirty="0"/>
              <a:t>Schnell</a:t>
            </a:r>
          </a:p>
        </p:txBody>
      </p:sp>
    </p:spTree>
    <p:extLst>
      <p:ext uri="{BB962C8B-B14F-4D97-AF65-F5344CB8AC3E}">
        <p14:creationId xmlns:p14="http://schemas.microsoft.com/office/powerpoint/2010/main" val="260559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13BAA7-B05A-4666-32E0-7C726EED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023083" cy="1478570"/>
          </a:xfrm>
        </p:spPr>
        <p:txBody>
          <a:bodyPr/>
          <a:lstStyle/>
          <a:p>
            <a:r>
              <a:rPr lang="en-DE" dirty="0"/>
              <a:t>Interpretiert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207225-8980-6E1B-452E-EBF57A5C1E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E" dirty="0"/>
              <a:t>Du schreibst Code</a:t>
            </a:r>
          </a:p>
          <a:p>
            <a:r>
              <a:rPr lang="en-DE" dirty="0"/>
              <a:t>Der Python Interpreter (python.exe) liest den Code</a:t>
            </a:r>
          </a:p>
          <a:p>
            <a:r>
              <a:rPr lang="en-DE" dirty="0"/>
              <a:t>Prozessor macht, was Python sagt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46D246-819E-6F03-F209-1A07373CD2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DE" dirty="0"/>
              <a:t>Du schreibst Code</a:t>
            </a:r>
          </a:p>
          <a:p>
            <a:r>
              <a:rPr lang="en-DE" dirty="0"/>
              <a:t>Der Compiler liest den Code und übersetzt ihn für den Prozessor</a:t>
            </a:r>
          </a:p>
          <a:p>
            <a:r>
              <a:rPr lang="en-DE" dirty="0"/>
              <a:t>Prozessor führt den Code direkt aus</a:t>
            </a:r>
          </a:p>
          <a:p>
            <a:endParaRPr lang="en-DE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F9D2287-A321-3ACB-E9EE-98A73A439C6E}"/>
              </a:ext>
            </a:extLst>
          </p:cNvPr>
          <p:cNvSpPr txBox="1">
            <a:spLocks/>
          </p:cNvSpPr>
          <p:nvPr/>
        </p:nvSpPr>
        <p:spPr>
          <a:xfrm>
            <a:off x="4584458" y="614184"/>
            <a:ext cx="3023083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dirty="0"/>
              <a:t>VS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FFB5719F-71F3-DD2B-DEA6-6CAD1CE24AFD}"/>
              </a:ext>
            </a:extLst>
          </p:cNvPr>
          <p:cNvSpPr txBox="1">
            <a:spLocks/>
          </p:cNvSpPr>
          <p:nvPr/>
        </p:nvSpPr>
        <p:spPr>
          <a:xfrm>
            <a:off x="8027503" y="614184"/>
            <a:ext cx="3023083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DE" dirty="0"/>
              <a:t>Kompiliert</a:t>
            </a:r>
          </a:p>
        </p:txBody>
      </p:sp>
    </p:spTree>
    <p:extLst>
      <p:ext uri="{BB962C8B-B14F-4D97-AF65-F5344CB8AC3E}">
        <p14:creationId xmlns:p14="http://schemas.microsoft.com/office/powerpoint/2010/main" val="189968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13BAA7-B05A-4666-32E0-7C726EED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023083" cy="1478570"/>
          </a:xfrm>
        </p:spPr>
        <p:txBody>
          <a:bodyPr/>
          <a:lstStyle/>
          <a:p>
            <a:r>
              <a:rPr lang="en-DE" dirty="0"/>
              <a:t>Dynamisch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207225-8980-6E1B-452E-EBF57A5C1E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E" dirty="0"/>
              <a:t>Python ‘weiß’, ob in deinem Code z.B. eine Zahl oder Text steht</a:t>
            </a:r>
          </a:p>
          <a:p>
            <a:endParaRPr lang="en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46D246-819E-6F03-F209-1A07373CD2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DE" dirty="0"/>
              <a:t>Du musst dem PC selbst sagen, was er vor sich hat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F9D2287-A321-3ACB-E9EE-98A73A439C6E}"/>
              </a:ext>
            </a:extLst>
          </p:cNvPr>
          <p:cNvSpPr txBox="1">
            <a:spLocks/>
          </p:cNvSpPr>
          <p:nvPr/>
        </p:nvSpPr>
        <p:spPr>
          <a:xfrm>
            <a:off x="4584458" y="614184"/>
            <a:ext cx="3023083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dirty="0"/>
              <a:t>VS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FFB5719F-71F3-DD2B-DEA6-6CAD1CE24AFD}"/>
              </a:ext>
            </a:extLst>
          </p:cNvPr>
          <p:cNvSpPr txBox="1">
            <a:spLocks/>
          </p:cNvSpPr>
          <p:nvPr/>
        </p:nvSpPr>
        <p:spPr>
          <a:xfrm>
            <a:off x="8027503" y="614184"/>
            <a:ext cx="3023083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DE" dirty="0"/>
              <a:t>Statisch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CA051-E9C6-44F2-2FF9-74A55318A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64"/>
          <a:stretch/>
        </p:blipFill>
        <p:spPr>
          <a:xfrm>
            <a:off x="1449523" y="3429000"/>
            <a:ext cx="4424503" cy="1529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5BF25-E43B-6A3F-C41F-5023F0670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58" b="-165"/>
          <a:stretch/>
        </p:blipFill>
        <p:spPr>
          <a:xfrm>
            <a:off x="6480313" y="3429000"/>
            <a:ext cx="4424503" cy="197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1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13BAA7-B05A-4666-32E0-7C726EED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520039" cy="1478570"/>
          </a:xfrm>
        </p:spPr>
        <p:txBody>
          <a:bodyPr/>
          <a:lstStyle/>
          <a:p>
            <a:r>
              <a:rPr lang="en-DE" dirty="0"/>
              <a:t>Python Syntax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F9D2287-A321-3ACB-E9EE-98A73A439C6E}"/>
              </a:ext>
            </a:extLst>
          </p:cNvPr>
          <p:cNvSpPr txBox="1">
            <a:spLocks/>
          </p:cNvSpPr>
          <p:nvPr/>
        </p:nvSpPr>
        <p:spPr>
          <a:xfrm>
            <a:off x="4584458" y="614184"/>
            <a:ext cx="3023083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dirty="0"/>
              <a:t>VS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FFB5719F-71F3-DD2B-DEA6-6CAD1CE24AFD}"/>
              </a:ext>
            </a:extLst>
          </p:cNvPr>
          <p:cNvSpPr txBox="1">
            <a:spLocks/>
          </p:cNvSpPr>
          <p:nvPr/>
        </p:nvSpPr>
        <p:spPr>
          <a:xfrm>
            <a:off x="8027503" y="614184"/>
            <a:ext cx="3023083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DE" dirty="0"/>
              <a:t>C++ Syntax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278D17-82B7-8FDC-7109-89E5EEF97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857"/>
          <a:stretch/>
        </p:blipFill>
        <p:spPr>
          <a:xfrm>
            <a:off x="1141413" y="2201242"/>
            <a:ext cx="4405486" cy="6910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976287-C119-91EA-66DC-4CBD45CBE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43"/>
          <a:stretch/>
        </p:blipFill>
        <p:spPr>
          <a:xfrm>
            <a:off x="6645103" y="2201242"/>
            <a:ext cx="4405486" cy="176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3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13BAA7-B05A-4666-32E0-7C726EED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520039" cy="1478570"/>
          </a:xfrm>
        </p:spPr>
        <p:txBody>
          <a:bodyPr/>
          <a:lstStyle/>
          <a:p>
            <a:r>
              <a:rPr lang="en-DE" dirty="0"/>
              <a:t>Python Syntax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F9D2287-A321-3ACB-E9EE-98A73A439C6E}"/>
              </a:ext>
            </a:extLst>
          </p:cNvPr>
          <p:cNvSpPr txBox="1">
            <a:spLocks/>
          </p:cNvSpPr>
          <p:nvPr/>
        </p:nvSpPr>
        <p:spPr>
          <a:xfrm>
            <a:off x="4584458" y="614184"/>
            <a:ext cx="3023083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dirty="0"/>
              <a:t>VS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FFB5719F-71F3-DD2B-DEA6-6CAD1CE24AFD}"/>
              </a:ext>
            </a:extLst>
          </p:cNvPr>
          <p:cNvSpPr txBox="1">
            <a:spLocks/>
          </p:cNvSpPr>
          <p:nvPr/>
        </p:nvSpPr>
        <p:spPr>
          <a:xfrm>
            <a:off x="8027503" y="614184"/>
            <a:ext cx="3023083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DE" dirty="0"/>
              <a:t>C++ Syntax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5530F-34A8-C65A-2120-B31119764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887"/>
          <a:stretch/>
        </p:blipFill>
        <p:spPr>
          <a:xfrm>
            <a:off x="1141411" y="2201242"/>
            <a:ext cx="4409747" cy="17445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4AB32F-DDFF-1020-B5ED-9BEEE6392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23"/>
          <a:stretch/>
        </p:blipFill>
        <p:spPr>
          <a:xfrm>
            <a:off x="6640844" y="2201242"/>
            <a:ext cx="4409747" cy="404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53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{72D67325-3476-DD47-A3F1-594F3295A4EB}tf10001122</Template>
  <TotalTime>1473</TotalTime>
  <Words>355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Python Workshop </vt:lpstr>
      <vt:lpstr>Inhalt</vt:lpstr>
      <vt:lpstr>Was ist Python?</vt:lpstr>
      <vt:lpstr>PowerPoint Presentation</vt:lpstr>
      <vt:lpstr>Was macht python anders?</vt:lpstr>
      <vt:lpstr>Interpretiert</vt:lpstr>
      <vt:lpstr>Dynamisch</vt:lpstr>
      <vt:lpstr>Python Syntax</vt:lpstr>
      <vt:lpstr>Python Syntax</vt:lpstr>
      <vt:lpstr>Warum Python lernen?</vt:lpstr>
      <vt:lpstr>Anwendungsbeispiel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</dc:title>
  <dc:creator>Andreas von Haaren</dc:creator>
  <cp:lastModifiedBy>Andreas von Haaren</cp:lastModifiedBy>
  <cp:revision>11</cp:revision>
  <dcterms:created xsi:type="dcterms:W3CDTF">2022-10-26T07:33:39Z</dcterms:created>
  <dcterms:modified xsi:type="dcterms:W3CDTF">2022-10-27T08:07:38Z</dcterms:modified>
</cp:coreProperties>
</file>