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86" r:id="rId3"/>
    <p:sldId id="274" r:id="rId4"/>
    <p:sldId id="266" r:id="rId5"/>
    <p:sldId id="272" r:id="rId6"/>
    <p:sldId id="276" r:id="rId7"/>
    <p:sldId id="271" r:id="rId8"/>
    <p:sldId id="278" r:id="rId9"/>
    <p:sldId id="277" r:id="rId10"/>
    <p:sldId id="279" r:id="rId11"/>
    <p:sldId id="295" r:id="rId12"/>
    <p:sldId id="291" r:id="rId13"/>
    <p:sldId id="294" r:id="rId14"/>
    <p:sldId id="280" r:id="rId15"/>
    <p:sldId id="281" r:id="rId16"/>
    <p:sldId id="282" r:id="rId17"/>
    <p:sldId id="296" r:id="rId18"/>
    <p:sldId id="297" r:id="rId19"/>
    <p:sldId id="287" r:id="rId20"/>
    <p:sldId id="288" r:id="rId21"/>
    <p:sldId id="289" r:id="rId22"/>
    <p:sldId id="290" r:id="rId23"/>
    <p:sldId id="284" r:id="rId24"/>
    <p:sldId id="283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9652762-4A38-F94B-802A-6B4E2B8643E5}">
          <p14:sldIdLst>
            <p14:sldId id="257"/>
            <p14:sldId id="286"/>
          </p14:sldIdLst>
        </p14:section>
        <p14:section name="Basketball Definitions and Terminology" id="{CA51ADB4-41FC-474C-9503-BDA7E81E72FB}">
          <p14:sldIdLst>
            <p14:sldId id="274"/>
            <p14:sldId id="266"/>
            <p14:sldId id="272"/>
          </p14:sldIdLst>
        </p14:section>
        <p14:section name="Explanation of the Process" id="{873F8A5A-95E8-5043-A307-A3AF9928915D}">
          <p14:sldIdLst>
            <p14:sldId id="276"/>
          </p14:sldIdLst>
        </p14:section>
        <p14:section name="Additional Formatted Slides" id="{9C1A0A85-4CF4-2349-A34C-40B6D3FC5977}">
          <p14:sldIdLst>
            <p14:sldId id="271"/>
            <p14:sldId id="278"/>
            <p14:sldId id="277"/>
            <p14:sldId id="279"/>
            <p14:sldId id="295"/>
            <p14:sldId id="291"/>
            <p14:sldId id="294"/>
            <p14:sldId id="280"/>
            <p14:sldId id="281"/>
            <p14:sldId id="282"/>
            <p14:sldId id="296"/>
            <p14:sldId id="297"/>
          </p14:sldIdLst>
        </p14:section>
        <p14:section name="Conclusion and Next Steps" id="{79A00424-BF63-AE49-A6AF-279888AF3878}">
          <p14:sldIdLst>
            <p14:sldId id="287"/>
            <p14:sldId id="288"/>
            <p14:sldId id="289"/>
            <p14:sldId id="290"/>
            <p14:sldId id="284"/>
            <p14:sldId id="283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3" autoAdjust="0"/>
    <p:restoredTop sz="94607"/>
  </p:normalViewPr>
  <p:slideViewPr>
    <p:cSldViewPr>
      <p:cViewPr varScale="1">
        <p:scale>
          <a:sx n="131" d="100"/>
          <a:sy n="131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2/26/22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2/26/22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6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9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2/26/22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2/26/22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2/26/22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2/26/22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2/26/22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2/26/22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2/26/22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2/26/22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dityak2003/predicting-the-nba-draft-using-college-stats/data?select=CollegeBasketballPlayers2022.csv" TargetMode="External"/><Relationship Id="rId2" Type="http://schemas.openxmlformats.org/officeDocument/2006/relationships/hyperlink" Target="https://www.kaggle.com/adityak2003/predicting-the-nba-draft-using-college-stats/data?select=CollegeBasketballPlayers2009-2021.csv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5400" y="1524000"/>
            <a:ext cx="64770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We’re Playing Basketball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4343400"/>
            <a:ext cx="2514600" cy="21336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Venkastesh</a:t>
            </a:r>
            <a:r>
              <a:rPr lang="en-US" dirty="0">
                <a:solidFill>
                  <a:schemeClr val="tx1"/>
                </a:solidFill>
              </a:rPr>
              <a:t> Hegde</a:t>
            </a:r>
          </a:p>
          <a:p>
            <a:r>
              <a:rPr lang="en-US" dirty="0">
                <a:solidFill>
                  <a:schemeClr val="tx1"/>
                </a:solidFill>
              </a:rPr>
              <a:t>Julia Cheng</a:t>
            </a:r>
          </a:p>
          <a:p>
            <a:r>
              <a:rPr lang="en-US" dirty="0" err="1">
                <a:solidFill>
                  <a:schemeClr val="tx1"/>
                </a:solidFill>
              </a:rPr>
              <a:t>Donterrius</a:t>
            </a:r>
            <a:r>
              <a:rPr lang="en-US" dirty="0">
                <a:solidFill>
                  <a:schemeClr val="tx1"/>
                </a:solidFill>
              </a:rPr>
              <a:t> Daniels </a:t>
            </a:r>
          </a:p>
          <a:p>
            <a:r>
              <a:rPr lang="en-US" dirty="0" err="1">
                <a:solidFill>
                  <a:schemeClr val="tx1"/>
                </a:solidFill>
              </a:rPr>
              <a:t>Avondre</a:t>
            </a:r>
            <a:r>
              <a:rPr lang="en-US" dirty="0">
                <a:solidFill>
                  <a:schemeClr val="tx1"/>
                </a:solidFill>
              </a:rPr>
              <a:t> Henderson</a:t>
            </a:r>
          </a:p>
          <a:p>
            <a:r>
              <a:rPr lang="en-US" dirty="0">
                <a:solidFill>
                  <a:schemeClr val="tx1"/>
                </a:solidFill>
              </a:rPr>
              <a:t>Kawanda Gray </a:t>
            </a:r>
          </a:p>
          <a:p>
            <a:r>
              <a:rPr lang="en-US" dirty="0">
                <a:solidFill>
                  <a:schemeClr val="tx1"/>
                </a:solidFill>
              </a:rPr>
              <a:t>Harsh Patel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D57DF-992E-3F45-90FE-38722BC09A3D}"/>
              </a:ext>
            </a:extLst>
          </p:cNvPr>
          <p:cNvSpPr txBox="1"/>
          <p:nvPr/>
        </p:nvSpPr>
        <p:spPr>
          <a:xfrm>
            <a:off x="5105400" y="2438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4: Machine Learning Integration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9BD697EF-2CFD-4246-A938-8466AB41D614}"/>
              </a:ext>
            </a:extLst>
          </p:cNvPr>
          <p:cNvGrpSpPr/>
          <p:nvPr/>
        </p:nvGrpSpPr>
        <p:grpSpPr>
          <a:xfrm>
            <a:off x="545592" y="228600"/>
            <a:ext cx="11100816" cy="544398"/>
            <a:chOff x="457200" y="228600"/>
            <a:chExt cx="11100816" cy="544398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8BCE0EB2-9861-D84C-A3B9-444119283130}"/>
                </a:ext>
              </a:extLst>
            </p:cNvPr>
            <p:cNvSpPr/>
            <p:nvPr/>
          </p:nvSpPr>
          <p:spPr>
            <a:xfrm>
              <a:off x="457200" y="239598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5DB82293-4E66-814B-82A5-3D0D99481FA1}"/>
                </a:ext>
              </a:extLst>
            </p:cNvPr>
            <p:cNvSpPr/>
            <p:nvPr/>
          </p:nvSpPr>
          <p:spPr>
            <a:xfrm>
              <a:off x="2057400" y="239598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CBAF8B5-F3B4-0440-964E-B6FEAAE614B8}"/>
                </a:ext>
              </a:extLst>
            </p:cNvPr>
            <p:cNvSpPr/>
            <p:nvPr/>
          </p:nvSpPr>
          <p:spPr>
            <a:xfrm>
              <a:off x="36576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FD245B6-3406-B143-B1BA-5BEE53B2F62E}"/>
                </a:ext>
              </a:extLst>
            </p:cNvPr>
            <p:cNvSpPr/>
            <p:nvPr/>
          </p:nvSpPr>
          <p:spPr>
            <a:xfrm>
              <a:off x="52578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F8D12A6-5EAA-FD4C-9959-4EAF4A6BAAFE}"/>
                </a:ext>
              </a:extLst>
            </p:cNvPr>
            <p:cNvSpPr/>
            <p:nvPr/>
          </p:nvSpPr>
          <p:spPr>
            <a:xfrm>
              <a:off x="68580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1A3D193-12A2-1F4A-A116-1B181489D3A6}"/>
                </a:ext>
              </a:extLst>
            </p:cNvPr>
            <p:cNvSpPr/>
            <p:nvPr/>
          </p:nvSpPr>
          <p:spPr>
            <a:xfrm>
              <a:off x="84582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D0867245-FB6A-6946-99A6-6ADFFD8524F7}"/>
                </a:ext>
              </a:extLst>
            </p:cNvPr>
            <p:cNvSpPr/>
            <p:nvPr/>
          </p:nvSpPr>
          <p:spPr>
            <a:xfrm>
              <a:off x="100584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A09EBEE-46D6-BC44-8723-AB509D85A073}"/>
              </a:ext>
            </a:extLst>
          </p:cNvPr>
          <p:cNvSpPr txBox="1"/>
          <p:nvPr/>
        </p:nvSpPr>
        <p:spPr>
          <a:xfrm>
            <a:off x="5585577" y="356800"/>
            <a:ext cx="1020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Data Merge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8154BEC-21AB-BA43-93A6-D478FBBDC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04" y="2209800"/>
            <a:ext cx="6693408" cy="256646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9C156A-64C4-9549-9BCE-815AC659F215}"/>
              </a:ext>
            </a:extLst>
          </p:cNvPr>
          <p:cNvSpPr txBox="1"/>
          <p:nvPr/>
        </p:nvSpPr>
        <p:spPr>
          <a:xfrm>
            <a:off x="7696200" y="3105834"/>
            <a:ext cx="3797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when we start to merge the original data with the scaped data. </a:t>
            </a:r>
          </a:p>
        </p:txBody>
      </p:sp>
    </p:spTree>
    <p:extLst>
      <p:ext uri="{BB962C8B-B14F-4D97-AF65-F5344CB8AC3E}">
        <p14:creationId xmlns:p14="http://schemas.microsoft.com/office/powerpoint/2010/main" val="2512698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9BD697EF-2CFD-4246-A938-8466AB41D614}"/>
              </a:ext>
            </a:extLst>
          </p:cNvPr>
          <p:cNvGrpSpPr/>
          <p:nvPr/>
        </p:nvGrpSpPr>
        <p:grpSpPr>
          <a:xfrm>
            <a:off x="545592" y="228600"/>
            <a:ext cx="11100816" cy="544398"/>
            <a:chOff x="457200" y="228600"/>
            <a:chExt cx="11100816" cy="544398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8BCE0EB2-9861-D84C-A3B9-444119283130}"/>
                </a:ext>
              </a:extLst>
            </p:cNvPr>
            <p:cNvSpPr/>
            <p:nvPr/>
          </p:nvSpPr>
          <p:spPr>
            <a:xfrm>
              <a:off x="457200" y="239598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5DB82293-4E66-814B-82A5-3D0D99481FA1}"/>
                </a:ext>
              </a:extLst>
            </p:cNvPr>
            <p:cNvSpPr/>
            <p:nvPr/>
          </p:nvSpPr>
          <p:spPr>
            <a:xfrm>
              <a:off x="2057400" y="239598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CBAF8B5-F3B4-0440-964E-B6FEAAE614B8}"/>
                </a:ext>
              </a:extLst>
            </p:cNvPr>
            <p:cNvSpPr/>
            <p:nvPr/>
          </p:nvSpPr>
          <p:spPr>
            <a:xfrm>
              <a:off x="36576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FD245B6-3406-B143-B1BA-5BEE53B2F62E}"/>
                </a:ext>
              </a:extLst>
            </p:cNvPr>
            <p:cNvSpPr/>
            <p:nvPr/>
          </p:nvSpPr>
          <p:spPr>
            <a:xfrm>
              <a:off x="52578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F8D12A6-5EAA-FD4C-9959-4EAF4A6BAAFE}"/>
                </a:ext>
              </a:extLst>
            </p:cNvPr>
            <p:cNvSpPr/>
            <p:nvPr/>
          </p:nvSpPr>
          <p:spPr>
            <a:xfrm>
              <a:off x="68580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1A3D193-12A2-1F4A-A116-1B181489D3A6}"/>
                </a:ext>
              </a:extLst>
            </p:cNvPr>
            <p:cNvSpPr/>
            <p:nvPr/>
          </p:nvSpPr>
          <p:spPr>
            <a:xfrm>
              <a:off x="84582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D0867245-FB6A-6946-99A6-6ADFFD8524F7}"/>
                </a:ext>
              </a:extLst>
            </p:cNvPr>
            <p:cNvSpPr/>
            <p:nvPr/>
          </p:nvSpPr>
          <p:spPr>
            <a:xfrm>
              <a:off x="100584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A09EBEE-46D6-BC44-8723-AB509D85A073}"/>
              </a:ext>
            </a:extLst>
          </p:cNvPr>
          <p:cNvSpPr txBox="1"/>
          <p:nvPr/>
        </p:nvSpPr>
        <p:spPr>
          <a:xfrm>
            <a:off x="5585577" y="356800"/>
            <a:ext cx="1020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Data Merge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01626-1EE9-E84E-A050-B25E98CFE4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828" b="4759"/>
          <a:stretch/>
        </p:blipFill>
        <p:spPr>
          <a:xfrm>
            <a:off x="152400" y="4011238"/>
            <a:ext cx="6070068" cy="27601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69D9DF-671C-B047-ADE2-701379BC7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4004753"/>
            <a:ext cx="5456447" cy="27348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13FB5A-E4E5-8644-9216-76244CDEA7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24" b="63530"/>
          <a:stretch/>
        </p:blipFill>
        <p:spPr>
          <a:xfrm>
            <a:off x="152400" y="1143000"/>
            <a:ext cx="7924800" cy="4901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B68DC6-2F80-7F44-9C0B-1066EF1F4756}"/>
              </a:ext>
            </a:extLst>
          </p:cNvPr>
          <p:cNvSpPr/>
          <p:nvPr/>
        </p:nvSpPr>
        <p:spPr>
          <a:xfrm>
            <a:off x="152400" y="1143000"/>
            <a:ext cx="7924800" cy="49016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653F13-8D34-9245-9E6E-203283F527F7}"/>
              </a:ext>
            </a:extLst>
          </p:cNvPr>
          <p:cNvCxnSpPr/>
          <p:nvPr/>
        </p:nvCxnSpPr>
        <p:spPr>
          <a:xfrm>
            <a:off x="1295400" y="1633168"/>
            <a:ext cx="0" cy="225303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A232C1-3FB9-D944-ACB1-3667C6614498}"/>
              </a:ext>
            </a:extLst>
          </p:cNvPr>
          <p:cNvCxnSpPr/>
          <p:nvPr/>
        </p:nvCxnSpPr>
        <p:spPr>
          <a:xfrm>
            <a:off x="1905000" y="1633168"/>
            <a:ext cx="0" cy="164343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B47A32-896F-F244-AF94-70FFD83F1122}"/>
              </a:ext>
            </a:extLst>
          </p:cNvPr>
          <p:cNvCxnSpPr/>
          <p:nvPr/>
        </p:nvCxnSpPr>
        <p:spPr>
          <a:xfrm>
            <a:off x="1905000" y="3276600"/>
            <a:ext cx="52578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EAF3E7-D91D-6248-92FC-2297746EC91F}"/>
              </a:ext>
            </a:extLst>
          </p:cNvPr>
          <p:cNvCxnSpPr/>
          <p:nvPr/>
        </p:nvCxnSpPr>
        <p:spPr>
          <a:xfrm>
            <a:off x="7162800" y="3276600"/>
            <a:ext cx="0" cy="6096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117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9BD697EF-2CFD-4246-A938-8466AB41D614}"/>
              </a:ext>
            </a:extLst>
          </p:cNvPr>
          <p:cNvGrpSpPr/>
          <p:nvPr/>
        </p:nvGrpSpPr>
        <p:grpSpPr>
          <a:xfrm>
            <a:off x="545592" y="228600"/>
            <a:ext cx="11100816" cy="544398"/>
            <a:chOff x="457200" y="228600"/>
            <a:chExt cx="11100816" cy="544398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8BCE0EB2-9861-D84C-A3B9-444119283130}"/>
                </a:ext>
              </a:extLst>
            </p:cNvPr>
            <p:cNvSpPr/>
            <p:nvPr/>
          </p:nvSpPr>
          <p:spPr>
            <a:xfrm>
              <a:off x="457200" y="239598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5DB82293-4E66-814B-82A5-3D0D99481FA1}"/>
                </a:ext>
              </a:extLst>
            </p:cNvPr>
            <p:cNvSpPr/>
            <p:nvPr/>
          </p:nvSpPr>
          <p:spPr>
            <a:xfrm>
              <a:off x="2057400" y="239598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CBAF8B5-F3B4-0440-964E-B6FEAAE614B8}"/>
                </a:ext>
              </a:extLst>
            </p:cNvPr>
            <p:cNvSpPr/>
            <p:nvPr/>
          </p:nvSpPr>
          <p:spPr>
            <a:xfrm>
              <a:off x="36576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FD245B6-3406-B143-B1BA-5BEE53B2F62E}"/>
                </a:ext>
              </a:extLst>
            </p:cNvPr>
            <p:cNvSpPr/>
            <p:nvPr/>
          </p:nvSpPr>
          <p:spPr>
            <a:xfrm>
              <a:off x="52578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F8D12A6-5EAA-FD4C-9959-4EAF4A6BAAFE}"/>
                </a:ext>
              </a:extLst>
            </p:cNvPr>
            <p:cNvSpPr/>
            <p:nvPr/>
          </p:nvSpPr>
          <p:spPr>
            <a:xfrm>
              <a:off x="68580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1A3D193-12A2-1F4A-A116-1B181489D3A6}"/>
                </a:ext>
              </a:extLst>
            </p:cNvPr>
            <p:cNvSpPr/>
            <p:nvPr/>
          </p:nvSpPr>
          <p:spPr>
            <a:xfrm>
              <a:off x="84582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D0867245-FB6A-6946-99A6-6ADFFD8524F7}"/>
                </a:ext>
              </a:extLst>
            </p:cNvPr>
            <p:cNvSpPr/>
            <p:nvPr/>
          </p:nvSpPr>
          <p:spPr>
            <a:xfrm>
              <a:off x="100584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A09EBEE-46D6-BC44-8723-AB509D85A073}"/>
              </a:ext>
            </a:extLst>
          </p:cNvPr>
          <p:cNvSpPr txBox="1"/>
          <p:nvPr/>
        </p:nvSpPr>
        <p:spPr>
          <a:xfrm>
            <a:off x="5585577" y="356800"/>
            <a:ext cx="1020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Data Merge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632CDC-5FD8-0144-AD82-93A36AA2D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153"/>
          <a:stretch/>
        </p:blipFill>
        <p:spPr>
          <a:xfrm>
            <a:off x="247863" y="2133600"/>
            <a:ext cx="6795089" cy="3200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DE064C-EABE-3C45-8637-48B597740DA9}"/>
              </a:ext>
            </a:extLst>
          </p:cNvPr>
          <p:cNvSpPr/>
          <p:nvPr/>
        </p:nvSpPr>
        <p:spPr>
          <a:xfrm>
            <a:off x="247863" y="2133600"/>
            <a:ext cx="6795089" cy="1143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BA1313-DAD8-7A40-8B38-81381EC8B39D}"/>
              </a:ext>
            </a:extLst>
          </p:cNvPr>
          <p:cNvSpPr/>
          <p:nvPr/>
        </p:nvSpPr>
        <p:spPr>
          <a:xfrm>
            <a:off x="7696200" y="1524000"/>
            <a:ext cx="4191000" cy="4876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F59D0A-AA3B-E149-8447-6C0E8E505F2C}"/>
              </a:ext>
            </a:extLst>
          </p:cNvPr>
          <p:cNvCxnSpPr>
            <a:stCxn id="4" idx="3"/>
          </p:cNvCxnSpPr>
          <p:nvPr/>
        </p:nvCxnSpPr>
        <p:spPr>
          <a:xfrm>
            <a:off x="7042952" y="2705100"/>
            <a:ext cx="65324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C74856-900D-8046-A819-7DB7F64C05C9}"/>
              </a:ext>
            </a:extLst>
          </p:cNvPr>
          <p:cNvSpPr txBox="1"/>
          <p:nvPr/>
        </p:nvSpPr>
        <p:spPr>
          <a:xfrm>
            <a:off x="7772400" y="16002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here was concatenated with these steps here.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23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9BD697EF-2CFD-4246-A938-8466AB41D614}"/>
              </a:ext>
            </a:extLst>
          </p:cNvPr>
          <p:cNvGrpSpPr/>
          <p:nvPr/>
        </p:nvGrpSpPr>
        <p:grpSpPr>
          <a:xfrm>
            <a:off x="545592" y="228600"/>
            <a:ext cx="11100816" cy="544398"/>
            <a:chOff x="457200" y="228600"/>
            <a:chExt cx="11100816" cy="544398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8BCE0EB2-9861-D84C-A3B9-444119283130}"/>
                </a:ext>
              </a:extLst>
            </p:cNvPr>
            <p:cNvSpPr/>
            <p:nvPr/>
          </p:nvSpPr>
          <p:spPr>
            <a:xfrm>
              <a:off x="457200" y="239598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5DB82293-4E66-814B-82A5-3D0D99481FA1}"/>
                </a:ext>
              </a:extLst>
            </p:cNvPr>
            <p:cNvSpPr/>
            <p:nvPr/>
          </p:nvSpPr>
          <p:spPr>
            <a:xfrm>
              <a:off x="2057400" y="239598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CBAF8B5-F3B4-0440-964E-B6FEAAE614B8}"/>
                </a:ext>
              </a:extLst>
            </p:cNvPr>
            <p:cNvSpPr/>
            <p:nvPr/>
          </p:nvSpPr>
          <p:spPr>
            <a:xfrm>
              <a:off x="36576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FD245B6-3406-B143-B1BA-5BEE53B2F62E}"/>
                </a:ext>
              </a:extLst>
            </p:cNvPr>
            <p:cNvSpPr/>
            <p:nvPr/>
          </p:nvSpPr>
          <p:spPr>
            <a:xfrm>
              <a:off x="52578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F8D12A6-5EAA-FD4C-9959-4EAF4A6BAAFE}"/>
                </a:ext>
              </a:extLst>
            </p:cNvPr>
            <p:cNvSpPr/>
            <p:nvPr/>
          </p:nvSpPr>
          <p:spPr>
            <a:xfrm>
              <a:off x="68580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1A3D193-12A2-1F4A-A116-1B181489D3A6}"/>
                </a:ext>
              </a:extLst>
            </p:cNvPr>
            <p:cNvSpPr/>
            <p:nvPr/>
          </p:nvSpPr>
          <p:spPr>
            <a:xfrm>
              <a:off x="84582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D0867245-FB6A-6946-99A6-6ADFFD8524F7}"/>
                </a:ext>
              </a:extLst>
            </p:cNvPr>
            <p:cNvSpPr/>
            <p:nvPr/>
          </p:nvSpPr>
          <p:spPr>
            <a:xfrm>
              <a:off x="100584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A09EBEE-46D6-BC44-8723-AB509D85A073}"/>
              </a:ext>
            </a:extLst>
          </p:cNvPr>
          <p:cNvSpPr txBox="1"/>
          <p:nvPr/>
        </p:nvSpPr>
        <p:spPr>
          <a:xfrm>
            <a:off x="5585577" y="356800"/>
            <a:ext cx="1020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Data Merge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8FC61A-7C04-F04F-96AD-8AB3DF15A853}"/>
              </a:ext>
            </a:extLst>
          </p:cNvPr>
          <p:cNvSpPr/>
          <p:nvPr/>
        </p:nvSpPr>
        <p:spPr>
          <a:xfrm>
            <a:off x="7315200" y="1169401"/>
            <a:ext cx="4191000" cy="8879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37CD2F-5D4B-8D48-8812-35EB78B88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34894"/>
            <a:ext cx="6234459" cy="52578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1D121DD-0365-1E40-9891-DA5D3BDABCAC}"/>
              </a:ext>
            </a:extLst>
          </p:cNvPr>
          <p:cNvSpPr/>
          <p:nvPr/>
        </p:nvSpPr>
        <p:spPr>
          <a:xfrm>
            <a:off x="63037" y="1157241"/>
            <a:ext cx="6323822" cy="105255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A3DE0-53AF-B448-A51F-D1D16555E41D}"/>
              </a:ext>
            </a:extLst>
          </p:cNvPr>
          <p:cNvSpPr txBox="1"/>
          <p:nvPr/>
        </p:nvSpPr>
        <p:spPr>
          <a:xfrm>
            <a:off x="7391400" y="12954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where the data has been concatenated together.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18E63-F841-2948-88E4-41F30A43BF46}"/>
              </a:ext>
            </a:extLst>
          </p:cNvPr>
          <p:cNvSpPr/>
          <p:nvPr/>
        </p:nvSpPr>
        <p:spPr>
          <a:xfrm>
            <a:off x="107718" y="4038600"/>
            <a:ext cx="6323822" cy="602079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088555-102A-4148-89A4-E6EB6A0B65AE}"/>
              </a:ext>
            </a:extLst>
          </p:cNvPr>
          <p:cNvSpPr/>
          <p:nvPr/>
        </p:nvSpPr>
        <p:spPr>
          <a:xfrm>
            <a:off x="7315200" y="2183399"/>
            <a:ext cx="4191000" cy="887999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377A3-B7E0-894B-B2E8-7A3939384357}"/>
              </a:ext>
            </a:extLst>
          </p:cNvPr>
          <p:cNvSpPr txBox="1"/>
          <p:nvPr/>
        </p:nvSpPr>
        <p:spPr>
          <a:xfrm>
            <a:off x="7391400" y="22860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step we are saving the newly created data to a new file. </a:t>
            </a:r>
          </a:p>
        </p:txBody>
      </p:sp>
    </p:spTree>
    <p:extLst>
      <p:ext uri="{BB962C8B-B14F-4D97-AF65-F5344CB8AC3E}">
        <p14:creationId xmlns:p14="http://schemas.microsoft.com/office/powerpoint/2010/main" val="3788830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9BD697EF-2CFD-4246-A938-8466AB41D614}"/>
              </a:ext>
            </a:extLst>
          </p:cNvPr>
          <p:cNvGrpSpPr/>
          <p:nvPr/>
        </p:nvGrpSpPr>
        <p:grpSpPr>
          <a:xfrm>
            <a:off x="545592" y="228600"/>
            <a:ext cx="11100816" cy="544398"/>
            <a:chOff x="457200" y="228600"/>
            <a:chExt cx="11100816" cy="544398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8BCE0EB2-9861-D84C-A3B9-444119283130}"/>
                </a:ext>
              </a:extLst>
            </p:cNvPr>
            <p:cNvSpPr/>
            <p:nvPr/>
          </p:nvSpPr>
          <p:spPr>
            <a:xfrm>
              <a:off x="457200" y="239598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5DB82293-4E66-814B-82A5-3D0D99481FA1}"/>
                </a:ext>
              </a:extLst>
            </p:cNvPr>
            <p:cNvSpPr/>
            <p:nvPr/>
          </p:nvSpPr>
          <p:spPr>
            <a:xfrm>
              <a:off x="2057400" y="239598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CBAF8B5-F3B4-0440-964E-B6FEAAE614B8}"/>
                </a:ext>
              </a:extLst>
            </p:cNvPr>
            <p:cNvSpPr/>
            <p:nvPr/>
          </p:nvSpPr>
          <p:spPr>
            <a:xfrm>
              <a:off x="36576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FD245B6-3406-B143-B1BA-5BEE53B2F62E}"/>
                </a:ext>
              </a:extLst>
            </p:cNvPr>
            <p:cNvSpPr/>
            <p:nvPr/>
          </p:nvSpPr>
          <p:spPr>
            <a:xfrm>
              <a:off x="52578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F8D12A6-5EAA-FD4C-9959-4EAF4A6BAAFE}"/>
                </a:ext>
              </a:extLst>
            </p:cNvPr>
            <p:cNvSpPr/>
            <p:nvPr/>
          </p:nvSpPr>
          <p:spPr>
            <a:xfrm>
              <a:off x="68580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1A3D193-12A2-1F4A-A116-1B181489D3A6}"/>
                </a:ext>
              </a:extLst>
            </p:cNvPr>
            <p:cNvSpPr/>
            <p:nvPr/>
          </p:nvSpPr>
          <p:spPr>
            <a:xfrm>
              <a:off x="84582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D0867245-FB6A-6946-99A6-6ADFFD8524F7}"/>
                </a:ext>
              </a:extLst>
            </p:cNvPr>
            <p:cNvSpPr/>
            <p:nvPr/>
          </p:nvSpPr>
          <p:spPr>
            <a:xfrm>
              <a:off x="100584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9A87461-CBD0-E843-A79C-DD3A95E7545A}"/>
              </a:ext>
            </a:extLst>
          </p:cNvPr>
          <p:cNvSpPr txBox="1"/>
          <p:nvPr/>
        </p:nvSpPr>
        <p:spPr>
          <a:xfrm>
            <a:off x="7071477" y="250947"/>
            <a:ext cx="1249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Test.Train.Split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Part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193B0-3946-3E42-B04C-85FAB5B17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6229350" cy="19739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CD3887-E6DC-8645-9AE4-002B4C559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08" y="3970567"/>
            <a:ext cx="6241542" cy="1860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9F3034-E1A5-4140-9649-32F6FC47AF4A}"/>
              </a:ext>
            </a:extLst>
          </p:cNvPr>
          <p:cNvSpPr txBox="1"/>
          <p:nvPr/>
        </p:nvSpPr>
        <p:spPr>
          <a:xfrm>
            <a:off x="7315200" y="4439093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class weights based on the counts of the labels – 0 and 1 in this case.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71178-7A8E-F841-BA17-2769250D7A58}"/>
              </a:ext>
            </a:extLst>
          </p:cNvPr>
          <p:cNvSpPr txBox="1"/>
          <p:nvPr/>
        </p:nvSpPr>
        <p:spPr>
          <a:xfrm>
            <a:off x="7162800" y="1820689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had a problem with the categorical column names and had to put them at the end for the </a:t>
            </a:r>
            <a:r>
              <a:rPr lang="en-US" dirty="0" err="1"/>
              <a:t>onehot</a:t>
            </a:r>
            <a:r>
              <a:rPr lang="en-US" dirty="0"/>
              <a:t> encoder to work. </a:t>
            </a:r>
          </a:p>
        </p:txBody>
      </p:sp>
    </p:spTree>
    <p:extLst>
      <p:ext uri="{BB962C8B-B14F-4D97-AF65-F5344CB8AC3E}">
        <p14:creationId xmlns:p14="http://schemas.microsoft.com/office/powerpoint/2010/main" val="1096757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9BD697EF-2CFD-4246-A938-8466AB41D614}"/>
              </a:ext>
            </a:extLst>
          </p:cNvPr>
          <p:cNvGrpSpPr/>
          <p:nvPr/>
        </p:nvGrpSpPr>
        <p:grpSpPr>
          <a:xfrm>
            <a:off x="545592" y="228600"/>
            <a:ext cx="11100816" cy="544398"/>
            <a:chOff x="457200" y="228600"/>
            <a:chExt cx="11100816" cy="544398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8BCE0EB2-9861-D84C-A3B9-444119283130}"/>
                </a:ext>
              </a:extLst>
            </p:cNvPr>
            <p:cNvSpPr/>
            <p:nvPr/>
          </p:nvSpPr>
          <p:spPr>
            <a:xfrm>
              <a:off x="457200" y="239598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5DB82293-4E66-814B-82A5-3D0D99481FA1}"/>
                </a:ext>
              </a:extLst>
            </p:cNvPr>
            <p:cNvSpPr/>
            <p:nvPr/>
          </p:nvSpPr>
          <p:spPr>
            <a:xfrm>
              <a:off x="2057400" y="239598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CBAF8B5-F3B4-0440-964E-B6FEAAE614B8}"/>
                </a:ext>
              </a:extLst>
            </p:cNvPr>
            <p:cNvSpPr/>
            <p:nvPr/>
          </p:nvSpPr>
          <p:spPr>
            <a:xfrm>
              <a:off x="36576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FD245B6-3406-B143-B1BA-5BEE53B2F62E}"/>
                </a:ext>
              </a:extLst>
            </p:cNvPr>
            <p:cNvSpPr/>
            <p:nvPr/>
          </p:nvSpPr>
          <p:spPr>
            <a:xfrm>
              <a:off x="52578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F8D12A6-5EAA-FD4C-9959-4EAF4A6BAAFE}"/>
                </a:ext>
              </a:extLst>
            </p:cNvPr>
            <p:cNvSpPr/>
            <p:nvPr/>
          </p:nvSpPr>
          <p:spPr>
            <a:xfrm>
              <a:off x="68580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1A3D193-12A2-1F4A-A116-1B181489D3A6}"/>
                </a:ext>
              </a:extLst>
            </p:cNvPr>
            <p:cNvSpPr/>
            <p:nvPr/>
          </p:nvSpPr>
          <p:spPr>
            <a:xfrm>
              <a:off x="84582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D0867245-FB6A-6946-99A6-6ADFFD8524F7}"/>
                </a:ext>
              </a:extLst>
            </p:cNvPr>
            <p:cNvSpPr/>
            <p:nvPr/>
          </p:nvSpPr>
          <p:spPr>
            <a:xfrm>
              <a:off x="100584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BA9A551-51A6-A24C-8D2E-B091F8A4B516}"/>
              </a:ext>
            </a:extLst>
          </p:cNvPr>
          <p:cNvSpPr txBox="1"/>
          <p:nvPr/>
        </p:nvSpPr>
        <p:spPr>
          <a:xfrm>
            <a:off x="8709777" y="260675"/>
            <a:ext cx="1173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Train.Test.Split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Part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B86CB1-1D4C-2E41-8FC2-CB2136CD9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21" y="1623877"/>
            <a:ext cx="6172708" cy="16513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1DDAB1-5A8B-D84D-866E-2DDB25FE620F}"/>
              </a:ext>
            </a:extLst>
          </p:cNvPr>
          <p:cNvSpPr txBox="1"/>
          <p:nvPr/>
        </p:nvSpPr>
        <p:spPr>
          <a:xfrm>
            <a:off x="7696200" y="12954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hyperband objectives parameters of </a:t>
            </a:r>
            <a:r>
              <a:rPr lang="en-US" dirty="0" err="1"/>
              <a:t>val_fn</a:t>
            </a:r>
            <a:r>
              <a:rPr lang="en-US" dirty="0"/>
              <a:t> to minimize the false negatives that we would get. </a:t>
            </a:r>
          </a:p>
          <a:p>
            <a:endParaRPr lang="en-US" dirty="0"/>
          </a:p>
          <a:p>
            <a:r>
              <a:rPr lang="en-US" dirty="0"/>
              <a:t>We don’t want to pick a candidate if they just genuinely weren’t that good.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7B3A1-059B-1B4B-B750-9209EE52E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21" y="5136623"/>
            <a:ext cx="6246779" cy="7114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914D29-30CD-F148-ACF3-774F43786BD0}"/>
              </a:ext>
            </a:extLst>
          </p:cNvPr>
          <p:cNvSpPr txBox="1"/>
          <p:nvPr/>
        </p:nvSpPr>
        <p:spPr>
          <a:xfrm>
            <a:off x="7696200" y="4924705"/>
            <a:ext cx="364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the optimization of the optimizer parameter for unbalanced dataset. </a:t>
            </a:r>
          </a:p>
        </p:txBody>
      </p:sp>
    </p:spTree>
    <p:extLst>
      <p:ext uri="{BB962C8B-B14F-4D97-AF65-F5344CB8AC3E}">
        <p14:creationId xmlns:p14="http://schemas.microsoft.com/office/powerpoint/2010/main" val="3240180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9BD697EF-2CFD-4246-A938-8466AB41D614}"/>
              </a:ext>
            </a:extLst>
          </p:cNvPr>
          <p:cNvGrpSpPr/>
          <p:nvPr/>
        </p:nvGrpSpPr>
        <p:grpSpPr>
          <a:xfrm>
            <a:off x="545592" y="228600"/>
            <a:ext cx="11100816" cy="544398"/>
            <a:chOff x="457200" y="228600"/>
            <a:chExt cx="11100816" cy="544398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8BCE0EB2-9861-D84C-A3B9-444119283130}"/>
                </a:ext>
              </a:extLst>
            </p:cNvPr>
            <p:cNvSpPr/>
            <p:nvPr/>
          </p:nvSpPr>
          <p:spPr>
            <a:xfrm>
              <a:off x="457200" y="239598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5DB82293-4E66-814B-82A5-3D0D99481FA1}"/>
                </a:ext>
              </a:extLst>
            </p:cNvPr>
            <p:cNvSpPr/>
            <p:nvPr/>
          </p:nvSpPr>
          <p:spPr>
            <a:xfrm>
              <a:off x="2057400" y="239598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CBAF8B5-F3B4-0440-964E-B6FEAAE614B8}"/>
                </a:ext>
              </a:extLst>
            </p:cNvPr>
            <p:cNvSpPr/>
            <p:nvPr/>
          </p:nvSpPr>
          <p:spPr>
            <a:xfrm>
              <a:off x="36576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FD245B6-3406-B143-B1BA-5BEE53B2F62E}"/>
                </a:ext>
              </a:extLst>
            </p:cNvPr>
            <p:cNvSpPr/>
            <p:nvPr/>
          </p:nvSpPr>
          <p:spPr>
            <a:xfrm>
              <a:off x="52578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F8D12A6-5EAA-FD4C-9959-4EAF4A6BAAFE}"/>
                </a:ext>
              </a:extLst>
            </p:cNvPr>
            <p:cNvSpPr/>
            <p:nvPr/>
          </p:nvSpPr>
          <p:spPr>
            <a:xfrm>
              <a:off x="68580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1A3D193-12A2-1F4A-A116-1B181489D3A6}"/>
                </a:ext>
              </a:extLst>
            </p:cNvPr>
            <p:cNvSpPr/>
            <p:nvPr/>
          </p:nvSpPr>
          <p:spPr>
            <a:xfrm>
              <a:off x="84582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D0867245-FB6A-6946-99A6-6ADFFD8524F7}"/>
                </a:ext>
              </a:extLst>
            </p:cNvPr>
            <p:cNvSpPr/>
            <p:nvPr/>
          </p:nvSpPr>
          <p:spPr>
            <a:xfrm>
              <a:off x="100584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47BD34D-C333-7645-81B8-4F4D9E74D3E8}"/>
              </a:ext>
            </a:extLst>
          </p:cNvPr>
          <p:cNvSpPr txBox="1"/>
          <p:nvPr/>
        </p:nvSpPr>
        <p:spPr>
          <a:xfrm>
            <a:off x="10271877" y="367798"/>
            <a:ext cx="1249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2022 Prediction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B5321-9636-DF4E-82CE-D768C4685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17" y="2133600"/>
            <a:ext cx="5475366" cy="346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25EBA4-C2B1-D949-951F-6BBBE4951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133600"/>
            <a:ext cx="4914900" cy="314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AB0C54-739A-A548-B4E0-EFF9021A6539}"/>
              </a:ext>
            </a:extLst>
          </p:cNvPr>
          <p:cNvSpPr txBox="1"/>
          <p:nvPr/>
        </p:nvSpPr>
        <p:spPr>
          <a:xfrm>
            <a:off x="1973580" y="1600200"/>
            <a:ext cx="177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 Recall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DF63E-7262-6944-8C90-6F945786EC92}"/>
              </a:ext>
            </a:extLst>
          </p:cNvPr>
          <p:cNvSpPr txBox="1"/>
          <p:nvPr/>
        </p:nvSpPr>
        <p:spPr>
          <a:xfrm>
            <a:off x="7077995" y="1461700"/>
            <a:ext cx="425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Distribution of Probability for Draft Picks for Test Set</a:t>
            </a:r>
          </a:p>
        </p:txBody>
      </p:sp>
    </p:spTree>
    <p:extLst>
      <p:ext uri="{BB962C8B-B14F-4D97-AF65-F5344CB8AC3E}">
        <p14:creationId xmlns:p14="http://schemas.microsoft.com/office/powerpoint/2010/main" val="1212426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9BD697EF-2CFD-4246-A938-8466AB41D614}"/>
              </a:ext>
            </a:extLst>
          </p:cNvPr>
          <p:cNvGrpSpPr/>
          <p:nvPr/>
        </p:nvGrpSpPr>
        <p:grpSpPr>
          <a:xfrm>
            <a:off x="545592" y="228600"/>
            <a:ext cx="11100816" cy="544398"/>
            <a:chOff x="457200" y="228600"/>
            <a:chExt cx="11100816" cy="544398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8BCE0EB2-9861-D84C-A3B9-444119283130}"/>
                </a:ext>
              </a:extLst>
            </p:cNvPr>
            <p:cNvSpPr/>
            <p:nvPr/>
          </p:nvSpPr>
          <p:spPr>
            <a:xfrm>
              <a:off x="457200" y="239598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5DB82293-4E66-814B-82A5-3D0D99481FA1}"/>
                </a:ext>
              </a:extLst>
            </p:cNvPr>
            <p:cNvSpPr/>
            <p:nvPr/>
          </p:nvSpPr>
          <p:spPr>
            <a:xfrm>
              <a:off x="2057400" y="239598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CBAF8B5-F3B4-0440-964E-B6FEAAE614B8}"/>
                </a:ext>
              </a:extLst>
            </p:cNvPr>
            <p:cNvSpPr/>
            <p:nvPr/>
          </p:nvSpPr>
          <p:spPr>
            <a:xfrm>
              <a:off x="36576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FD245B6-3406-B143-B1BA-5BEE53B2F62E}"/>
                </a:ext>
              </a:extLst>
            </p:cNvPr>
            <p:cNvSpPr/>
            <p:nvPr/>
          </p:nvSpPr>
          <p:spPr>
            <a:xfrm>
              <a:off x="52578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F8D12A6-5EAA-FD4C-9959-4EAF4A6BAAFE}"/>
                </a:ext>
              </a:extLst>
            </p:cNvPr>
            <p:cNvSpPr/>
            <p:nvPr/>
          </p:nvSpPr>
          <p:spPr>
            <a:xfrm>
              <a:off x="68580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1A3D193-12A2-1F4A-A116-1B181489D3A6}"/>
                </a:ext>
              </a:extLst>
            </p:cNvPr>
            <p:cNvSpPr/>
            <p:nvPr/>
          </p:nvSpPr>
          <p:spPr>
            <a:xfrm>
              <a:off x="84582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D0867245-FB6A-6946-99A6-6ADFFD8524F7}"/>
                </a:ext>
              </a:extLst>
            </p:cNvPr>
            <p:cNvSpPr/>
            <p:nvPr/>
          </p:nvSpPr>
          <p:spPr>
            <a:xfrm>
              <a:off x="100584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47BD34D-C333-7645-81B8-4F4D9E74D3E8}"/>
              </a:ext>
            </a:extLst>
          </p:cNvPr>
          <p:cNvSpPr txBox="1"/>
          <p:nvPr/>
        </p:nvSpPr>
        <p:spPr>
          <a:xfrm>
            <a:off x="10271877" y="367798"/>
            <a:ext cx="1249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2022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5F158-88CC-5C4B-993F-EB05DF27A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" y="2819400"/>
            <a:ext cx="10899647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F4AFC-FE03-1F4D-A0C8-760E370CC370}"/>
              </a:ext>
            </a:extLst>
          </p:cNvPr>
          <p:cNvSpPr txBox="1"/>
          <p:nvPr/>
        </p:nvSpPr>
        <p:spPr>
          <a:xfrm>
            <a:off x="4495800" y="19812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Accuracy of the Model</a:t>
            </a:r>
          </a:p>
        </p:txBody>
      </p:sp>
    </p:spTree>
    <p:extLst>
      <p:ext uri="{BB962C8B-B14F-4D97-AF65-F5344CB8AC3E}">
        <p14:creationId xmlns:p14="http://schemas.microsoft.com/office/powerpoint/2010/main" val="635562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9BD697EF-2CFD-4246-A938-8466AB41D614}"/>
              </a:ext>
            </a:extLst>
          </p:cNvPr>
          <p:cNvGrpSpPr/>
          <p:nvPr/>
        </p:nvGrpSpPr>
        <p:grpSpPr>
          <a:xfrm>
            <a:off x="545592" y="228600"/>
            <a:ext cx="11100816" cy="544398"/>
            <a:chOff x="457200" y="228600"/>
            <a:chExt cx="11100816" cy="544398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8BCE0EB2-9861-D84C-A3B9-444119283130}"/>
                </a:ext>
              </a:extLst>
            </p:cNvPr>
            <p:cNvSpPr/>
            <p:nvPr/>
          </p:nvSpPr>
          <p:spPr>
            <a:xfrm>
              <a:off x="457200" y="239598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5DB82293-4E66-814B-82A5-3D0D99481FA1}"/>
                </a:ext>
              </a:extLst>
            </p:cNvPr>
            <p:cNvSpPr/>
            <p:nvPr/>
          </p:nvSpPr>
          <p:spPr>
            <a:xfrm>
              <a:off x="2057400" y="239598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CBAF8B5-F3B4-0440-964E-B6FEAAE614B8}"/>
                </a:ext>
              </a:extLst>
            </p:cNvPr>
            <p:cNvSpPr/>
            <p:nvPr/>
          </p:nvSpPr>
          <p:spPr>
            <a:xfrm>
              <a:off x="36576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FD245B6-3406-B143-B1BA-5BEE53B2F62E}"/>
                </a:ext>
              </a:extLst>
            </p:cNvPr>
            <p:cNvSpPr/>
            <p:nvPr/>
          </p:nvSpPr>
          <p:spPr>
            <a:xfrm>
              <a:off x="52578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F8D12A6-5EAA-FD4C-9959-4EAF4A6BAAFE}"/>
                </a:ext>
              </a:extLst>
            </p:cNvPr>
            <p:cNvSpPr/>
            <p:nvPr/>
          </p:nvSpPr>
          <p:spPr>
            <a:xfrm>
              <a:off x="68580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1A3D193-12A2-1F4A-A116-1B181489D3A6}"/>
                </a:ext>
              </a:extLst>
            </p:cNvPr>
            <p:cNvSpPr/>
            <p:nvPr/>
          </p:nvSpPr>
          <p:spPr>
            <a:xfrm>
              <a:off x="84582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D0867245-FB6A-6946-99A6-6ADFFD8524F7}"/>
                </a:ext>
              </a:extLst>
            </p:cNvPr>
            <p:cNvSpPr/>
            <p:nvPr/>
          </p:nvSpPr>
          <p:spPr>
            <a:xfrm>
              <a:off x="100584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47BD34D-C333-7645-81B8-4F4D9E74D3E8}"/>
              </a:ext>
            </a:extLst>
          </p:cNvPr>
          <p:cNvSpPr txBox="1"/>
          <p:nvPr/>
        </p:nvSpPr>
        <p:spPr>
          <a:xfrm>
            <a:off x="10271877" y="367798"/>
            <a:ext cx="1249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2022 Prediction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6A1A1A-1774-2045-A580-987E23DCC9FE}"/>
              </a:ext>
            </a:extLst>
          </p:cNvPr>
          <p:cNvSpPr/>
          <p:nvPr/>
        </p:nvSpPr>
        <p:spPr>
          <a:xfrm>
            <a:off x="3898392" y="1219200"/>
            <a:ext cx="4648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 Andrew Jones, Texas</a:t>
            </a:r>
            <a:br>
              <a:rPr lang="en-US" dirty="0"/>
            </a:br>
            <a:r>
              <a:rPr lang="en-US" dirty="0"/>
              <a:t>Stanley </a:t>
            </a:r>
            <a:r>
              <a:rPr lang="en-US" dirty="0" err="1"/>
              <a:t>Umude</a:t>
            </a:r>
            <a:r>
              <a:rPr lang="en-US" dirty="0"/>
              <a:t>, Arkansas</a:t>
            </a:r>
            <a:br>
              <a:rPr lang="en-US" dirty="0"/>
            </a:br>
            <a:r>
              <a:rPr lang="en-US" dirty="0"/>
              <a:t>Paul Atkinson, Notre Dame</a:t>
            </a:r>
            <a:br>
              <a:rPr lang="en-US" dirty="0"/>
            </a:br>
            <a:r>
              <a:rPr lang="en-US" dirty="0" err="1"/>
              <a:t>Marreon</a:t>
            </a:r>
            <a:r>
              <a:rPr lang="en-US" dirty="0"/>
              <a:t> Jackson, Arizona St.</a:t>
            </a:r>
            <a:br>
              <a:rPr lang="en-US" dirty="0"/>
            </a:br>
            <a:r>
              <a:rPr lang="en-US" dirty="0"/>
              <a:t>Christian Bishop, Texas</a:t>
            </a:r>
            <a:br>
              <a:rPr lang="en-US" dirty="0"/>
            </a:br>
            <a:r>
              <a:rPr lang="en-US" dirty="0"/>
              <a:t>Allen Flanigan, Auburn</a:t>
            </a:r>
            <a:br>
              <a:rPr lang="en-US" dirty="0"/>
            </a:br>
            <a:r>
              <a:rPr lang="en-US" dirty="0"/>
              <a:t>Drew </a:t>
            </a:r>
            <a:r>
              <a:rPr lang="en-US" dirty="0" err="1"/>
              <a:t>Timme</a:t>
            </a:r>
            <a:r>
              <a:rPr lang="en-US" dirty="0"/>
              <a:t>, Gonzaga</a:t>
            </a:r>
            <a:br>
              <a:rPr lang="en-US" dirty="0"/>
            </a:br>
            <a:r>
              <a:rPr lang="en-US" dirty="0"/>
              <a:t>Jaden Shackelford, Alabama</a:t>
            </a:r>
            <a:br>
              <a:rPr lang="en-US" dirty="0"/>
            </a:br>
            <a:r>
              <a:rPr lang="en-US" dirty="0"/>
              <a:t>Scotty Pippen Jr., Vanderbilt</a:t>
            </a:r>
            <a:br>
              <a:rPr lang="en-US" dirty="0"/>
            </a:br>
            <a:r>
              <a:rPr lang="en-US" dirty="0"/>
              <a:t>Julian </a:t>
            </a:r>
            <a:r>
              <a:rPr lang="en-US" dirty="0" err="1"/>
              <a:t>Champagnie</a:t>
            </a:r>
            <a:r>
              <a:rPr lang="en-US" dirty="0"/>
              <a:t>, St. John's</a:t>
            </a:r>
            <a:br>
              <a:rPr lang="en-US" dirty="0"/>
            </a:br>
            <a:r>
              <a:rPr lang="en-US" dirty="0" err="1"/>
              <a:t>Kalib</a:t>
            </a:r>
            <a:r>
              <a:rPr lang="en-US" dirty="0"/>
              <a:t> Boone, Oklahoma St.</a:t>
            </a:r>
            <a:br>
              <a:rPr lang="en-US" dirty="0"/>
            </a:br>
            <a:r>
              <a:rPr lang="en-US" dirty="0"/>
              <a:t>Donta Scott, Maryland</a:t>
            </a:r>
            <a:br>
              <a:rPr lang="en-US" dirty="0"/>
            </a:br>
            <a:r>
              <a:rPr lang="en-US" dirty="0"/>
              <a:t>Xavier Cork, TCU</a:t>
            </a:r>
          </a:p>
          <a:p>
            <a:pPr algn="ctr"/>
            <a:r>
              <a:rPr lang="en-US" dirty="0"/>
              <a:t>Iverson </a:t>
            </a:r>
            <a:r>
              <a:rPr lang="en-US" dirty="0" err="1"/>
              <a:t>Molinar</a:t>
            </a:r>
            <a:r>
              <a:rPr lang="en-US" dirty="0"/>
              <a:t>, Mississippi St.</a:t>
            </a:r>
            <a:br>
              <a:rPr lang="en-US" dirty="0"/>
            </a:br>
            <a:r>
              <a:rPr lang="en-US" dirty="0"/>
              <a:t>Johnny </a:t>
            </a:r>
            <a:r>
              <a:rPr lang="en-US" dirty="0" err="1"/>
              <a:t>Juzang</a:t>
            </a:r>
            <a:r>
              <a:rPr lang="en-US" dirty="0"/>
              <a:t>, UCLA</a:t>
            </a:r>
            <a:br>
              <a:rPr lang="en-US" dirty="0"/>
            </a:br>
            <a:r>
              <a:rPr lang="en-US" dirty="0"/>
              <a:t>DJ Horne, Arizona St.</a:t>
            </a:r>
            <a:br>
              <a:rPr lang="en-US" dirty="0"/>
            </a:br>
            <a:r>
              <a:rPr lang="en-US" dirty="0"/>
              <a:t>Marcus Williams, Texas A&amp;M</a:t>
            </a:r>
            <a:br>
              <a:rPr lang="en-US" dirty="0"/>
            </a:br>
            <a:r>
              <a:rPr lang="en-US" dirty="0"/>
              <a:t>Justin Powell, Tennessee</a:t>
            </a:r>
          </a:p>
        </p:txBody>
      </p:sp>
    </p:spTree>
    <p:extLst>
      <p:ext uri="{BB962C8B-B14F-4D97-AF65-F5344CB8AC3E}">
        <p14:creationId xmlns:p14="http://schemas.microsoft.com/office/powerpoint/2010/main" val="2187560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8DA9D5-5615-1748-AD61-713895F091A8}"/>
              </a:ext>
            </a:extLst>
          </p:cNvPr>
          <p:cNvSpPr txBox="1"/>
          <p:nvPr/>
        </p:nvSpPr>
        <p:spPr>
          <a:xfrm>
            <a:off x="289089" y="2286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Challenges In Cleaning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0C813-5A0D-6445-AB39-20EAD0FCAB8B}"/>
              </a:ext>
            </a:extLst>
          </p:cNvPr>
          <p:cNvSpPr txBox="1"/>
          <p:nvPr/>
        </p:nvSpPr>
        <p:spPr>
          <a:xfrm>
            <a:off x="289089" y="1720840"/>
            <a:ext cx="1104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Understanding the various dataset columns and identifying which are important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Used the glossary at sports reference to understand the stats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Discussed within team</a:t>
            </a:r>
          </a:p>
          <a:p>
            <a:endParaRPr lang="en-US" sz="2400" dirty="0"/>
          </a:p>
          <a:p>
            <a:r>
              <a:rPr lang="en-US" sz="2400" u="sng" dirty="0"/>
              <a:t>Defining a strategy to fill null values for various columns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Example </a:t>
            </a:r>
            <a:r>
              <a:rPr lang="en-US" sz="2400" dirty="0" err="1"/>
              <a:t>Yr</a:t>
            </a:r>
            <a:r>
              <a:rPr lang="en-US" sz="2400" dirty="0"/>
              <a:t> had Jr, Sr, etc. used mode (Jr)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For some of the other columns used mean</a:t>
            </a:r>
          </a:p>
          <a:p>
            <a:endParaRPr lang="en-US" sz="2400" dirty="0"/>
          </a:p>
          <a:p>
            <a:r>
              <a:rPr lang="en-US" sz="2400" u="sng" dirty="0"/>
              <a:t>Removing columns that did not have data for some years</a:t>
            </a:r>
          </a:p>
        </p:txBody>
      </p:sp>
    </p:spTree>
    <p:extLst>
      <p:ext uri="{BB962C8B-B14F-4D97-AF65-F5344CB8AC3E}">
        <p14:creationId xmlns:p14="http://schemas.microsoft.com/office/powerpoint/2010/main" val="1982015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28202-C50C-E848-BA3A-2905BAF10FC0}"/>
              </a:ext>
            </a:extLst>
          </p:cNvPr>
          <p:cNvSpPr txBox="1"/>
          <p:nvPr/>
        </p:nvSpPr>
        <p:spPr>
          <a:xfrm>
            <a:off x="2019300" y="2782669"/>
            <a:ext cx="796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“Nothing is given. Everything is earned.”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9A1B4E-D73C-6642-98D6-654262F10625}"/>
              </a:ext>
            </a:extLst>
          </p:cNvPr>
          <p:cNvSpPr txBox="1"/>
          <p:nvPr/>
        </p:nvSpPr>
        <p:spPr>
          <a:xfrm>
            <a:off x="8229600" y="3429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LeBron James</a:t>
            </a:r>
          </a:p>
        </p:txBody>
      </p:sp>
    </p:spTree>
    <p:extLst>
      <p:ext uri="{BB962C8B-B14F-4D97-AF65-F5344CB8AC3E}">
        <p14:creationId xmlns:p14="http://schemas.microsoft.com/office/powerpoint/2010/main" val="3582580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8DA9D5-5615-1748-AD61-713895F091A8}"/>
              </a:ext>
            </a:extLst>
          </p:cNvPr>
          <p:cNvSpPr txBox="1"/>
          <p:nvPr/>
        </p:nvSpPr>
        <p:spPr>
          <a:xfrm>
            <a:off x="289089" y="2286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Challenges In Web Scraping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0C813-5A0D-6445-AB39-20EAD0FCAB8B}"/>
              </a:ext>
            </a:extLst>
          </p:cNvPr>
          <p:cNvSpPr txBox="1"/>
          <p:nvPr/>
        </p:nvSpPr>
        <p:spPr>
          <a:xfrm>
            <a:off x="381000" y="1720840"/>
            <a:ext cx="1104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Player names that are duplicate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Players with missing Weight/Height or Position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Nature of tag for Position and the relationship to the height/weight tags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Large size of the dataset and the need to add a 300-millisecond gap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runs to recycle errored records.</a:t>
            </a:r>
          </a:p>
        </p:txBody>
      </p:sp>
    </p:spTree>
    <p:extLst>
      <p:ext uri="{BB962C8B-B14F-4D97-AF65-F5344CB8AC3E}">
        <p14:creationId xmlns:p14="http://schemas.microsoft.com/office/powerpoint/2010/main" val="17381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8DA9D5-5615-1748-AD61-713895F091A8}"/>
              </a:ext>
            </a:extLst>
          </p:cNvPr>
          <p:cNvSpPr txBox="1"/>
          <p:nvPr/>
        </p:nvSpPr>
        <p:spPr>
          <a:xfrm>
            <a:off x="289088" y="228600"/>
            <a:ext cx="908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Challenges when Preparing for 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0C813-5A0D-6445-AB39-20EAD0FCAB8B}"/>
              </a:ext>
            </a:extLst>
          </p:cNvPr>
          <p:cNvSpPr txBox="1"/>
          <p:nvPr/>
        </p:nvSpPr>
        <p:spPr>
          <a:xfrm>
            <a:off x="381000" y="2828835"/>
            <a:ext cx="1104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Varying number of categorical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Categorical columns have to be at the end of the DF before one hot-encoding</a:t>
            </a:r>
          </a:p>
        </p:txBody>
      </p:sp>
    </p:spTree>
    <p:extLst>
      <p:ext uri="{BB962C8B-B14F-4D97-AF65-F5344CB8AC3E}">
        <p14:creationId xmlns:p14="http://schemas.microsoft.com/office/powerpoint/2010/main" val="2928242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8DA9D5-5615-1748-AD61-713895F091A8}"/>
              </a:ext>
            </a:extLst>
          </p:cNvPr>
          <p:cNvSpPr txBox="1"/>
          <p:nvPr/>
        </p:nvSpPr>
        <p:spPr>
          <a:xfrm>
            <a:off x="289088" y="228600"/>
            <a:ext cx="908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Challenges Executing 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0C813-5A0D-6445-AB39-20EAD0FCAB8B}"/>
              </a:ext>
            </a:extLst>
          </p:cNvPr>
          <p:cNvSpPr txBox="1"/>
          <p:nvPr/>
        </p:nvSpPr>
        <p:spPr>
          <a:xfrm>
            <a:off x="251799" y="1524000"/>
            <a:ext cx="11049000" cy="133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Clr>
                <a:srgbClr val="595959"/>
              </a:buClr>
              <a:buSzPct val="100000"/>
            </a:pPr>
            <a:r>
              <a:rPr lang="en-US" sz="2400" dirty="0"/>
              <a:t>Data is highly unbalanced</a:t>
            </a:r>
          </a:p>
          <a:p>
            <a:pPr lvl="1">
              <a:lnSpc>
                <a:spcPct val="115000"/>
              </a:lnSpc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-US" sz="2400" dirty="0"/>
              <a:t>Had to use </a:t>
            </a:r>
            <a:r>
              <a:rPr lang="en-US" sz="2400" dirty="0" err="1"/>
              <a:t>class_weights</a:t>
            </a:r>
            <a:r>
              <a:rPr lang="en-US" sz="2400" dirty="0"/>
              <a:t> to ensure that the model is usable</a:t>
            </a:r>
          </a:p>
          <a:p>
            <a:pPr lvl="1">
              <a:lnSpc>
                <a:spcPct val="115000"/>
              </a:lnSpc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n-US" sz="2400" dirty="0"/>
              <a:t>Tried various Objectives using hyperband tuner</a:t>
            </a:r>
          </a:p>
        </p:txBody>
      </p:sp>
    </p:spTree>
    <p:extLst>
      <p:ext uri="{BB962C8B-B14F-4D97-AF65-F5344CB8AC3E}">
        <p14:creationId xmlns:p14="http://schemas.microsoft.com/office/powerpoint/2010/main" val="425135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1DDA79-5284-1045-B1DA-DC76105422F9}"/>
              </a:ext>
            </a:extLst>
          </p:cNvPr>
          <p:cNvSpPr txBox="1"/>
          <p:nvPr/>
        </p:nvSpPr>
        <p:spPr>
          <a:xfrm>
            <a:off x="1973344" y="3075057"/>
            <a:ext cx="8245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What we’d do if we had more time?</a:t>
            </a:r>
          </a:p>
        </p:txBody>
      </p:sp>
    </p:spTree>
    <p:extLst>
      <p:ext uri="{BB962C8B-B14F-4D97-AF65-F5344CB8AC3E}">
        <p14:creationId xmlns:p14="http://schemas.microsoft.com/office/powerpoint/2010/main" val="660360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AB1D2F-91CD-C849-AB00-F4E1355C43A0}"/>
              </a:ext>
            </a:extLst>
          </p:cNvPr>
          <p:cNvSpPr txBox="1"/>
          <p:nvPr/>
        </p:nvSpPr>
        <p:spPr>
          <a:xfrm>
            <a:off x="2438400" y="3075057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Final Thoughts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2273173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3452D1-5937-094F-9910-BAAC10F6CF17}"/>
              </a:ext>
            </a:extLst>
          </p:cNvPr>
          <p:cNvSpPr txBox="1"/>
          <p:nvPr/>
        </p:nvSpPr>
        <p:spPr>
          <a:xfrm>
            <a:off x="4343400" y="2967335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89694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2A0ED-A5DF-2745-8DCB-76808F00A9D3}"/>
              </a:ext>
            </a:extLst>
          </p:cNvPr>
          <p:cNvSpPr txBox="1"/>
          <p:nvPr/>
        </p:nvSpPr>
        <p:spPr>
          <a:xfrm>
            <a:off x="2628900" y="3013501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Let’s go over the basics… </a:t>
            </a:r>
          </a:p>
        </p:txBody>
      </p:sp>
    </p:spTree>
    <p:extLst>
      <p:ext uri="{BB962C8B-B14F-4D97-AF65-F5344CB8AC3E}">
        <p14:creationId xmlns:p14="http://schemas.microsoft.com/office/powerpoint/2010/main" val="575485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82D28E1-D61E-8149-BCF4-1C68D016E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96355"/>
            <a:ext cx="5619245" cy="48652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D922B23-7EFE-CC46-8AFE-DA80C72FE1FB}"/>
              </a:ext>
            </a:extLst>
          </p:cNvPr>
          <p:cNvSpPr txBox="1">
            <a:spLocks/>
          </p:cNvSpPr>
          <p:nvPr/>
        </p:nvSpPr>
        <p:spPr>
          <a:xfrm>
            <a:off x="1295400" y="2324098"/>
            <a:ext cx="3352800" cy="2209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Basketball Position Definitions 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10EB-A36E-3C44-8E11-87AB35F2E325}"/>
              </a:ext>
            </a:extLst>
          </p:cNvPr>
          <p:cNvSpPr txBox="1">
            <a:spLocks/>
          </p:cNvSpPr>
          <p:nvPr/>
        </p:nvSpPr>
        <p:spPr>
          <a:xfrm>
            <a:off x="3124199" y="381000"/>
            <a:ext cx="5943599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the Draft  Process Works?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37655C3-E743-AE47-B421-6A670491C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87" y="1219200"/>
            <a:ext cx="94466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0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94685-6F61-AF46-87C8-0FA87383CBF0}"/>
              </a:ext>
            </a:extLst>
          </p:cNvPr>
          <p:cNvSpPr txBox="1"/>
          <p:nvPr/>
        </p:nvSpPr>
        <p:spPr>
          <a:xfrm>
            <a:off x="1181100" y="3013501"/>
            <a:ext cx="982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Note: Height and Weight are displayed using the metric system for the purpose of our project. </a:t>
            </a:r>
          </a:p>
        </p:txBody>
      </p:sp>
    </p:spTree>
    <p:extLst>
      <p:ext uri="{BB962C8B-B14F-4D97-AF65-F5344CB8AC3E}">
        <p14:creationId xmlns:p14="http://schemas.microsoft.com/office/powerpoint/2010/main" val="1655194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BCE0EB2-9861-D84C-A3B9-444119283130}"/>
              </a:ext>
            </a:extLst>
          </p:cNvPr>
          <p:cNvSpPr/>
          <p:nvPr/>
        </p:nvSpPr>
        <p:spPr>
          <a:xfrm>
            <a:off x="545592" y="239598"/>
            <a:ext cx="1499616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DB82293-4E66-814B-82A5-3D0D99481FA1}"/>
              </a:ext>
            </a:extLst>
          </p:cNvPr>
          <p:cNvSpPr/>
          <p:nvPr/>
        </p:nvSpPr>
        <p:spPr>
          <a:xfrm>
            <a:off x="2145792" y="239598"/>
            <a:ext cx="1499616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CBAF8B5-F3B4-0440-964E-B6FEAAE614B8}"/>
              </a:ext>
            </a:extLst>
          </p:cNvPr>
          <p:cNvSpPr/>
          <p:nvPr/>
        </p:nvSpPr>
        <p:spPr>
          <a:xfrm>
            <a:off x="3745992" y="228600"/>
            <a:ext cx="1499616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FD245B6-3406-B143-B1BA-5BEE53B2F62E}"/>
              </a:ext>
            </a:extLst>
          </p:cNvPr>
          <p:cNvSpPr/>
          <p:nvPr/>
        </p:nvSpPr>
        <p:spPr>
          <a:xfrm>
            <a:off x="5346192" y="228600"/>
            <a:ext cx="1499616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F8D12A6-5EAA-FD4C-9959-4EAF4A6BAAFE}"/>
              </a:ext>
            </a:extLst>
          </p:cNvPr>
          <p:cNvSpPr/>
          <p:nvPr/>
        </p:nvSpPr>
        <p:spPr>
          <a:xfrm>
            <a:off x="6946392" y="228600"/>
            <a:ext cx="1499616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1A3D193-12A2-1F4A-A116-1B181489D3A6}"/>
              </a:ext>
            </a:extLst>
          </p:cNvPr>
          <p:cNvSpPr/>
          <p:nvPr/>
        </p:nvSpPr>
        <p:spPr>
          <a:xfrm>
            <a:off x="8546592" y="228600"/>
            <a:ext cx="1499616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0867245-FB6A-6946-99A6-6ADFFD8524F7}"/>
              </a:ext>
            </a:extLst>
          </p:cNvPr>
          <p:cNvSpPr/>
          <p:nvPr/>
        </p:nvSpPr>
        <p:spPr>
          <a:xfrm>
            <a:off x="10146792" y="228600"/>
            <a:ext cx="1499616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3D0E47-37FC-CA43-9936-8282D2179E98}"/>
              </a:ext>
            </a:extLst>
          </p:cNvPr>
          <p:cNvSpPr txBox="1"/>
          <p:nvPr/>
        </p:nvSpPr>
        <p:spPr>
          <a:xfrm>
            <a:off x="731755" y="367798"/>
            <a:ext cx="1127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Find the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4CF42-872E-9B41-91EA-322909DDD1A4}"/>
              </a:ext>
            </a:extLst>
          </p:cNvPr>
          <p:cNvSpPr txBox="1"/>
          <p:nvPr/>
        </p:nvSpPr>
        <p:spPr>
          <a:xfrm>
            <a:off x="519652" y="2133600"/>
            <a:ext cx="11049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 are our original dataset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https://www.kaggle.com/adityak2003/predicting-the-nba-draft-using-college-stats/data?select=CollegeBasketballPlayers2009-2021.csv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https://www.kaggle.com/adityak2003/predicting-the-nba-draft-using-college-stats/data?select=CollegeBasketballPlayers2022.csv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8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BCE0EB2-9861-D84C-A3B9-444119283130}"/>
              </a:ext>
            </a:extLst>
          </p:cNvPr>
          <p:cNvSpPr/>
          <p:nvPr/>
        </p:nvSpPr>
        <p:spPr>
          <a:xfrm>
            <a:off x="545592" y="239598"/>
            <a:ext cx="1499616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DB82293-4E66-814B-82A5-3D0D99481FA1}"/>
              </a:ext>
            </a:extLst>
          </p:cNvPr>
          <p:cNvSpPr/>
          <p:nvPr/>
        </p:nvSpPr>
        <p:spPr>
          <a:xfrm>
            <a:off x="2145792" y="239598"/>
            <a:ext cx="1499616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CBAF8B5-F3B4-0440-964E-B6FEAAE614B8}"/>
              </a:ext>
            </a:extLst>
          </p:cNvPr>
          <p:cNvSpPr/>
          <p:nvPr/>
        </p:nvSpPr>
        <p:spPr>
          <a:xfrm>
            <a:off x="3745992" y="228600"/>
            <a:ext cx="1499616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FD245B6-3406-B143-B1BA-5BEE53B2F62E}"/>
              </a:ext>
            </a:extLst>
          </p:cNvPr>
          <p:cNvSpPr/>
          <p:nvPr/>
        </p:nvSpPr>
        <p:spPr>
          <a:xfrm>
            <a:off x="5346192" y="228600"/>
            <a:ext cx="1499616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F8D12A6-5EAA-FD4C-9959-4EAF4A6BAAFE}"/>
              </a:ext>
            </a:extLst>
          </p:cNvPr>
          <p:cNvSpPr/>
          <p:nvPr/>
        </p:nvSpPr>
        <p:spPr>
          <a:xfrm>
            <a:off x="6946392" y="228600"/>
            <a:ext cx="1499616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1A3D193-12A2-1F4A-A116-1B181489D3A6}"/>
              </a:ext>
            </a:extLst>
          </p:cNvPr>
          <p:cNvSpPr/>
          <p:nvPr/>
        </p:nvSpPr>
        <p:spPr>
          <a:xfrm>
            <a:off x="8546592" y="228600"/>
            <a:ext cx="1499616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0867245-FB6A-6946-99A6-6ADFFD8524F7}"/>
              </a:ext>
            </a:extLst>
          </p:cNvPr>
          <p:cNvSpPr/>
          <p:nvPr/>
        </p:nvSpPr>
        <p:spPr>
          <a:xfrm>
            <a:off x="10146792" y="228600"/>
            <a:ext cx="1499616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E3487E-8C4A-1441-875E-17E562102DD3}"/>
              </a:ext>
            </a:extLst>
          </p:cNvPr>
          <p:cNvSpPr txBox="1"/>
          <p:nvPr/>
        </p:nvSpPr>
        <p:spPr>
          <a:xfrm>
            <a:off x="2334311" y="252953"/>
            <a:ext cx="112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 Clean Up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Part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1CF91-B527-4F46-B792-E4A8AC45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61" y="2013633"/>
            <a:ext cx="6172200" cy="8302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49A12F-4E12-2D4A-8085-94CC4A25F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70" y="3967588"/>
            <a:ext cx="5444647" cy="1625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430AAB-AEB3-2349-8C30-82CD36E27F39}"/>
              </a:ext>
            </a:extLst>
          </p:cNvPr>
          <p:cNvSpPr txBox="1"/>
          <p:nvPr/>
        </p:nvSpPr>
        <p:spPr>
          <a:xfrm>
            <a:off x="7114161" y="1967082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this step we work to drop some of the unnecessary columns that were found in the original data.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1D244-E4F9-1849-AC5F-C4C0E013EC07}"/>
              </a:ext>
            </a:extLst>
          </p:cNvPr>
          <p:cNvSpPr txBox="1"/>
          <p:nvPr/>
        </p:nvSpPr>
        <p:spPr>
          <a:xfrm>
            <a:off x="7086600" y="4457222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replace some of the values with mean and mode values. </a:t>
            </a:r>
          </a:p>
        </p:txBody>
      </p:sp>
    </p:spTree>
    <p:extLst>
      <p:ext uri="{BB962C8B-B14F-4D97-AF65-F5344CB8AC3E}">
        <p14:creationId xmlns:p14="http://schemas.microsoft.com/office/powerpoint/2010/main" val="1218610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9BD697EF-2CFD-4246-A938-8466AB41D614}"/>
              </a:ext>
            </a:extLst>
          </p:cNvPr>
          <p:cNvGrpSpPr/>
          <p:nvPr/>
        </p:nvGrpSpPr>
        <p:grpSpPr>
          <a:xfrm>
            <a:off x="545592" y="228600"/>
            <a:ext cx="11100816" cy="544398"/>
            <a:chOff x="457200" y="228600"/>
            <a:chExt cx="11100816" cy="544398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8BCE0EB2-9861-D84C-A3B9-444119283130}"/>
                </a:ext>
              </a:extLst>
            </p:cNvPr>
            <p:cNvSpPr/>
            <p:nvPr/>
          </p:nvSpPr>
          <p:spPr>
            <a:xfrm>
              <a:off x="457200" y="239598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5DB82293-4E66-814B-82A5-3D0D99481FA1}"/>
                </a:ext>
              </a:extLst>
            </p:cNvPr>
            <p:cNvSpPr/>
            <p:nvPr/>
          </p:nvSpPr>
          <p:spPr>
            <a:xfrm>
              <a:off x="2057400" y="239598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CBAF8B5-F3B4-0440-964E-B6FEAAE614B8}"/>
                </a:ext>
              </a:extLst>
            </p:cNvPr>
            <p:cNvSpPr/>
            <p:nvPr/>
          </p:nvSpPr>
          <p:spPr>
            <a:xfrm>
              <a:off x="36576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FD245B6-3406-B143-B1BA-5BEE53B2F62E}"/>
                </a:ext>
              </a:extLst>
            </p:cNvPr>
            <p:cNvSpPr/>
            <p:nvPr/>
          </p:nvSpPr>
          <p:spPr>
            <a:xfrm>
              <a:off x="52578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F8D12A6-5EAA-FD4C-9959-4EAF4A6BAAFE}"/>
                </a:ext>
              </a:extLst>
            </p:cNvPr>
            <p:cNvSpPr/>
            <p:nvPr/>
          </p:nvSpPr>
          <p:spPr>
            <a:xfrm>
              <a:off x="68580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1A3D193-12A2-1F4A-A116-1B181489D3A6}"/>
                </a:ext>
              </a:extLst>
            </p:cNvPr>
            <p:cNvSpPr/>
            <p:nvPr/>
          </p:nvSpPr>
          <p:spPr>
            <a:xfrm>
              <a:off x="84582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D0867245-FB6A-6946-99A6-6ADFFD8524F7}"/>
                </a:ext>
              </a:extLst>
            </p:cNvPr>
            <p:cNvSpPr/>
            <p:nvPr/>
          </p:nvSpPr>
          <p:spPr>
            <a:xfrm>
              <a:off x="10058400" y="228600"/>
              <a:ext cx="1499616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9E23420-07DD-5449-B5D2-E1A35C36C8EB}"/>
              </a:ext>
            </a:extLst>
          </p:cNvPr>
          <p:cNvSpPr txBox="1"/>
          <p:nvPr/>
        </p:nvSpPr>
        <p:spPr>
          <a:xfrm>
            <a:off x="3932155" y="356800"/>
            <a:ext cx="1127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Web Scraping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A3B4A0-6122-C844-AD18-8AF3529FA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1" y="2057400"/>
            <a:ext cx="7382081" cy="29499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EC7964-5B9B-0147-8F7B-0A0241642882}"/>
              </a:ext>
            </a:extLst>
          </p:cNvPr>
          <p:cNvSpPr/>
          <p:nvPr/>
        </p:nvSpPr>
        <p:spPr>
          <a:xfrm>
            <a:off x="838200" y="3581400"/>
            <a:ext cx="1676400" cy="762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3A0AD4-4BD9-094A-A89E-5C4745F5A004}"/>
              </a:ext>
            </a:extLst>
          </p:cNvPr>
          <p:cNvSpPr/>
          <p:nvPr/>
        </p:nvSpPr>
        <p:spPr>
          <a:xfrm>
            <a:off x="8069448" y="2819400"/>
            <a:ext cx="3657600" cy="2857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47E1F-98A5-CA44-907C-3E64596C2CD6}"/>
              </a:ext>
            </a:extLst>
          </p:cNvPr>
          <p:cNvSpPr txBox="1"/>
          <p:nvPr/>
        </p:nvSpPr>
        <p:spPr>
          <a:xfrm>
            <a:off x="8153400" y="2895600"/>
            <a:ext cx="34930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had to go and scrape for the height and weight as they were not included in the original dataset. </a:t>
            </a:r>
          </a:p>
          <a:p>
            <a:endParaRPr lang="en-US" dirty="0"/>
          </a:p>
          <a:p>
            <a:r>
              <a:rPr lang="en-US" dirty="0"/>
              <a:t>Ensured that the missing values for height and weight will still allow us to scrape whatever is available.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A85A4E-1758-CC42-8D0D-52698486042A}"/>
              </a:ext>
            </a:extLst>
          </p:cNvPr>
          <p:cNvCxnSpPr>
            <a:stCxn id="4" idx="3"/>
          </p:cNvCxnSpPr>
          <p:nvPr/>
        </p:nvCxnSpPr>
        <p:spPr>
          <a:xfrm>
            <a:off x="2514600" y="3962400"/>
            <a:ext cx="55626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585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Basketball 16x9</Template>
  <TotalTime>10116</TotalTime>
  <Words>664</Words>
  <Application>Microsoft Macintosh PowerPoint</Application>
  <PresentationFormat>Widescreen</PresentationFormat>
  <Paragraphs>87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Franklin Gothic Medium</vt:lpstr>
      <vt:lpstr>Impact</vt:lpstr>
      <vt:lpstr>Basketball 16x9</vt:lpstr>
      <vt:lpstr>We’re Playing Basketball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We’re Playing Basketball</dc:title>
  <dc:creator>Henderson, Avondre</dc:creator>
  <cp:lastModifiedBy>Henderson, Avondre</cp:lastModifiedBy>
  <cp:revision>3</cp:revision>
  <dcterms:created xsi:type="dcterms:W3CDTF">2022-02-26T15:46:28Z</dcterms:created>
  <dcterms:modified xsi:type="dcterms:W3CDTF">2022-03-05T16:23:12Z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