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8"/>
  </p:notesMasterIdLst>
  <p:sldIdLst>
    <p:sldId id="256" r:id="rId2"/>
    <p:sldId id="258" r:id="rId3"/>
    <p:sldId id="259" r:id="rId4"/>
    <p:sldId id="260" r:id="rId5"/>
    <p:sldId id="273" r:id="rId6"/>
    <p:sldId id="269" r:id="rId7"/>
    <p:sldId id="277" r:id="rId8"/>
    <p:sldId id="262" r:id="rId9"/>
    <p:sldId id="312" r:id="rId10"/>
    <p:sldId id="257" r:id="rId11"/>
    <p:sldId id="279" r:id="rId12"/>
    <p:sldId id="271" r:id="rId13"/>
    <p:sldId id="275" r:id="rId14"/>
    <p:sldId id="263" r:id="rId15"/>
    <p:sldId id="313" r:id="rId16"/>
    <p:sldId id="264" r:id="rId17"/>
    <p:sldId id="318" r:id="rId18"/>
    <p:sldId id="319" r:id="rId19"/>
    <p:sldId id="314" r:id="rId20"/>
    <p:sldId id="315" r:id="rId21"/>
    <p:sldId id="316" r:id="rId22"/>
    <p:sldId id="317" r:id="rId23"/>
    <p:sldId id="320" r:id="rId24"/>
    <p:sldId id="321" r:id="rId25"/>
    <p:sldId id="322" r:id="rId26"/>
    <p:sldId id="266" r:id="rId27"/>
  </p:sldIdLst>
  <p:sldSz cx="9144000" cy="5143500" type="screen16x9"/>
  <p:notesSz cx="6858000" cy="9144000"/>
  <p:embeddedFontLst>
    <p:embeddedFont>
      <p:font typeface="Comfortaa" panose="020B0604020202020204" charset="0"/>
      <p:regular r:id="rId29"/>
      <p:bold r:id="rId30"/>
    </p:embeddedFont>
    <p:embeddedFont>
      <p:font typeface="PT Sans" panose="020B0604020202020204" charset="0"/>
      <p:regular r:id="rId31"/>
      <p:bold r:id="rId32"/>
      <p:italic r:id="rId33"/>
      <p:boldItalic r:id="rId34"/>
    </p:embeddedFont>
    <p:embeddedFont>
      <p:font typeface="Bebas Neue" panose="020B0604020202020204" charset="0"/>
      <p:regular r:id="rId35"/>
    </p:embeddedFont>
    <p:embeddedFont>
      <p:font typeface="Fira Code" panose="020B0604020202020204" charset="0"/>
      <p:regular r:id="rId36"/>
      <p:bold r:id="rId37"/>
    </p:embeddedFont>
    <p:embeddedFont>
      <p:font typeface="Source Code Pro Medium" panose="020B060402020202020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Anaheim" panose="020B0604020202020204" charset="0"/>
      <p:regular r:id="rId46"/>
    </p:embeddedFont>
    <p:embeddedFont>
      <p:font typeface="Source Code Pro"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B060D-497F-4BFF-AFE4-497626F20160}">
  <a:tblStyle styleId="{1BAB060D-497F-4BFF-AFE4-497626F201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84712-86F7-4A91-AA20-E126F841387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43" autoAdjust="0"/>
  </p:normalViewPr>
  <p:slideViewPr>
    <p:cSldViewPr snapToGrid="0" showGuides="1">
      <p:cViewPr varScale="1">
        <p:scale>
          <a:sx n="80" d="100"/>
          <a:sy n="80" d="100"/>
        </p:scale>
        <p:origin x="628" y="40"/>
      </p:cViewPr>
      <p:guideLst>
        <p:guide orient="horz" pos="159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0807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77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768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95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558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345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126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31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558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03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91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54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86370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671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6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442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4626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6143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371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00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56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5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3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60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35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234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43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713225" y="535650"/>
            <a:ext cx="3165900" cy="2378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713225" y="2914050"/>
            <a:ext cx="3165900" cy="169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4783250" y="532063"/>
            <a:ext cx="2910000" cy="40758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3500600"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6445791" y="1923775"/>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3500600"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6445791" y="3566750"/>
            <a:ext cx="1978200" cy="829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3194436"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3194436"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6139611" y="14182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6139611" y="30612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96"/>
        <p:cNvGrpSpPr/>
        <p:nvPr/>
      </p:nvGrpSpPr>
      <p:grpSpPr>
        <a:xfrm>
          <a:off x="0" y="0"/>
          <a:ext cx="0" cy="0"/>
          <a:chOff x="0" y="0"/>
          <a:chExt cx="0" cy="0"/>
        </a:xfrm>
      </p:grpSpPr>
      <p:sp>
        <p:nvSpPr>
          <p:cNvPr id="197" name="Google Shape;197;p2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24"/>
          <p:cNvGrpSpPr/>
          <p:nvPr/>
        </p:nvGrpSpPr>
        <p:grpSpPr>
          <a:xfrm>
            <a:off x="8389787" y="179931"/>
            <a:ext cx="486393" cy="125690"/>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4"/>
          <p:cNvSpPr txBox="1">
            <a:spLocks noGrp="1"/>
          </p:cNvSpPr>
          <p:nvPr>
            <p:ph type="title" hasCustomPrompt="1"/>
          </p:nvPr>
        </p:nvSpPr>
        <p:spPr>
          <a:xfrm>
            <a:off x="884850" y="1890700"/>
            <a:ext cx="1055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3" name="Google Shape;203;p24"/>
          <p:cNvSpPr txBox="1">
            <a:spLocks noGrp="1"/>
          </p:cNvSpPr>
          <p:nvPr>
            <p:ph type="subTitle" idx="1"/>
          </p:nvPr>
        </p:nvSpPr>
        <p:spPr>
          <a:xfrm>
            <a:off x="980375" y="3439250"/>
            <a:ext cx="2226000" cy="1039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04" name="Google Shape;204;p24"/>
          <p:cNvSpPr txBox="1">
            <a:spLocks noGrp="1"/>
          </p:cNvSpPr>
          <p:nvPr>
            <p:ph type="subTitle" idx="2"/>
          </p:nvPr>
        </p:nvSpPr>
        <p:spPr>
          <a:xfrm>
            <a:off x="720000" y="2906725"/>
            <a:ext cx="2304000" cy="59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 name="Google Shape;205;p24"/>
          <p:cNvSpPr txBox="1">
            <a:spLocks noGrp="1"/>
          </p:cNvSpPr>
          <p:nvPr>
            <p:ph type="title" idx="3" hasCustomPrompt="1"/>
          </p:nvPr>
        </p:nvSpPr>
        <p:spPr>
          <a:xfrm>
            <a:off x="3590988" y="1890950"/>
            <a:ext cx="1055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6" name="Google Shape;206;p24"/>
          <p:cNvSpPr txBox="1">
            <a:spLocks noGrp="1"/>
          </p:cNvSpPr>
          <p:nvPr>
            <p:ph type="subTitle" idx="4"/>
          </p:nvPr>
        </p:nvSpPr>
        <p:spPr>
          <a:xfrm>
            <a:off x="3589193" y="3439250"/>
            <a:ext cx="2226000" cy="1039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07" name="Google Shape;207;p24"/>
          <p:cNvSpPr txBox="1">
            <a:spLocks noGrp="1"/>
          </p:cNvSpPr>
          <p:nvPr>
            <p:ph type="subTitle" idx="5"/>
          </p:nvPr>
        </p:nvSpPr>
        <p:spPr>
          <a:xfrm>
            <a:off x="3420001" y="2906725"/>
            <a:ext cx="2304000" cy="59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24"/>
          <p:cNvSpPr txBox="1">
            <a:spLocks noGrp="1"/>
          </p:cNvSpPr>
          <p:nvPr>
            <p:ph type="title" idx="6" hasCustomPrompt="1"/>
          </p:nvPr>
        </p:nvSpPr>
        <p:spPr>
          <a:xfrm>
            <a:off x="6296775" y="1891075"/>
            <a:ext cx="1055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9" name="Google Shape;209;p24"/>
          <p:cNvSpPr txBox="1">
            <a:spLocks noGrp="1"/>
          </p:cNvSpPr>
          <p:nvPr>
            <p:ph type="subTitle" idx="7"/>
          </p:nvPr>
        </p:nvSpPr>
        <p:spPr>
          <a:xfrm>
            <a:off x="6198011" y="3439250"/>
            <a:ext cx="2226000" cy="1039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10" name="Google Shape;210;p24"/>
          <p:cNvSpPr txBox="1">
            <a:spLocks noGrp="1"/>
          </p:cNvSpPr>
          <p:nvPr>
            <p:ph type="subTitle" idx="8"/>
          </p:nvPr>
        </p:nvSpPr>
        <p:spPr>
          <a:xfrm>
            <a:off x="6120002" y="2906725"/>
            <a:ext cx="2304000" cy="59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11" name="Google Shape;211;p2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4223100" y="1198450"/>
            <a:ext cx="42060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4223100" y="3162850"/>
            <a:ext cx="4206000" cy="10662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1020613" y="1335100"/>
            <a:ext cx="7102800" cy="1578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1020588" y="3094475"/>
            <a:ext cx="7102800" cy="4653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5" name="Google Shape;75;p11"/>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4" r:id="rId13"/>
    <p:sldLayoutId id="2147483666" r:id="rId14"/>
    <p:sldLayoutId id="2147483667" r:id="rId15"/>
    <p:sldLayoutId id="2147483670" r:id="rId16"/>
    <p:sldLayoutId id="2147483672" r:id="rId17"/>
    <p:sldLayoutId id="214748367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35500" y="844338"/>
            <a:ext cx="5797500" cy="2849565"/>
          </a:xfrm>
          <a:prstGeom prst="rect">
            <a:avLst/>
          </a:prstGeom>
        </p:spPr>
        <p:txBody>
          <a:bodyPr spcFirstLastPara="1" wrap="square" lIns="91425" tIns="91425" rIns="91425" bIns="91425" anchor="b" anchorCtr="0">
            <a:noAutofit/>
          </a:bodyPr>
          <a:lstStyle/>
          <a:p>
            <a:pPr>
              <a:lnSpc>
                <a:spcPts val="6561"/>
              </a:lnSpc>
            </a:pPr>
            <a:r>
              <a:rPr lang="en-US" dirty="0">
                <a:solidFill>
                  <a:schemeClr val="accent4">
                    <a:lumMod val="75000"/>
                  </a:schemeClr>
                </a:solidFill>
                <a:latin typeface="Kanit" pitchFamily="34" charset="0"/>
                <a:ea typeface="Kanit" pitchFamily="34" charset="-122"/>
                <a:cs typeface="Kanit" pitchFamily="34" charset="-120"/>
              </a:rPr>
              <a:t>RAPPORT</a:t>
            </a:r>
            <a:r>
              <a:rPr lang="fr-FR" dirty="0">
                <a:latin typeface="Segoe UI" panose="020B0502040204020203" pitchFamily="34" charset="0"/>
                <a:ea typeface="Times New Roman" panose="02020603050405020304" pitchFamily="18" charset="0"/>
              </a:rPr>
              <a:t> :Gestion des </a:t>
            </a:r>
            <a:r>
              <a:rPr lang="fr-FR" dirty="0" smtClean="0">
                <a:latin typeface="Segoe UI" panose="020B0502040204020203" pitchFamily="34" charset="0"/>
                <a:ea typeface="Times New Roman" panose="02020603050405020304" pitchFamily="18" charset="0"/>
              </a:rPr>
              <a:t>          ordinateurs</a:t>
            </a:r>
            <a:r>
              <a:rPr lang="en-US" dirty="0" smtClean="0"/>
              <a:t/>
            </a:r>
            <a:br>
              <a:rPr lang="en-US" dirty="0" smtClean="0"/>
            </a:br>
            <a:endParaRPr lang="en-US" sz="4800" dirty="0"/>
          </a:p>
        </p:txBody>
      </p:sp>
      <p:sp>
        <p:nvSpPr>
          <p:cNvPr id="239" name="Google Shape;239;p31"/>
          <p:cNvSpPr txBox="1">
            <a:spLocks noGrp="1"/>
          </p:cNvSpPr>
          <p:nvPr>
            <p:ph type="subTitle" idx="1"/>
          </p:nvPr>
        </p:nvSpPr>
        <p:spPr>
          <a:xfrm>
            <a:off x="2735500" y="2977542"/>
            <a:ext cx="6127586" cy="931479"/>
          </a:xfrm>
          <a:prstGeom prst="rect">
            <a:avLst/>
          </a:prstGeom>
        </p:spPr>
        <p:txBody>
          <a:bodyPr spcFirstLastPara="1" wrap="square" lIns="91425" tIns="91425" rIns="91425" bIns="91425" anchor="t" anchorCtr="0">
            <a:noAutofit/>
          </a:bodyPr>
          <a:lstStyle/>
          <a:p>
            <a:pPr marL="0" indent="0"/>
            <a:r>
              <a:rPr lang="en" dirty="0"/>
              <a:t> </a:t>
            </a:r>
            <a:r>
              <a:rPr lang="en" sz="1400" dirty="0"/>
              <a:t>&lt; </a:t>
            </a:r>
            <a:r>
              <a:rPr lang="en-US" sz="1400" b="1" dirty="0"/>
              <a:t>Present</a:t>
            </a:r>
            <a:r>
              <a:rPr lang="fr-FR" sz="1400" b="1" dirty="0"/>
              <a:t>é p</a:t>
            </a:r>
            <a:r>
              <a:rPr lang="en-US" sz="1400" b="1" dirty="0" err="1" smtClean="0"/>
              <a:t>ar</a:t>
            </a:r>
            <a:r>
              <a:rPr lang="en-US" sz="1400" b="1" dirty="0" smtClean="0"/>
              <a:t>:</a:t>
            </a:r>
            <a:r>
              <a:rPr lang="en" sz="1400" dirty="0" smtClean="0"/>
              <a:t>Loubna Tanassa et Abderrahman Doubabi&gt;</a:t>
            </a:r>
            <a:endParaRPr lang="en-US" sz="1400" dirty="0"/>
          </a:p>
          <a:p>
            <a:r>
              <a:rPr lang="en-US" sz="1400" dirty="0" smtClean="0"/>
              <a:t>&lt;</a:t>
            </a:r>
            <a:r>
              <a:rPr lang="fr-FR" sz="1400" b="1" dirty="0"/>
              <a:t>Sous l'encadrement de</a:t>
            </a:r>
            <a:r>
              <a:rPr lang="fr-FR" sz="1400" b="1" dirty="0" smtClean="0"/>
              <a:t>:</a:t>
            </a:r>
            <a:r>
              <a:rPr lang="fr-FR" sz="1100" dirty="0" smtClean="0"/>
              <a:t> </a:t>
            </a:r>
            <a:r>
              <a:rPr lang="fr-FR" sz="1400" dirty="0"/>
              <a:t>Mr. ABDALI </a:t>
            </a:r>
            <a:r>
              <a:rPr lang="fr-FR" sz="1400" dirty="0" err="1" smtClean="0"/>
              <a:t>Abdelmounaim</a:t>
            </a:r>
            <a:r>
              <a:rPr lang="fr-FR" sz="1400" dirty="0" smtClean="0"/>
              <a:t>&gt;</a:t>
            </a:r>
            <a:endParaRPr lang="en-US" sz="1400" dirty="0"/>
          </a:p>
          <a:p>
            <a:pPr marL="0" lvl="0" indent="0" algn="ctr" rtl="0">
              <a:spcBef>
                <a:spcPts val="0"/>
              </a:spcBef>
              <a:spcAft>
                <a:spcPts val="0"/>
              </a:spcAft>
              <a:buNone/>
            </a:pPr>
            <a:r>
              <a:rPr lang="en-US" dirty="0" smtClean="0"/>
              <a:t>2023/2024</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42" name="Google Shape;242;p31"/>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6676" y="104400"/>
            <a:ext cx="8424000" cy="572700"/>
          </a:xfrm>
          <a:prstGeom prst="rect">
            <a:avLst/>
          </a:prstGeom>
        </p:spPr>
        <p:txBody>
          <a:bodyPr spcFirstLastPara="1" wrap="square" lIns="91425" tIns="91425" rIns="91425" bIns="91425" anchor="t" anchorCtr="0">
            <a:noAutofit/>
          </a:bodyPr>
          <a:lstStyle/>
          <a:p>
            <a:pPr lvl="0" algn="ctr"/>
            <a:r>
              <a:rPr lang="fr-FR" sz="2800" b="1" dirty="0"/>
              <a:t>Structure de la base de données utilisées (</a:t>
            </a:r>
            <a:r>
              <a:rPr lang="fr-FR" sz="2800" b="1" dirty="0" smtClean="0"/>
              <a:t>MLD)</a:t>
            </a:r>
            <a:endParaRPr sz="2800" b="1" dirty="0">
              <a:solidFill>
                <a:schemeClr val="accent4"/>
              </a:solidFill>
            </a:endParaRPr>
          </a:p>
        </p:txBody>
      </p:sp>
      <p:sp>
        <p:nvSpPr>
          <p:cNvPr id="298" name="Google Shape;298;p32"/>
          <p:cNvSpPr txBox="1">
            <a:spLocks noGrp="1"/>
          </p:cNvSpPr>
          <p:nvPr>
            <p:ph type="body" idx="1"/>
          </p:nvPr>
        </p:nvSpPr>
        <p:spPr>
          <a:xfrm>
            <a:off x="720000" y="1605364"/>
            <a:ext cx="7704000" cy="6369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smtClean="0"/>
              <a:t>Ordinateur(</a:t>
            </a:r>
            <a:r>
              <a:rPr lang="en-US" sz="1600" b="1" u="sng" dirty="0" err="1" smtClean="0"/>
              <a:t>ID</a:t>
            </a:r>
            <a:r>
              <a:rPr lang="en-US" sz="1600" b="1" dirty="0" err="1" smtClean="0"/>
              <a:t>,numeroSerie,Couleur,Processeur,status,departementAtribue</a:t>
            </a:r>
            <a:r>
              <a:rPr lang="en-US" sz="1600" b="1" dirty="0" smtClean="0"/>
              <a:t>)</a:t>
            </a:r>
            <a:endParaRPr sz="1600" b="1" dirty="0"/>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b="60580"/>
          <a:stretch/>
        </p:blipFill>
        <p:spPr>
          <a:xfrm>
            <a:off x="898496" y="2571750"/>
            <a:ext cx="6925089" cy="14638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4698255" y="126043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 name="Google Shape;1046;p54"/>
          <p:cNvSpPr txBox="1">
            <a:spLocks noGrp="1"/>
          </p:cNvSpPr>
          <p:nvPr>
            <p:ph type="title"/>
          </p:nvPr>
        </p:nvSpPr>
        <p:spPr>
          <a:xfrm>
            <a:off x="400249" y="105124"/>
            <a:ext cx="3249000" cy="1063200"/>
          </a:xfrm>
          <a:prstGeom prst="rect">
            <a:avLst/>
          </a:prstGeom>
        </p:spPr>
        <p:txBody>
          <a:bodyPr spcFirstLastPara="1" wrap="square" lIns="91425" tIns="91425" rIns="91425" bIns="91425" anchor="b" anchorCtr="0">
            <a:noAutofit/>
          </a:bodyPr>
          <a:lstStyle/>
          <a:p>
            <a:pPr lvl="0"/>
            <a:r>
              <a:rPr lang="fr-FR" sz="2800" dirty="0"/>
              <a:t>CONNEXION QT CREATOR - </a:t>
            </a:r>
            <a:r>
              <a:rPr lang="fr-FR" sz="2800" dirty="0">
                <a:solidFill>
                  <a:schemeClr val="accent1">
                    <a:lumMod val="60000"/>
                    <a:lumOff val="40000"/>
                  </a:schemeClr>
                </a:solidFill>
              </a:rPr>
              <a:t>SGBD</a:t>
            </a:r>
            <a:endParaRPr sz="2800" dirty="0">
              <a:solidFill>
                <a:schemeClr val="accent1">
                  <a:lumMod val="60000"/>
                  <a:lumOff val="40000"/>
                </a:schemeClr>
              </a:solidFill>
            </a:endParaRPr>
          </a:p>
        </p:txBody>
      </p:sp>
      <p:sp>
        <p:nvSpPr>
          <p:cNvPr id="1047" name="Google Shape;1047;p54"/>
          <p:cNvSpPr txBox="1">
            <a:spLocks noGrp="1"/>
          </p:cNvSpPr>
          <p:nvPr>
            <p:ph type="subTitle" idx="1"/>
          </p:nvPr>
        </p:nvSpPr>
        <p:spPr>
          <a:xfrm>
            <a:off x="87273" y="1260432"/>
            <a:ext cx="4142820" cy="2291792"/>
          </a:xfrm>
          <a:prstGeom prst="rect">
            <a:avLst/>
          </a:prstGeom>
        </p:spPr>
        <p:txBody>
          <a:bodyPr spcFirstLastPara="1" wrap="square" lIns="91425" tIns="91425" rIns="91425" bIns="91425" anchor="t" anchorCtr="0">
            <a:noAutofit/>
          </a:bodyPr>
          <a:lstStyle/>
          <a:p>
            <a:pPr marL="0" lvl="0" indent="0"/>
            <a:r>
              <a:rPr lang="fr-FR" dirty="0" err="1"/>
              <a:t>SQLite</a:t>
            </a:r>
            <a:r>
              <a:rPr lang="fr-FR" dirty="0"/>
              <a:t> est une bibliothèque proposant un moteur de base de données relationnelles</a:t>
            </a:r>
            <a:r>
              <a:rPr lang="fr-FR" dirty="0" smtClean="0"/>
              <a:t>.</a:t>
            </a:r>
          </a:p>
          <a:p>
            <a:pPr marL="0" lvl="0" indent="0"/>
            <a:r>
              <a:rPr lang="fr-FR" dirty="0" smtClean="0"/>
              <a:t> </a:t>
            </a:r>
            <a:r>
              <a:rPr lang="fr-FR" dirty="0"/>
              <a:t>On privilège SQLITE car il présente la particularité d'être directement intégré aux programmes et dans l'application utilisant sa bibliothèque et car la base de données est intégralement stockée dans un fichier indépendant du logiciel sans passer par le modèle client-serveur des autres </a:t>
            </a:r>
            <a:r>
              <a:rPr lang="fr-FR" dirty="0" err="1"/>
              <a:t>sgbd</a:t>
            </a:r>
            <a:r>
              <a:rPr lang="fr-FR" dirty="0"/>
              <a:t>, ce qui le rend plus facilement manipulable à notre niveau.</a:t>
            </a:r>
            <a:endParaRPr dirty="0"/>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54"/>
          <p:cNvSpPr txBox="1"/>
          <p:nvPr/>
        </p:nvSpPr>
        <p:spPr>
          <a:xfrm>
            <a:off x="87273" y="105124"/>
            <a:ext cx="625952" cy="7252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1053" name="Google Shape;1053;p54"/>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54" name="Google Shape;1054;p54"/>
          <p:cNvSpPr txBox="1"/>
          <p:nvPr/>
        </p:nvSpPr>
        <p:spPr>
          <a:xfrm>
            <a:off x="2839424" y="4307198"/>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348" y="1510748"/>
            <a:ext cx="3056077" cy="1448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3010009" y="2711600"/>
            <a:ext cx="5961774" cy="1863300"/>
          </a:xfrm>
          <a:prstGeom prst="rect">
            <a:avLst/>
          </a:prstGeom>
        </p:spPr>
        <p:txBody>
          <a:bodyPr spcFirstLastPara="1" wrap="square" lIns="91425" tIns="91425" rIns="91425" bIns="91425" anchor="b" anchorCtr="0">
            <a:noAutofit/>
          </a:bodyPr>
          <a:lstStyle/>
          <a:p>
            <a:pPr marL="0" lvl="0" indent="0" algn="l"/>
            <a:r>
              <a:rPr lang="fr-FR" b="1" dirty="0">
                <a:solidFill>
                  <a:schemeClr val="accent5">
                    <a:lumMod val="90000"/>
                  </a:schemeClr>
                </a:solidFill>
              </a:rPr>
              <a:t>Le module </a:t>
            </a:r>
            <a:r>
              <a:rPr lang="fr-FR" b="1" dirty="0" err="1">
                <a:solidFill>
                  <a:schemeClr val="accent5">
                    <a:lumMod val="90000"/>
                  </a:schemeClr>
                </a:solidFill>
              </a:rPr>
              <a:t>QtSql</a:t>
            </a:r>
            <a:r>
              <a:rPr lang="fr-FR" b="1" dirty="0">
                <a:solidFill>
                  <a:schemeClr val="accent5">
                    <a:lumMod val="90000"/>
                  </a:schemeClr>
                </a:solidFill>
              </a:rPr>
              <a:t> Le </a:t>
            </a:r>
            <a:r>
              <a:rPr lang="fr-FR" b="1" dirty="0" smtClean="0">
                <a:solidFill>
                  <a:schemeClr val="accent5">
                    <a:lumMod val="90000"/>
                  </a:schemeClr>
                </a:solidFill>
              </a:rPr>
              <a:t>module: </a:t>
            </a:r>
            <a:r>
              <a:rPr lang="fr-FR" dirty="0" err="1" smtClean="0"/>
              <a:t>QtSql</a:t>
            </a:r>
            <a:r>
              <a:rPr lang="fr-FR" dirty="0" smtClean="0"/>
              <a:t> </a:t>
            </a:r>
            <a:r>
              <a:rPr lang="fr-FR" dirty="0"/>
              <a:t>fournit des classes pour l'accès aux bases de données. Il fournit des couches pilote et API homogènes pour accéder à différents SGBDR notamment </a:t>
            </a:r>
            <a:r>
              <a:rPr lang="fr-FR" dirty="0" err="1"/>
              <a:t>SQLite</a:t>
            </a:r>
            <a:endParaRPr dirty="0"/>
          </a:p>
        </p:txBody>
      </p:sp>
      <p:grpSp>
        <p:nvGrpSpPr>
          <p:cNvPr id="804" name="Google Shape;804;p46"/>
          <p:cNvGrpSpPr/>
          <p:nvPr/>
        </p:nvGrpSpPr>
        <p:grpSpPr>
          <a:xfrm>
            <a:off x="110139" y="1614805"/>
            <a:ext cx="2039809" cy="2990268"/>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38" name="Google Shape;838;p46"/>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839" name="Google Shape;839;p46"/>
          <p:cNvSpPr txBox="1"/>
          <p:nvPr/>
        </p:nvSpPr>
        <p:spPr>
          <a:xfrm>
            <a:off x="670662" y="511050"/>
            <a:ext cx="7042103" cy="546300"/>
          </a:xfrm>
          <a:prstGeom prst="rect">
            <a:avLst/>
          </a:prstGeom>
          <a:noFill/>
          <a:ln>
            <a:noFill/>
          </a:ln>
        </p:spPr>
        <p:txBody>
          <a:bodyPr spcFirstLastPara="1" wrap="square" lIns="91425" tIns="91425" rIns="91425" bIns="91425" anchor="ctr" anchorCtr="0">
            <a:noAutofit/>
          </a:bodyPr>
          <a:lstStyle/>
          <a:p>
            <a:pPr lvl="0"/>
            <a:r>
              <a:rPr lang="en" sz="2800" dirty="0" smtClean="0">
                <a:solidFill>
                  <a:schemeClr val="accent5">
                    <a:lumMod val="90000"/>
                  </a:schemeClr>
                </a:solidFill>
                <a:latin typeface="Fira Code"/>
                <a:ea typeface="Fira Code"/>
                <a:cs typeface="Fira Code"/>
                <a:sym typeface="Fira Code"/>
              </a:rPr>
              <a:t>..</a:t>
            </a:r>
            <a:r>
              <a:rPr lang="en" sz="2800" dirty="0" smtClean="0">
                <a:solidFill>
                  <a:schemeClr val="accent1">
                    <a:lumMod val="60000"/>
                    <a:lumOff val="40000"/>
                  </a:schemeClr>
                </a:solidFill>
                <a:latin typeface="Fira Code"/>
                <a:ea typeface="Fira Code"/>
                <a:cs typeface="Fira Code"/>
                <a:sym typeface="Fira Code"/>
              </a:rPr>
              <a:t> </a:t>
            </a:r>
            <a:r>
              <a:rPr lang="fr-FR" sz="2800" dirty="0">
                <a:solidFill>
                  <a:schemeClr val="accent1">
                    <a:lumMod val="60000"/>
                    <a:lumOff val="40000"/>
                  </a:schemeClr>
                </a:solidFill>
              </a:rPr>
              <a:t>CONNEXION QT CREATOR - SGBD</a:t>
            </a:r>
            <a:endParaRPr sz="2800" dirty="0">
              <a:solidFill>
                <a:schemeClr val="accent1">
                  <a:lumMod val="60000"/>
                  <a:lumOff val="40000"/>
                </a:schemeClr>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830" y="1493662"/>
            <a:ext cx="1649598" cy="7816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0"/>
          <p:cNvSpPr txBox="1">
            <a:spLocks noGrp="1"/>
          </p:cNvSpPr>
          <p:nvPr>
            <p:ph type="title"/>
          </p:nvPr>
        </p:nvSpPr>
        <p:spPr>
          <a:xfrm>
            <a:off x="350039" y="603113"/>
            <a:ext cx="9024730" cy="1578300"/>
          </a:xfrm>
          <a:prstGeom prst="rect">
            <a:avLst/>
          </a:prstGeom>
        </p:spPr>
        <p:txBody>
          <a:bodyPr spcFirstLastPara="1" wrap="square" lIns="91425" tIns="91425" rIns="91425" bIns="91425" anchor="b" anchorCtr="0">
            <a:noAutofit/>
          </a:bodyPr>
          <a:lstStyle/>
          <a:p>
            <a:pPr lvl="0"/>
            <a:r>
              <a:rPr lang="fr-FR" sz="4400" dirty="0"/>
              <a:t>connexion au </a:t>
            </a:r>
            <a:r>
              <a:rPr lang="fr-FR" sz="4400" dirty="0" err="1"/>
              <a:t>s.g.b.d</a:t>
            </a:r>
            <a:r>
              <a:rPr lang="fr-FR" sz="4400" dirty="0"/>
              <a:t>.</a:t>
            </a:r>
            <a:endParaRPr sz="4400" dirty="0"/>
          </a:p>
        </p:txBody>
      </p:sp>
      <p:sp>
        <p:nvSpPr>
          <p:cNvPr id="903" name="Google Shape;903;p50"/>
          <p:cNvSpPr txBox="1">
            <a:spLocks noGrp="1"/>
          </p:cNvSpPr>
          <p:nvPr>
            <p:ph type="subTitle" idx="1"/>
          </p:nvPr>
        </p:nvSpPr>
        <p:spPr>
          <a:xfrm>
            <a:off x="1020600" y="2554238"/>
            <a:ext cx="7102800" cy="786837"/>
          </a:xfrm>
          <a:prstGeom prst="rect">
            <a:avLst/>
          </a:prstGeom>
        </p:spPr>
        <p:txBody>
          <a:bodyPr spcFirstLastPara="1" wrap="square" lIns="91425" tIns="91425" rIns="91425" bIns="91425" anchor="t" anchorCtr="0">
            <a:noAutofit/>
          </a:bodyPr>
          <a:lstStyle/>
          <a:p>
            <a:pPr lvl="0" indent="-457200">
              <a:buFont typeface="+mj-lt"/>
              <a:buAutoNum type="arabicPeriod"/>
            </a:pPr>
            <a:r>
              <a:rPr lang="en" dirty="0" smtClean="0"/>
              <a:t> </a:t>
            </a:r>
            <a:r>
              <a:rPr lang="fr-FR" dirty="0"/>
              <a:t>Déclaration de la </a:t>
            </a:r>
            <a:r>
              <a:rPr lang="fr-FR" dirty="0" smtClean="0"/>
              <a:t>connexion</a:t>
            </a:r>
          </a:p>
          <a:p>
            <a:pPr lvl="0" indent="-457200">
              <a:buFont typeface="+mj-lt"/>
              <a:buAutoNum type="arabicPeriod"/>
            </a:pPr>
            <a:r>
              <a:rPr lang="fr-FR" dirty="0" smtClean="0"/>
              <a:t>Etablissement </a:t>
            </a:r>
            <a:r>
              <a:rPr lang="fr-FR" dirty="0"/>
              <a:t>de la </a:t>
            </a:r>
            <a:r>
              <a:rPr lang="fr-FR" dirty="0" smtClean="0"/>
              <a:t>connexion</a:t>
            </a:r>
          </a:p>
          <a:p>
            <a:pPr marL="0" lvl="0" indent="0"/>
            <a:endParaRPr dirty="0"/>
          </a:p>
        </p:txBody>
      </p:sp>
      <p:grpSp>
        <p:nvGrpSpPr>
          <p:cNvPr id="904" name="Google Shape;904;p50"/>
          <p:cNvGrpSpPr/>
          <p:nvPr/>
        </p:nvGrpSpPr>
        <p:grpSpPr>
          <a:xfrm>
            <a:off x="350039" y="3944000"/>
            <a:ext cx="2536147" cy="887325"/>
            <a:chOff x="880714" y="3731738"/>
            <a:chExt cx="2536147" cy="887325"/>
          </a:xfrm>
        </p:grpSpPr>
        <p:sp>
          <p:nvSpPr>
            <p:cNvPr id="905" name="Google Shape;905;p50"/>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0"/>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0"/>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0"/>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0"/>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0"/>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0"/>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0"/>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0"/>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0"/>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0"/>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0"/>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0"/>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50"/>
          <p:cNvSpPr txBox="1"/>
          <p:nvPr/>
        </p:nvSpPr>
        <p:spPr>
          <a:xfrm>
            <a:off x="713225" y="118242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2"/>
                </a:solidFill>
                <a:latin typeface="Comfortaa"/>
                <a:ea typeface="Comfortaa"/>
                <a:cs typeface="Comfortaa"/>
                <a:sym typeface="Comfortaa"/>
              </a:rPr>
              <a:t>{</a:t>
            </a:r>
            <a:endParaRPr sz="5000">
              <a:solidFill>
                <a:schemeClr val="dk2"/>
              </a:solidFill>
              <a:latin typeface="Comfortaa"/>
              <a:ea typeface="Comfortaa"/>
              <a:cs typeface="Comfortaa"/>
              <a:sym typeface="Comfortaa"/>
            </a:endParaRPr>
          </a:p>
        </p:txBody>
      </p:sp>
      <p:sp>
        <p:nvSpPr>
          <p:cNvPr id="919" name="Google Shape;919;p50"/>
          <p:cNvSpPr txBox="1"/>
          <p:nvPr/>
        </p:nvSpPr>
        <p:spPr>
          <a:xfrm>
            <a:off x="8123425" y="384470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5"/>
                </a:solidFill>
                <a:latin typeface="Comfortaa"/>
                <a:ea typeface="Comfortaa"/>
                <a:cs typeface="Comfortaa"/>
                <a:sym typeface="Comfortaa"/>
              </a:rPr>
              <a:t>}</a:t>
            </a:r>
            <a:endParaRPr sz="5000">
              <a:solidFill>
                <a:schemeClr val="accent5"/>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677639" y="349663"/>
            <a:ext cx="7704000" cy="572700"/>
          </a:xfrm>
          <a:prstGeom prst="rect">
            <a:avLst/>
          </a:prstGeom>
        </p:spPr>
        <p:txBody>
          <a:bodyPr spcFirstLastPara="1" wrap="square" lIns="91425" tIns="91425" rIns="91425" bIns="91425" anchor="t" anchorCtr="0">
            <a:noAutofit/>
          </a:bodyPr>
          <a:lstStyle/>
          <a:p>
            <a:pPr lvl="0"/>
            <a:r>
              <a:rPr lang="fr-FR" sz="3600" dirty="0"/>
              <a:t>connexion au </a:t>
            </a:r>
            <a:r>
              <a:rPr lang="fr-FR" sz="3600" dirty="0" err="1"/>
              <a:t>s.g.b.d</a:t>
            </a:r>
            <a:r>
              <a:rPr lang="fr-FR" sz="3600" dirty="0"/>
              <a:t>.</a:t>
            </a:r>
            <a:endParaRPr dirty="0">
              <a:solidFill>
                <a:schemeClr val="accent4"/>
              </a:solidFill>
            </a:endParaRPr>
          </a:p>
        </p:txBody>
      </p:sp>
      <p:sp>
        <p:nvSpPr>
          <p:cNvPr id="499" name="Google Shape;499;p38"/>
          <p:cNvSpPr txBox="1">
            <a:spLocks noGrp="1"/>
          </p:cNvSpPr>
          <p:nvPr>
            <p:ph type="subTitle" idx="2"/>
          </p:nvPr>
        </p:nvSpPr>
        <p:spPr>
          <a:xfrm>
            <a:off x="1200075" y="2246050"/>
            <a:ext cx="3007448" cy="1480500"/>
          </a:xfrm>
          <a:prstGeom prst="rect">
            <a:avLst/>
          </a:prstGeom>
        </p:spPr>
        <p:txBody>
          <a:bodyPr spcFirstLastPara="1" wrap="square" lIns="91425" tIns="91425" rIns="91425" bIns="91425" anchor="t" anchorCtr="0">
            <a:noAutofit/>
          </a:bodyPr>
          <a:lstStyle/>
          <a:p>
            <a:pPr marL="0" lvl="0" indent="0"/>
            <a:r>
              <a:rPr lang="fr-FR" sz="1600" b="1" dirty="0"/>
              <a:t>Les inclusions : </a:t>
            </a:r>
            <a:endParaRPr sz="1600" b="1" dirty="0"/>
          </a:p>
        </p:txBody>
      </p:sp>
      <p:sp>
        <p:nvSpPr>
          <p:cNvPr id="500" name="Google Shape;500;p38"/>
          <p:cNvSpPr txBox="1">
            <a:spLocks noGrp="1"/>
          </p:cNvSpPr>
          <p:nvPr>
            <p:ph type="subTitle" idx="3"/>
          </p:nvPr>
        </p:nvSpPr>
        <p:spPr>
          <a:xfrm>
            <a:off x="1105656" y="1607239"/>
            <a:ext cx="5553642" cy="558900"/>
          </a:xfrm>
          <a:prstGeom prst="rect">
            <a:avLst/>
          </a:prstGeom>
        </p:spPr>
        <p:txBody>
          <a:bodyPr spcFirstLastPara="1" wrap="square" lIns="91425" tIns="91425" rIns="91425" bIns="91425" anchor="b" anchorCtr="0">
            <a:noAutofit/>
          </a:bodyPr>
          <a:lstStyle/>
          <a:p>
            <a:pPr marL="0" lvl="0" indent="0"/>
            <a:r>
              <a:rPr lang="fr-FR" dirty="0"/>
              <a:t>1-Déclaration de la connexion</a:t>
            </a:r>
            <a:endParaRPr dirty="0"/>
          </a:p>
        </p:txBody>
      </p:sp>
      <p:sp>
        <p:nvSpPr>
          <p:cNvPr id="502" name="Google Shape;502;p38"/>
          <p:cNvSpPr txBox="1"/>
          <p:nvPr/>
        </p:nvSpPr>
        <p:spPr>
          <a:xfrm>
            <a:off x="495375" y="137605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503" name="Google Shape;503;p38"/>
          <p:cNvSpPr txBox="1"/>
          <p:nvPr/>
        </p:nvSpPr>
        <p:spPr>
          <a:xfrm>
            <a:off x="8214625" y="292355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grpSp>
        <p:nvGrpSpPr>
          <p:cNvPr id="504" name="Google Shape;504;p38"/>
          <p:cNvGrpSpPr/>
          <p:nvPr/>
        </p:nvGrpSpPr>
        <p:grpSpPr>
          <a:xfrm>
            <a:off x="350039" y="3944000"/>
            <a:ext cx="2536147" cy="887325"/>
            <a:chOff x="880714" y="3731738"/>
            <a:chExt cx="2536147" cy="887325"/>
          </a:xfrm>
        </p:grpSpPr>
        <p:sp>
          <p:nvSpPr>
            <p:cNvPr id="505" name="Google Shape;505;p38"/>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8"/>
          <p:cNvSpPr txBox="1"/>
          <p:nvPr/>
        </p:nvSpPr>
        <p:spPr>
          <a:xfrm>
            <a:off x="7508950" y="41131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287" y="2581950"/>
            <a:ext cx="3114011" cy="14697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677639" y="349663"/>
            <a:ext cx="7704000" cy="572700"/>
          </a:xfrm>
          <a:prstGeom prst="rect">
            <a:avLst/>
          </a:prstGeom>
        </p:spPr>
        <p:txBody>
          <a:bodyPr spcFirstLastPara="1" wrap="square" lIns="91425" tIns="91425" rIns="91425" bIns="91425" anchor="t" anchorCtr="0">
            <a:noAutofit/>
          </a:bodyPr>
          <a:lstStyle/>
          <a:p>
            <a:pPr lvl="0"/>
            <a:r>
              <a:rPr lang="fr-FR" sz="3600" dirty="0"/>
              <a:t>connexion au </a:t>
            </a:r>
            <a:r>
              <a:rPr lang="fr-FR" sz="3600" dirty="0" err="1"/>
              <a:t>s.g.b.d</a:t>
            </a:r>
            <a:r>
              <a:rPr lang="fr-FR" sz="3600" dirty="0"/>
              <a:t>.</a:t>
            </a:r>
            <a:endParaRPr dirty="0">
              <a:solidFill>
                <a:schemeClr val="accent4"/>
              </a:solidFill>
            </a:endParaRPr>
          </a:p>
        </p:txBody>
      </p:sp>
      <p:sp>
        <p:nvSpPr>
          <p:cNvPr id="499" name="Google Shape;499;p38"/>
          <p:cNvSpPr txBox="1">
            <a:spLocks noGrp="1"/>
          </p:cNvSpPr>
          <p:nvPr>
            <p:ph type="subTitle" idx="2"/>
          </p:nvPr>
        </p:nvSpPr>
        <p:spPr>
          <a:xfrm>
            <a:off x="1200075" y="2246050"/>
            <a:ext cx="3007448" cy="1480500"/>
          </a:xfrm>
          <a:prstGeom prst="rect">
            <a:avLst/>
          </a:prstGeom>
        </p:spPr>
        <p:txBody>
          <a:bodyPr spcFirstLastPara="1" wrap="square" lIns="91425" tIns="91425" rIns="91425" bIns="91425" anchor="t" anchorCtr="0">
            <a:noAutofit/>
          </a:bodyPr>
          <a:lstStyle/>
          <a:p>
            <a:pPr marL="0" lvl="0" indent="0"/>
            <a:r>
              <a:rPr lang="fr-FR" sz="1600" b="1" dirty="0"/>
              <a:t>Les inclusions : </a:t>
            </a:r>
            <a:endParaRPr sz="1600" b="1" dirty="0"/>
          </a:p>
        </p:txBody>
      </p:sp>
      <p:sp>
        <p:nvSpPr>
          <p:cNvPr id="500" name="Google Shape;500;p38"/>
          <p:cNvSpPr txBox="1">
            <a:spLocks noGrp="1"/>
          </p:cNvSpPr>
          <p:nvPr>
            <p:ph type="subTitle" idx="3"/>
          </p:nvPr>
        </p:nvSpPr>
        <p:spPr>
          <a:xfrm>
            <a:off x="858630" y="1213485"/>
            <a:ext cx="6185690" cy="558900"/>
          </a:xfrm>
          <a:prstGeom prst="rect">
            <a:avLst/>
          </a:prstGeom>
        </p:spPr>
        <p:txBody>
          <a:bodyPr spcFirstLastPara="1" wrap="square" lIns="91425" tIns="91425" rIns="91425" bIns="91425" anchor="b" anchorCtr="0">
            <a:noAutofit/>
          </a:bodyPr>
          <a:lstStyle/>
          <a:p>
            <a:pPr marL="0" lvl="0" indent="0"/>
            <a:r>
              <a:rPr lang="fr-FR" dirty="0" smtClean="0"/>
              <a:t>2-Etablissement </a:t>
            </a:r>
            <a:r>
              <a:rPr lang="fr-FR" dirty="0"/>
              <a:t>de la connexion</a:t>
            </a:r>
            <a:endParaRPr dirty="0"/>
          </a:p>
        </p:txBody>
      </p:sp>
      <p:sp>
        <p:nvSpPr>
          <p:cNvPr id="502" name="Google Shape;502;p38"/>
          <p:cNvSpPr txBox="1"/>
          <p:nvPr/>
        </p:nvSpPr>
        <p:spPr>
          <a:xfrm>
            <a:off x="506280" y="1054959"/>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381639" y="4262062"/>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518" name="Google Shape;518;p38"/>
          <p:cNvSpPr txBox="1"/>
          <p:nvPr/>
        </p:nvSpPr>
        <p:spPr>
          <a:xfrm>
            <a:off x="7508950" y="41131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5"/>
                </a:solidFill>
                <a:latin typeface="Comfortaa"/>
                <a:ea typeface="Comfortaa"/>
                <a:cs typeface="Comfortaa"/>
                <a:sym typeface="Comfortaa"/>
              </a:rPr>
              <a:t>*</a:t>
            </a:r>
            <a:endParaRPr sz="9600">
              <a:solidFill>
                <a:schemeClr val="accent5"/>
              </a:solidFill>
              <a:latin typeface="Comfortaa"/>
              <a:ea typeface="Comfortaa"/>
              <a:cs typeface="Comfortaa"/>
              <a:sym typeface="Comfortaa"/>
            </a:endParaRPr>
          </a:p>
        </p:txBody>
      </p:sp>
      <p:pic>
        <p:nvPicPr>
          <p:cNvPr id="2" name="Image 1"/>
          <p:cNvPicPr>
            <a:picLocks noChangeAspect="1"/>
          </p:cNvPicPr>
          <p:nvPr/>
        </p:nvPicPr>
        <p:blipFill>
          <a:blip r:embed="rId3"/>
          <a:stretch>
            <a:fillRect/>
          </a:stretch>
        </p:blipFill>
        <p:spPr>
          <a:xfrm>
            <a:off x="978273" y="1774089"/>
            <a:ext cx="7226671" cy="3130711"/>
          </a:xfrm>
          <a:prstGeom prst="rect">
            <a:avLst/>
          </a:prstGeom>
        </p:spPr>
      </p:pic>
    </p:spTree>
    <p:extLst>
      <p:ext uri="{BB962C8B-B14F-4D97-AF65-F5344CB8AC3E}">
        <p14:creationId xmlns:p14="http://schemas.microsoft.com/office/powerpoint/2010/main" val="144118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11" name="Image 10"/>
          <p:cNvPicPr>
            <a:picLocks noChangeAspect="1"/>
          </p:cNvPicPr>
          <p:nvPr/>
        </p:nvPicPr>
        <p:blipFill>
          <a:blip r:embed="rId3"/>
          <a:stretch>
            <a:fillRect/>
          </a:stretch>
        </p:blipFill>
        <p:spPr>
          <a:xfrm>
            <a:off x="3538331" y="1847765"/>
            <a:ext cx="3882300" cy="3035165"/>
          </a:xfrm>
          <a:prstGeom prst="rect">
            <a:avLst/>
          </a:prstGeom>
        </p:spPr>
      </p:pic>
      <p:sp>
        <p:nvSpPr>
          <p:cNvPr id="12" name="ZoneTexte 11"/>
          <p:cNvSpPr txBox="1"/>
          <p:nvPr/>
        </p:nvSpPr>
        <p:spPr>
          <a:xfrm>
            <a:off x="350039" y="1637969"/>
            <a:ext cx="2727116" cy="369332"/>
          </a:xfrm>
          <a:prstGeom prst="rect">
            <a:avLst/>
          </a:prstGeom>
          <a:noFill/>
        </p:spPr>
        <p:txBody>
          <a:bodyPr wrap="square" rtlCol="0">
            <a:spAutoFit/>
          </a:bodyPr>
          <a:lstStyle/>
          <a:p>
            <a:r>
              <a:rPr lang="en-US" sz="1800" dirty="0" err="1" smtClean="0">
                <a:solidFill>
                  <a:schemeClr val="accent5">
                    <a:lumMod val="90000"/>
                  </a:schemeClr>
                </a:solidFill>
              </a:rPr>
              <a:t>L’ajoue</a:t>
            </a:r>
            <a:r>
              <a:rPr lang="en-US" sz="1800" dirty="0" smtClean="0">
                <a:solidFill>
                  <a:schemeClr val="accent5">
                    <a:lumMod val="90000"/>
                  </a:schemeClr>
                </a:solidFill>
              </a:rPr>
              <a:t> de </a:t>
            </a:r>
            <a:r>
              <a:rPr lang="en-US" sz="1800" dirty="0" err="1" smtClean="0">
                <a:solidFill>
                  <a:schemeClr val="accent5">
                    <a:lumMod val="90000"/>
                  </a:schemeClr>
                </a:solidFill>
              </a:rPr>
              <a:t>l’ordinateur</a:t>
            </a:r>
            <a:endParaRPr lang="fr-FR" sz="1800" dirty="0">
              <a:solidFill>
                <a:schemeClr val="accent5">
                  <a:lumMod val="9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2569536" y="1847765"/>
            <a:ext cx="5086611" cy="2362321"/>
          </a:xfrm>
          <a:prstGeom prst="rect">
            <a:avLst/>
          </a:prstGeom>
        </p:spPr>
      </p:pic>
      <p:sp>
        <p:nvSpPr>
          <p:cNvPr id="3" name="ZoneTexte 2"/>
          <p:cNvSpPr txBox="1"/>
          <p:nvPr/>
        </p:nvSpPr>
        <p:spPr>
          <a:xfrm>
            <a:off x="198784" y="1791173"/>
            <a:ext cx="2295291" cy="954107"/>
          </a:xfrm>
          <a:prstGeom prst="rect">
            <a:avLst/>
          </a:prstGeom>
          <a:noFill/>
        </p:spPr>
        <p:txBody>
          <a:bodyPr wrap="square" rtlCol="0">
            <a:spAutoFit/>
          </a:bodyPr>
          <a:lstStyle/>
          <a:p>
            <a:pPr fontAlgn="base"/>
            <a:r>
              <a:rPr lang="fr-FR" b="1" dirty="0" err="1">
                <a:solidFill>
                  <a:schemeClr val="accent5">
                    <a:lumMod val="90000"/>
                  </a:schemeClr>
                </a:solidFill>
              </a:rPr>
              <a:t>definir</a:t>
            </a:r>
            <a:r>
              <a:rPr lang="fr-FR" b="1" dirty="0">
                <a:solidFill>
                  <a:schemeClr val="accent5">
                    <a:lumMod val="90000"/>
                  </a:schemeClr>
                </a:solidFill>
              </a:rPr>
              <a:t> les variables du tableaux et les collecter les </a:t>
            </a:r>
            <a:r>
              <a:rPr lang="fr-FR" b="1" dirty="0" err="1">
                <a:solidFill>
                  <a:schemeClr val="accent5">
                    <a:lumMod val="90000"/>
                  </a:schemeClr>
                </a:solidFill>
              </a:rPr>
              <a:t>infoemation</a:t>
            </a:r>
            <a:r>
              <a:rPr lang="fr-FR" b="1" dirty="0">
                <a:solidFill>
                  <a:schemeClr val="accent5">
                    <a:lumMod val="90000"/>
                  </a:schemeClr>
                </a:solidFill>
              </a:rPr>
              <a:t> a partir du line </a:t>
            </a:r>
            <a:r>
              <a:rPr lang="fr-FR" b="1" dirty="0" err="1">
                <a:solidFill>
                  <a:schemeClr val="accent5">
                    <a:lumMod val="90000"/>
                  </a:schemeClr>
                </a:solidFill>
              </a:rPr>
              <a:t>edit</a:t>
            </a:r>
            <a:r>
              <a:rPr lang="fr-FR" b="1" dirty="0">
                <a:solidFill>
                  <a:schemeClr val="accent5">
                    <a:lumMod val="90000"/>
                  </a:schemeClr>
                </a:solidFill>
              </a:rPr>
              <a:t> et </a:t>
            </a:r>
            <a:r>
              <a:rPr lang="fr-FR" b="1" dirty="0" err="1">
                <a:solidFill>
                  <a:schemeClr val="accent5">
                    <a:lumMod val="90000"/>
                  </a:schemeClr>
                </a:solidFill>
              </a:rPr>
              <a:t>combobox</a:t>
            </a:r>
            <a:endParaRPr lang="fr-FR" b="1" dirty="0">
              <a:solidFill>
                <a:schemeClr val="accent5">
                  <a:lumMod val="90000"/>
                </a:schemeClr>
              </a:solidFill>
            </a:endParaRPr>
          </a:p>
        </p:txBody>
      </p:sp>
    </p:spTree>
    <p:extLst>
      <p:ext uri="{BB962C8B-B14F-4D97-AF65-F5344CB8AC3E}">
        <p14:creationId xmlns:p14="http://schemas.microsoft.com/office/powerpoint/2010/main" val="253143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843456" y="1695873"/>
            <a:ext cx="7207620" cy="2597283"/>
          </a:xfrm>
          <a:prstGeom prst="rect">
            <a:avLst/>
          </a:prstGeom>
        </p:spPr>
      </p:pic>
    </p:spTree>
    <p:extLst>
      <p:ext uri="{BB962C8B-B14F-4D97-AF65-F5344CB8AC3E}">
        <p14:creationId xmlns:p14="http://schemas.microsoft.com/office/powerpoint/2010/main" val="296072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1260456" y="2438021"/>
            <a:ext cx="7264773" cy="1263715"/>
          </a:xfrm>
          <a:prstGeom prst="rect">
            <a:avLst/>
          </a:prstGeom>
        </p:spPr>
      </p:pic>
      <p:sp>
        <p:nvSpPr>
          <p:cNvPr id="3" name="ZoneTexte 2"/>
          <p:cNvSpPr txBox="1"/>
          <p:nvPr/>
        </p:nvSpPr>
        <p:spPr>
          <a:xfrm>
            <a:off x="1498011" y="1628019"/>
            <a:ext cx="4958448" cy="369332"/>
          </a:xfrm>
          <a:prstGeom prst="rect">
            <a:avLst/>
          </a:prstGeom>
          <a:noFill/>
        </p:spPr>
        <p:txBody>
          <a:bodyPr wrap="square" rtlCol="0">
            <a:spAutoFit/>
          </a:bodyPr>
          <a:lstStyle/>
          <a:p>
            <a:pPr fontAlgn="base"/>
            <a:r>
              <a:rPr lang="fr-FR" sz="1800" b="1" dirty="0" err="1">
                <a:solidFill>
                  <a:schemeClr val="accent5">
                    <a:lumMod val="90000"/>
                  </a:schemeClr>
                </a:solidFill>
              </a:rPr>
              <a:t>stoquer</a:t>
            </a:r>
            <a:r>
              <a:rPr lang="fr-FR" sz="1800" b="1" dirty="0">
                <a:solidFill>
                  <a:schemeClr val="accent5">
                    <a:lumMod val="90000"/>
                  </a:schemeClr>
                </a:solidFill>
              </a:rPr>
              <a:t> information au </a:t>
            </a:r>
            <a:r>
              <a:rPr lang="fr-FR" sz="1800" b="1" dirty="0" smtClean="0">
                <a:solidFill>
                  <a:schemeClr val="accent5">
                    <a:lumMod val="90000"/>
                  </a:schemeClr>
                </a:solidFill>
              </a:rPr>
              <a:t>base de </a:t>
            </a:r>
            <a:r>
              <a:rPr lang="fr-FR" sz="1800" b="1" dirty="0" err="1" smtClean="0">
                <a:solidFill>
                  <a:schemeClr val="accent5">
                    <a:lumMod val="90000"/>
                  </a:schemeClr>
                </a:solidFill>
              </a:rPr>
              <a:t>donnees</a:t>
            </a:r>
            <a:endParaRPr lang="fr-FR" sz="1800" b="1" dirty="0">
              <a:solidFill>
                <a:schemeClr val="accent5">
                  <a:lumMod val="90000"/>
                </a:schemeClr>
              </a:solidFill>
            </a:endParaRPr>
          </a:p>
        </p:txBody>
      </p:sp>
    </p:spTree>
    <p:extLst>
      <p:ext uri="{BB962C8B-B14F-4D97-AF65-F5344CB8AC3E}">
        <p14:creationId xmlns:p14="http://schemas.microsoft.com/office/powerpoint/2010/main" val="277156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Sommaire</a:t>
            </a:r>
            <a:r>
              <a:rPr lang="en" dirty="0" smtClean="0"/>
              <a:t> </a:t>
            </a:r>
            <a:r>
              <a:rPr lang="en" dirty="0" smtClean="0">
                <a:solidFill>
                  <a:schemeClr val="accent4"/>
                </a:solidFill>
              </a:rPr>
              <a:t>du rapport</a:t>
            </a:r>
            <a:endParaRPr dirty="0">
              <a:solidFill>
                <a:schemeClr val="accent4"/>
              </a:solidFill>
            </a:endParaRPr>
          </a:p>
        </p:txBody>
      </p:sp>
      <p:sp>
        <p:nvSpPr>
          <p:cNvPr id="310" name="Google Shape;310;p33"/>
          <p:cNvSpPr txBox="1">
            <a:spLocks noGrp="1"/>
          </p:cNvSpPr>
          <p:nvPr>
            <p:ph type="title" idx="4"/>
          </p:nvPr>
        </p:nvSpPr>
        <p:spPr>
          <a:xfrm>
            <a:off x="1869900" y="14705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1" name="Google Shape;311;p33"/>
          <p:cNvSpPr txBox="1">
            <a:spLocks noGrp="1"/>
          </p:cNvSpPr>
          <p:nvPr>
            <p:ph type="title" idx="5"/>
          </p:nvPr>
        </p:nvSpPr>
        <p:spPr>
          <a:xfrm>
            <a:off x="2573400" y="2482425"/>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12" name="Google Shape;312;p33"/>
          <p:cNvSpPr txBox="1">
            <a:spLocks noGrp="1"/>
          </p:cNvSpPr>
          <p:nvPr>
            <p:ph type="title" idx="6"/>
          </p:nvPr>
        </p:nvSpPr>
        <p:spPr>
          <a:xfrm>
            <a:off x="2807816" y="3223838"/>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3"/>
          <p:cNvSpPr txBox="1">
            <a:spLocks noGrp="1"/>
          </p:cNvSpPr>
          <p:nvPr>
            <p:ph type="subTitle" idx="7"/>
          </p:nvPr>
        </p:nvSpPr>
        <p:spPr>
          <a:xfrm>
            <a:off x="2472000" y="1933137"/>
            <a:ext cx="4771763"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Les</a:t>
            </a:r>
            <a:r>
              <a:rPr lang="en" dirty="0" smtClean="0"/>
              <a:t> fonctionnalitees du projet</a:t>
            </a:r>
            <a:endParaRPr dirty="0"/>
          </a:p>
        </p:txBody>
      </p:sp>
      <p:sp>
        <p:nvSpPr>
          <p:cNvPr id="314" name="Google Shape;314;p3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L</a:t>
            </a:r>
            <a:r>
              <a:rPr lang="en" dirty="0" smtClean="0"/>
              <a:t>a partie conception</a:t>
            </a:r>
            <a:endParaRPr dirty="0"/>
          </a:p>
        </p:txBody>
      </p:sp>
      <p:sp>
        <p:nvSpPr>
          <p:cNvPr id="315" name="Google Shape;315;p33"/>
          <p:cNvSpPr txBox="1">
            <a:spLocks noGrp="1"/>
          </p:cNvSpPr>
          <p:nvPr>
            <p:ph type="subTitle" idx="9"/>
          </p:nvPr>
        </p:nvSpPr>
        <p:spPr>
          <a:xfrm>
            <a:off x="3437963" y="3158450"/>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smtClean="0"/>
              <a:t>L</a:t>
            </a:r>
            <a:r>
              <a:rPr lang="en" dirty="0" smtClean="0"/>
              <a:t>es outils utilises</a:t>
            </a:r>
            <a:endParaRPr dirty="0"/>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312;p33"/>
          <p:cNvSpPr txBox="1">
            <a:spLocks/>
          </p:cNvSpPr>
          <p:nvPr/>
        </p:nvSpPr>
        <p:spPr>
          <a:xfrm>
            <a:off x="3085721" y="3898995"/>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smtClean="0"/>
              <a:t>04</a:t>
            </a:r>
            <a:endParaRPr lang="en" dirty="0"/>
          </a:p>
        </p:txBody>
      </p:sp>
      <p:sp>
        <p:nvSpPr>
          <p:cNvPr id="48" name="Google Shape;315;p33"/>
          <p:cNvSpPr txBox="1">
            <a:spLocks noGrp="1"/>
          </p:cNvSpPr>
          <p:nvPr>
            <p:ph type="subTitle" idx="9"/>
          </p:nvPr>
        </p:nvSpPr>
        <p:spPr>
          <a:xfrm>
            <a:off x="3744880" y="3840801"/>
            <a:ext cx="4209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solidFill>
                  <a:schemeClr val="accent4">
                    <a:lumMod val="75000"/>
                  </a:schemeClr>
                </a:solidFill>
              </a:rPr>
              <a:t>La </a:t>
            </a:r>
            <a:r>
              <a:rPr lang="en-US" dirty="0" err="1" smtClean="0">
                <a:solidFill>
                  <a:schemeClr val="accent4">
                    <a:lumMod val="75000"/>
                  </a:schemeClr>
                </a:solidFill>
              </a:rPr>
              <a:t>partie</a:t>
            </a:r>
            <a:r>
              <a:rPr lang="en-US" dirty="0" smtClean="0">
                <a:solidFill>
                  <a:schemeClr val="accent4">
                    <a:lumMod val="75000"/>
                  </a:schemeClr>
                </a:solidFill>
              </a:rPr>
              <a:t> technique</a:t>
            </a:r>
            <a:endParaRPr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2639695" y="1726396"/>
            <a:ext cx="5095939" cy="2894341"/>
          </a:xfrm>
          <a:prstGeom prst="rect">
            <a:avLst/>
          </a:prstGeom>
        </p:spPr>
      </p:pic>
      <p:sp>
        <p:nvSpPr>
          <p:cNvPr id="3" name="ZoneTexte 2"/>
          <p:cNvSpPr txBox="1"/>
          <p:nvPr/>
        </p:nvSpPr>
        <p:spPr>
          <a:xfrm>
            <a:off x="421650" y="1726396"/>
            <a:ext cx="1980236" cy="1200329"/>
          </a:xfrm>
          <a:prstGeom prst="rect">
            <a:avLst/>
          </a:prstGeom>
          <a:noFill/>
        </p:spPr>
        <p:txBody>
          <a:bodyPr wrap="square" rtlCol="0">
            <a:spAutoFit/>
          </a:bodyPr>
          <a:lstStyle/>
          <a:p>
            <a:r>
              <a:rPr lang="en-US" sz="1800" b="1" dirty="0" err="1" smtClean="0">
                <a:solidFill>
                  <a:schemeClr val="accent5">
                    <a:lumMod val="90000"/>
                  </a:schemeClr>
                </a:solidFill>
              </a:rPr>
              <a:t>Cette</a:t>
            </a:r>
            <a:r>
              <a:rPr lang="en-US" sz="1800" b="1" dirty="0" smtClean="0">
                <a:solidFill>
                  <a:schemeClr val="accent5">
                    <a:lumMod val="90000"/>
                  </a:schemeClr>
                </a:solidFill>
              </a:rPr>
              <a:t> page </a:t>
            </a:r>
            <a:r>
              <a:rPr lang="en-US" sz="1800" b="1" dirty="0" err="1" smtClean="0">
                <a:solidFill>
                  <a:schemeClr val="accent5">
                    <a:lumMod val="90000"/>
                  </a:schemeClr>
                </a:solidFill>
              </a:rPr>
              <a:t>sert</a:t>
            </a:r>
            <a:r>
              <a:rPr lang="en-US" sz="1800" b="1" dirty="0" smtClean="0">
                <a:solidFill>
                  <a:schemeClr val="accent5">
                    <a:lumMod val="90000"/>
                  </a:schemeClr>
                </a:solidFill>
              </a:rPr>
              <a:t> a </a:t>
            </a:r>
            <a:r>
              <a:rPr lang="en-US" sz="1800" b="1" dirty="0" err="1" smtClean="0">
                <a:solidFill>
                  <a:schemeClr val="accent5">
                    <a:lumMod val="90000"/>
                  </a:schemeClr>
                </a:solidFill>
              </a:rPr>
              <a:t>afficher</a:t>
            </a:r>
            <a:r>
              <a:rPr lang="en-US" sz="1800" b="1" dirty="0" smtClean="0">
                <a:solidFill>
                  <a:schemeClr val="accent5">
                    <a:lumMod val="90000"/>
                  </a:schemeClr>
                </a:solidFill>
              </a:rPr>
              <a:t> la </a:t>
            </a:r>
            <a:r>
              <a:rPr lang="en-US" sz="1800" b="1" dirty="0" err="1" smtClean="0">
                <a:solidFill>
                  <a:schemeClr val="accent5">
                    <a:lumMod val="90000"/>
                  </a:schemeClr>
                </a:solidFill>
              </a:rPr>
              <a:t>liste</a:t>
            </a:r>
            <a:r>
              <a:rPr lang="en-US" sz="1800" b="1" dirty="0" smtClean="0">
                <a:solidFill>
                  <a:schemeClr val="accent5">
                    <a:lumMod val="90000"/>
                  </a:schemeClr>
                </a:solidFill>
              </a:rPr>
              <a:t> des </a:t>
            </a:r>
            <a:r>
              <a:rPr lang="en-US" sz="1800" b="1" dirty="0" err="1" smtClean="0">
                <a:solidFill>
                  <a:schemeClr val="accent5">
                    <a:lumMod val="90000"/>
                  </a:schemeClr>
                </a:solidFill>
              </a:rPr>
              <a:t>ordinateurs</a:t>
            </a:r>
            <a:r>
              <a:rPr lang="en-US" sz="1800" b="1" dirty="0" smtClean="0">
                <a:solidFill>
                  <a:schemeClr val="accent5">
                    <a:lumMod val="90000"/>
                  </a:schemeClr>
                </a:solidFill>
              </a:rPr>
              <a:t> </a:t>
            </a:r>
            <a:r>
              <a:rPr lang="en-US" sz="1800" b="1" dirty="0" err="1" smtClean="0">
                <a:solidFill>
                  <a:schemeClr val="accent5">
                    <a:lumMod val="90000"/>
                  </a:schemeClr>
                </a:solidFill>
              </a:rPr>
              <a:t>stockes</a:t>
            </a:r>
            <a:endParaRPr lang="fr-FR" sz="1800" b="1" dirty="0">
              <a:solidFill>
                <a:schemeClr val="accent5">
                  <a:lumMod val="90000"/>
                </a:schemeClr>
              </a:solidFill>
            </a:endParaRPr>
          </a:p>
        </p:txBody>
      </p:sp>
    </p:spTree>
    <p:extLst>
      <p:ext uri="{BB962C8B-B14F-4D97-AF65-F5344CB8AC3E}">
        <p14:creationId xmlns:p14="http://schemas.microsoft.com/office/powerpoint/2010/main" val="362878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2745135" y="1327172"/>
            <a:ext cx="4178515" cy="3219615"/>
          </a:xfrm>
          <a:prstGeom prst="rect">
            <a:avLst/>
          </a:prstGeom>
        </p:spPr>
      </p:pic>
      <p:sp>
        <p:nvSpPr>
          <p:cNvPr id="3" name="ZoneTexte 2"/>
          <p:cNvSpPr txBox="1"/>
          <p:nvPr/>
        </p:nvSpPr>
        <p:spPr>
          <a:xfrm>
            <a:off x="350039" y="1470991"/>
            <a:ext cx="2144036" cy="1477328"/>
          </a:xfrm>
          <a:prstGeom prst="rect">
            <a:avLst/>
          </a:prstGeom>
          <a:noFill/>
        </p:spPr>
        <p:txBody>
          <a:bodyPr wrap="square" rtlCol="0">
            <a:spAutoFit/>
          </a:bodyPr>
          <a:lstStyle/>
          <a:p>
            <a:r>
              <a:rPr lang="fr-FR" sz="1800" b="1" dirty="0">
                <a:solidFill>
                  <a:schemeClr val="accent5">
                    <a:lumMod val="90000"/>
                  </a:schemeClr>
                </a:solidFill>
              </a:rPr>
              <a:t>extraire les informations depuis la base de données</a:t>
            </a:r>
          </a:p>
          <a:p>
            <a:endParaRPr lang="fr-FR" sz="1800" b="1" dirty="0">
              <a:solidFill>
                <a:schemeClr val="accent5">
                  <a:lumMod val="90000"/>
                </a:schemeClr>
              </a:solidFill>
            </a:endParaRPr>
          </a:p>
        </p:txBody>
      </p:sp>
    </p:spTree>
    <p:extLst>
      <p:ext uri="{BB962C8B-B14F-4D97-AF65-F5344CB8AC3E}">
        <p14:creationId xmlns:p14="http://schemas.microsoft.com/office/powerpoint/2010/main" val="2127232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pic>
        <p:nvPicPr>
          <p:cNvPr id="2" name="Image 1"/>
          <p:cNvPicPr>
            <a:picLocks noChangeAspect="1"/>
          </p:cNvPicPr>
          <p:nvPr/>
        </p:nvPicPr>
        <p:blipFill>
          <a:blip r:embed="rId3"/>
          <a:stretch>
            <a:fillRect/>
          </a:stretch>
        </p:blipFill>
        <p:spPr>
          <a:xfrm>
            <a:off x="2224836" y="1342067"/>
            <a:ext cx="5963435" cy="3339295"/>
          </a:xfrm>
          <a:prstGeom prst="rect">
            <a:avLst/>
          </a:prstGeom>
        </p:spPr>
      </p:pic>
      <p:sp>
        <p:nvSpPr>
          <p:cNvPr id="3" name="ZoneTexte 2"/>
          <p:cNvSpPr txBox="1"/>
          <p:nvPr/>
        </p:nvSpPr>
        <p:spPr>
          <a:xfrm>
            <a:off x="256492" y="1645920"/>
            <a:ext cx="1514489" cy="1631216"/>
          </a:xfrm>
          <a:prstGeom prst="rect">
            <a:avLst/>
          </a:prstGeom>
          <a:noFill/>
        </p:spPr>
        <p:txBody>
          <a:bodyPr wrap="square" rtlCol="0">
            <a:spAutoFit/>
          </a:bodyPr>
          <a:lstStyle/>
          <a:p>
            <a:r>
              <a:rPr lang="en-US" sz="2000" b="1" dirty="0" smtClean="0">
                <a:solidFill>
                  <a:schemeClr val="accent5">
                    <a:lumMod val="90000"/>
                  </a:schemeClr>
                </a:solidFill>
              </a:rPr>
              <a:t>Modifier </a:t>
            </a:r>
            <a:r>
              <a:rPr lang="en-US" sz="2000" b="1" dirty="0" err="1" smtClean="0">
                <a:solidFill>
                  <a:schemeClr val="accent5">
                    <a:lumMod val="90000"/>
                  </a:schemeClr>
                </a:solidFill>
              </a:rPr>
              <a:t>ou</a:t>
            </a:r>
            <a:r>
              <a:rPr lang="en-US" sz="2000" b="1" dirty="0" smtClean="0">
                <a:solidFill>
                  <a:schemeClr val="accent5">
                    <a:lumMod val="90000"/>
                  </a:schemeClr>
                </a:solidFill>
              </a:rPr>
              <a:t> </a:t>
            </a:r>
            <a:r>
              <a:rPr lang="en-US" sz="2000" b="1" dirty="0" err="1" smtClean="0">
                <a:solidFill>
                  <a:schemeClr val="accent5">
                    <a:lumMod val="90000"/>
                  </a:schemeClr>
                </a:solidFill>
              </a:rPr>
              <a:t>supprimer</a:t>
            </a:r>
            <a:r>
              <a:rPr lang="en-US" sz="2000" b="1" dirty="0" smtClean="0">
                <a:solidFill>
                  <a:schemeClr val="accent5">
                    <a:lumMod val="90000"/>
                  </a:schemeClr>
                </a:solidFill>
              </a:rPr>
              <a:t> un </a:t>
            </a:r>
            <a:r>
              <a:rPr lang="en-US" sz="2000" b="1" dirty="0" err="1" smtClean="0">
                <a:solidFill>
                  <a:schemeClr val="accent5">
                    <a:lumMod val="90000"/>
                  </a:schemeClr>
                </a:solidFill>
              </a:rPr>
              <a:t>ordinateur</a:t>
            </a:r>
            <a:endParaRPr lang="fr-FR" sz="2000" b="1" dirty="0">
              <a:solidFill>
                <a:schemeClr val="accent5">
                  <a:lumMod val="90000"/>
                </a:schemeClr>
              </a:solidFill>
            </a:endParaRPr>
          </a:p>
        </p:txBody>
      </p:sp>
    </p:spTree>
    <p:extLst>
      <p:ext uri="{BB962C8B-B14F-4D97-AF65-F5344CB8AC3E}">
        <p14:creationId xmlns:p14="http://schemas.microsoft.com/office/powerpoint/2010/main" val="409885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3" name="ZoneTexte 2"/>
          <p:cNvSpPr txBox="1"/>
          <p:nvPr/>
        </p:nvSpPr>
        <p:spPr>
          <a:xfrm>
            <a:off x="2494075" y="4089507"/>
            <a:ext cx="6257814" cy="400110"/>
          </a:xfrm>
          <a:prstGeom prst="rect">
            <a:avLst/>
          </a:prstGeom>
          <a:noFill/>
        </p:spPr>
        <p:txBody>
          <a:bodyPr wrap="square" rtlCol="0">
            <a:spAutoFit/>
          </a:bodyPr>
          <a:lstStyle/>
          <a:p>
            <a:pPr fontAlgn="base"/>
            <a:r>
              <a:rPr lang="fr-FR" sz="2000" b="1" dirty="0">
                <a:solidFill>
                  <a:schemeClr val="accent5">
                    <a:lumMod val="90000"/>
                  </a:schemeClr>
                </a:solidFill>
              </a:rPr>
              <a:t>code pour </a:t>
            </a:r>
            <a:r>
              <a:rPr lang="fr-FR" sz="2000" b="1" dirty="0" smtClean="0">
                <a:solidFill>
                  <a:schemeClr val="accent5">
                    <a:lumMod val="90000"/>
                  </a:schemeClr>
                </a:solidFill>
              </a:rPr>
              <a:t>modifier les information de l’ordinateur</a:t>
            </a:r>
            <a:endParaRPr lang="fr-FR" sz="2000" b="1" dirty="0">
              <a:solidFill>
                <a:schemeClr val="accent5">
                  <a:lumMod val="90000"/>
                </a:schemeClr>
              </a:solidFill>
            </a:endParaRPr>
          </a:p>
        </p:txBody>
      </p:sp>
      <p:pic>
        <p:nvPicPr>
          <p:cNvPr id="4" name="Image 3"/>
          <p:cNvPicPr>
            <a:picLocks noChangeAspect="1"/>
          </p:cNvPicPr>
          <p:nvPr/>
        </p:nvPicPr>
        <p:blipFill>
          <a:blip r:embed="rId3"/>
          <a:stretch>
            <a:fillRect/>
          </a:stretch>
        </p:blipFill>
        <p:spPr>
          <a:xfrm>
            <a:off x="677639" y="1681498"/>
            <a:ext cx="8103016" cy="2216264"/>
          </a:xfrm>
          <a:prstGeom prst="rect">
            <a:avLst/>
          </a:prstGeom>
        </p:spPr>
      </p:pic>
    </p:spTree>
    <p:extLst>
      <p:ext uri="{BB962C8B-B14F-4D97-AF65-F5344CB8AC3E}">
        <p14:creationId xmlns:p14="http://schemas.microsoft.com/office/powerpoint/2010/main" val="419940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3" name="ZoneTexte 2"/>
          <p:cNvSpPr txBox="1"/>
          <p:nvPr/>
        </p:nvSpPr>
        <p:spPr>
          <a:xfrm>
            <a:off x="558664" y="1862501"/>
            <a:ext cx="2237583" cy="707886"/>
          </a:xfrm>
          <a:prstGeom prst="rect">
            <a:avLst/>
          </a:prstGeom>
          <a:noFill/>
        </p:spPr>
        <p:txBody>
          <a:bodyPr wrap="square" rtlCol="0">
            <a:spAutoFit/>
          </a:bodyPr>
          <a:lstStyle/>
          <a:p>
            <a:r>
              <a:rPr lang="en-US" sz="2000" b="1" dirty="0" err="1" smtClean="0">
                <a:solidFill>
                  <a:schemeClr val="accent5">
                    <a:lumMod val="90000"/>
                  </a:schemeClr>
                </a:solidFill>
              </a:rPr>
              <a:t>supprimer</a:t>
            </a:r>
            <a:r>
              <a:rPr lang="en-US" sz="2000" b="1" dirty="0" smtClean="0">
                <a:solidFill>
                  <a:schemeClr val="accent5">
                    <a:lumMod val="90000"/>
                  </a:schemeClr>
                </a:solidFill>
              </a:rPr>
              <a:t> un </a:t>
            </a:r>
            <a:r>
              <a:rPr lang="en-US" sz="2000" b="1" dirty="0" err="1" smtClean="0">
                <a:solidFill>
                  <a:schemeClr val="accent5">
                    <a:lumMod val="90000"/>
                  </a:schemeClr>
                </a:solidFill>
              </a:rPr>
              <a:t>ordinateur</a:t>
            </a:r>
            <a:endParaRPr lang="fr-FR" sz="2000" b="1" dirty="0">
              <a:solidFill>
                <a:schemeClr val="accent5">
                  <a:lumMod val="90000"/>
                </a:schemeClr>
              </a:solidFill>
            </a:endParaRPr>
          </a:p>
        </p:txBody>
      </p:sp>
      <p:pic>
        <p:nvPicPr>
          <p:cNvPr id="4" name="Image 3"/>
          <p:cNvPicPr>
            <a:picLocks noChangeAspect="1"/>
          </p:cNvPicPr>
          <p:nvPr/>
        </p:nvPicPr>
        <p:blipFill>
          <a:blip r:embed="rId3"/>
          <a:stretch>
            <a:fillRect/>
          </a:stretch>
        </p:blipFill>
        <p:spPr>
          <a:xfrm>
            <a:off x="3252685" y="1333270"/>
            <a:ext cx="5048594" cy="3610265"/>
          </a:xfrm>
          <a:prstGeom prst="rect">
            <a:avLst/>
          </a:prstGeom>
        </p:spPr>
      </p:pic>
    </p:spTree>
    <p:extLst>
      <p:ext uri="{BB962C8B-B14F-4D97-AF65-F5344CB8AC3E}">
        <p14:creationId xmlns:p14="http://schemas.microsoft.com/office/powerpoint/2010/main" val="216225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lgn="ctr"/>
            <a:r>
              <a:rPr lang="fr-FR" dirty="0"/>
              <a:t>INTERFACE UTILISATEUR</a:t>
            </a:r>
            <a:endParaRPr dirty="0">
              <a:solidFill>
                <a:schemeClr val="accent4"/>
              </a:solidFill>
            </a:endParaRPr>
          </a:p>
        </p:txBody>
      </p:sp>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txBox="1"/>
          <p:nvPr/>
        </p:nvSpPr>
        <p:spPr>
          <a:xfrm>
            <a:off x="6983275" y="130146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3" name="ZoneTexte 2"/>
          <p:cNvSpPr txBox="1"/>
          <p:nvPr/>
        </p:nvSpPr>
        <p:spPr>
          <a:xfrm>
            <a:off x="491132" y="1776604"/>
            <a:ext cx="2534416" cy="1323439"/>
          </a:xfrm>
          <a:prstGeom prst="rect">
            <a:avLst/>
          </a:prstGeom>
          <a:noFill/>
        </p:spPr>
        <p:txBody>
          <a:bodyPr wrap="square" rtlCol="0">
            <a:spAutoFit/>
          </a:bodyPr>
          <a:lstStyle/>
          <a:p>
            <a:pPr fontAlgn="base"/>
            <a:r>
              <a:rPr lang="fr-FR" sz="2000" b="1" dirty="0">
                <a:solidFill>
                  <a:schemeClr val="accent5">
                    <a:lumMod val="90000"/>
                  </a:schemeClr>
                </a:solidFill>
              </a:rPr>
              <a:t>code pour </a:t>
            </a:r>
            <a:r>
              <a:rPr lang="fr-FR" sz="2000" b="1" dirty="0" smtClean="0">
                <a:solidFill>
                  <a:schemeClr val="accent5">
                    <a:lumMod val="90000"/>
                  </a:schemeClr>
                </a:solidFill>
              </a:rPr>
              <a:t> l’optimisation </a:t>
            </a:r>
            <a:r>
              <a:rPr lang="fr-FR" sz="2000" b="1" dirty="0">
                <a:solidFill>
                  <a:schemeClr val="accent5">
                    <a:lumMod val="90000"/>
                  </a:schemeClr>
                </a:solidFill>
              </a:rPr>
              <a:t>de modification et suppression</a:t>
            </a:r>
          </a:p>
        </p:txBody>
      </p:sp>
      <p:pic>
        <p:nvPicPr>
          <p:cNvPr id="4" name="Image 3"/>
          <p:cNvPicPr>
            <a:picLocks noChangeAspect="1"/>
          </p:cNvPicPr>
          <p:nvPr/>
        </p:nvPicPr>
        <p:blipFill>
          <a:blip r:embed="rId3"/>
          <a:stretch>
            <a:fillRect/>
          </a:stretch>
        </p:blipFill>
        <p:spPr>
          <a:xfrm>
            <a:off x="3346210" y="1301465"/>
            <a:ext cx="5405227" cy="3652180"/>
          </a:xfrm>
          <a:prstGeom prst="rect">
            <a:avLst/>
          </a:prstGeom>
        </p:spPr>
      </p:pic>
    </p:spTree>
    <p:extLst>
      <p:ext uri="{BB962C8B-B14F-4D97-AF65-F5344CB8AC3E}">
        <p14:creationId xmlns:p14="http://schemas.microsoft.com/office/powerpoint/2010/main" val="334589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1"/>
          <p:cNvSpPr txBox="1">
            <a:spLocks noGrp="1"/>
          </p:cNvSpPr>
          <p:nvPr>
            <p:ph type="title"/>
          </p:nvPr>
        </p:nvSpPr>
        <p:spPr>
          <a:xfrm>
            <a:off x="670863" y="2942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solidFill>
                  <a:schemeClr val="accent3"/>
                </a:solidFill>
              </a:rPr>
              <a:t>Merci!</a:t>
            </a:r>
            <a:endParaRPr dirty="0">
              <a:solidFill>
                <a:schemeClr val="accent3"/>
              </a:solidFill>
            </a:endParaRPr>
          </a:p>
        </p:txBody>
      </p:sp>
      <p:grpSp>
        <p:nvGrpSpPr>
          <p:cNvPr id="597" name="Google Shape;597;p41"/>
          <p:cNvGrpSpPr/>
          <p:nvPr/>
        </p:nvGrpSpPr>
        <p:grpSpPr>
          <a:xfrm>
            <a:off x="394008" y="1479426"/>
            <a:ext cx="2041216" cy="2884728"/>
            <a:chOff x="719992" y="1135488"/>
            <a:chExt cx="2415354" cy="3413475"/>
          </a:xfrm>
        </p:grpSpPr>
        <p:sp>
          <p:nvSpPr>
            <p:cNvPr id="598" name="Google Shape;598;p41"/>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Text 2"/>
          <p:cNvSpPr/>
          <p:nvPr/>
        </p:nvSpPr>
        <p:spPr>
          <a:xfrm>
            <a:off x="2564164" y="3030841"/>
            <a:ext cx="8743421" cy="694373"/>
          </a:xfrm>
          <a:prstGeom prst="rect">
            <a:avLst/>
          </a:prstGeom>
          <a:noFill/>
          <a:ln/>
        </p:spPr>
        <p:txBody>
          <a:bodyPr wrap="none" rtlCol="0" anchor="t"/>
          <a:lstStyle/>
          <a:p>
            <a:pPr>
              <a:lnSpc>
                <a:spcPts val="5468"/>
              </a:lnSpc>
            </a:pPr>
            <a:endParaRPr lang="en-US" sz="4374" dirty="0"/>
          </a:p>
        </p:txBody>
      </p:sp>
      <p:sp>
        <p:nvSpPr>
          <p:cNvPr id="56" name="Text 5"/>
          <p:cNvSpPr/>
          <p:nvPr/>
        </p:nvSpPr>
        <p:spPr>
          <a:xfrm>
            <a:off x="2760107" y="4840010"/>
            <a:ext cx="2221944" cy="347186"/>
          </a:xfrm>
          <a:prstGeom prst="rect">
            <a:avLst/>
          </a:prstGeom>
          <a:noFill/>
          <a:ln/>
        </p:spPr>
        <p:txBody>
          <a:bodyPr wrap="none" rtlCol="0" anchor="t"/>
          <a:lstStyle/>
          <a:p>
            <a:pPr marL="0" indent="0">
              <a:lnSpc>
                <a:spcPts val="2734"/>
              </a:lnSpc>
              <a:buNone/>
            </a:pPr>
            <a:endParaRPr lang="en-US" sz="2187" dirty="0"/>
          </a:p>
        </p:txBody>
      </p:sp>
      <p:sp>
        <p:nvSpPr>
          <p:cNvPr id="57" name="Text 3"/>
          <p:cNvSpPr/>
          <p:nvPr/>
        </p:nvSpPr>
        <p:spPr>
          <a:xfrm>
            <a:off x="2602190" y="1378330"/>
            <a:ext cx="7477601" cy="1421606"/>
          </a:xfrm>
          <a:prstGeom prst="rect">
            <a:avLst/>
          </a:prstGeom>
          <a:noFill/>
          <a:ln/>
        </p:spPr>
        <p:txBody>
          <a:bodyPr wrap="square" rtlCol="0" anchor="t"/>
          <a:lstStyle/>
          <a:p>
            <a:pPr>
              <a:lnSpc>
                <a:spcPts val="2799"/>
              </a:lnSpc>
            </a:pPr>
            <a:r>
              <a:rPr lang="en-US" sz="2000" b="1" dirty="0">
                <a:solidFill>
                  <a:schemeClr val="bg1">
                    <a:lumMod val="10000"/>
                    <a:lumOff val="90000"/>
                  </a:schemeClr>
                </a:solidFill>
              </a:rPr>
              <a:t>Present</a:t>
            </a:r>
            <a:r>
              <a:rPr lang="fr-FR" sz="2000" b="1" dirty="0">
                <a:solidFill>
                  <a:schemeClr val="bg1">
                    <a:lumMod val="10000"/>
                    <a:lumOff val="90000"/>
                  </a:schemeClr>
                </a:solidFill>
              </a:rPr>
              <a:t>é p</a:t>
            </a:r>
            <a:r>
              <a:rPr lang="en-US" sz="2000" b="1" dirty="0" err="1">
                <a:solidFill>
                  <a:schemeClr val="bg1">
                    <a:lumMod val="10000"/>
                    <a:lumOff val="90000"/>
                  </a:schemeClr>
                </a:solidFill>
              </a:rPr>
              <a:t>ar</a:t>
            </a:r>
            <a:r>
              <a:rPr lang="en-US" sz="2000" b="1" dirty="0" smtClean="0">
                <a:solidFill>
                  <a:schemeClr val="bg1">
                    <a:lumMod val="10000"/>
                    <a:lumOff val="90000"/>
                  </a:schemeClr>
                </a:solidFill>
              </a:rPr>
              <a:t>:</a:t>
            </a:r>
            <a:endParaRPr lang="en-US" sz="2400" b="1" dirty="0">
              <a:solidFill>
                <a:schemeClr val="bg1">
                  <a:lumMod val="10000"/>
                  <a:lumOff val="90000"/>
                </a:schemeClr>
              </a:solidFill>
            </a:endParaRPr>
          </a:p>
          <a:p>
            <a:pPr marL="285750" indent="-285750">
              <a:lnSpc>
                <a:spcPts val="2799"/>
              </a:lnSpc>
              <a:buFont typeface="Arial" panose="020B0604020202020204" pitchFamily="34" charset="0"/>
              <a:buChar char="•"/>
            </a:pPr>
            <a:r>
              <a:rPr lang="en-US" sz="1600" dirty="0">
                <a:solidFill>
                  <a:schemeClr val="bg1">
                    <a:lumMod val="10000"/>
                    <a:lumOff val="90000"/>
                  </a:schemeClr>
                </a:solidFill>
              </a:rPr>
              <a:t> LOUBNA TANASSA</a:t>
            </a:r>
          </a:p>
          <a:p>
            <a:pPr marL="285750" indent="-285750">
              <a:lnSpc>
                <a:spcPts val="2799"/>
              </a:lnSpc>
              <a:buFont typeface="Arial" panose="020B0604020202020204" pitchFamily="34" charset="0"/>
              <a:buChar char="•"/>
            </a:pPr>
            <a:r>
              <a:rPr lang="en-US" sz="1600" dirty="0">
                <a:solidFill>
                  <a:schemeClr val="bg1">
                    <a:lumMod val="10000"/>
                    <a:lumOff val="90000"/>
                  </a:schemeClr>
                </a:solidFill>
              </a:rPr>
              <a:t> ABDERRAHMAN DOUBABI</a:t>
            </a:r>
          </a:p>
          <a:p>
            <a:pPr marL="285750" indent="-285750">
              <a:lnSpc>
                <a:spcPts val="2799"/>
              </a:lnSpc>
              <a:buFont typeface="Arial" panose="020B0604020202020204" pitchFamily="34" charset="0"/>
              <a:buChar char="•"/>
            </a:pPr>
            <a:endParaRPr lang="en-US" sz="1100" dirty="0">
              <a:solidFill>
                <a:schemeClr val="bg1">
                  <a:lumMod val="10000"/>
                  <a:lumOff val="90000"/>
                </a:schemeClr>
              </a:solidFill>
            </a:endParaRPr>
          </a:p>
        </p:txBody>
      </p:sp>
      <p:pic>
        <p:nvPicPr>
          <p:cNvPr id="58" name="Image 57" descr="Une image contenant texte, Police, Graphique, graphisme&#10;&#10;Description générée automatiquement">
            <a:extLst>
              <a:ext uri="{FF2B5EF4-FFF2-40B4-BE49-F238E27FC236}">
                <a16:creationId xmlns:a16="http://schemas.microsoft.com/office/drawing/2014/main" xmlns="" id="{47F599A5-EE95-2331-EEB5-E3B75DC03890}"/>
              </a:ext>
            </a:extLst>
          </p:cNvPr>
          <p:cNvPicPr>
            <a:picLocks noChangeAspect="1"/>
          </p:cNvPicPr>
          <p:nvPr/>
        </p:nvPicPr>
        <p:blipFill>
          <a:blip r:embed="rId3"/>
          <a:stretch>
            <a:fillRect/>
          </a:stretch>
        </p:blipFill>
        <p:spPr>
          <a:xfrm>
            <a:off x="6162262" y="2531523"/>
            <a:ext cx="2421082" cy="529612"/>
          </a:xfrm>
          <a:prstGeom prst="rect">
            <a:avLst/>
          </a:prstGeom>
        </p:spPr>
      </p:pic>
      <p:sp>
        <p:nvSpPr>
          <p:cNvPr id="59" name="ZoneTexte 58">
            <a:extLst>
              <a:ext uri="{FF2B5EF4-FFF2-40B4-BE49-F238E27FC236}">
                <a16:creationId xmlns:a16="http://schemas.microsoft.com/office/drawing/2014/main" xmlns="" id="{9D17A707-D3C5-2A88-7920-9C1300F1377E}"/>
              </a:ext>
            </a:extLst>
          </p:cNvPr>
          <p:cNvSpPr txBox="1"/>
          <p:nvPr/>
        </p:nvSpPr>
        <p:spPr>
          <a:xfrm>
            <a:off x="2677859" y="3091429"/>
            <a:ext cx="4761570" cy="1631216"/>
          </a:xfrm>
          <a:prstGeom prst="rect">
            <a:avLst/>
          </a:prstGeom>
          <a:noFill/>
        </p:spPr>
        <p:txBody>
          <a:bodyPr wrap="square" rtlCol="0">
            <a:spAutoFit/>
          </a:bodyPr>
          <a:lstStyle/>
          <a:p>
            <a:r>
              <a:rPr lang="fr-FR" sz="2000" b="1" dirty="0">
                <a:solidFill>
                  <a:schemeClr val="bg1">
                    <a:lumMod val="10000"/>
                    <a:lumOff val="90000"/>
                  </a:schemeClr>
                </a:solidFill>
              </a:rPr>
              <a:t>Sous l'encadrement de</a:t>
            </a:r>
            <a:r>
              <a:rPr lang="fr-FR" sz="2000" b="1" dirty="0" smtClean="0">
                <a:solidFill>
                  <a:schemeClr val="bg1">
                    <a:lumMod val="10000"/>
                    <a:lumOff val="90000"/>
                  </a:schemeClr>
                </a:solidFill>
              </a:rPr>
              <a:t>:</a:t>
            </a:r>
            <a:endParaRPr lang="fr-FR" sz="2000" b="1" dirty="0">
              <a:solidFill>
                <a:schemeClr val="bg1">
                  <a:lumMod val="10000"/>
                  <a:lumOff val="90000"/>
                </a:schemeClr>
              </a:solidFill>
            </a:endParaRPr>
          </a:p>
          <a:p>
            <a:pPr marL="285750" indent="-285750">
              <a:buFont typeface="Arial" panose="020B0604020202020204" pitchFamily="34" charset="0"/>
              <a:buChar char="•"/>
            </a:pPr>
            <a:r>
              <a:rPr lang="fr-FR" sz="1800" dirty="0">
                <a:solidFill>
                  <a:schemeClr val="bg1">
                    <a:lumMod val="10000"/>
                    <a:lumOff val="90000"/>
                  </a:schemeClr>
                </a:solidFill>
              </a:rPr>
              <a:t> Mr. ABDALI Abdelmounaim</a:t>
            </a:r>
            <a:endParaRPr lang="en-US" sz="1800" dirty="0">
              <a:solidFill>
                <a:schemeClr val="bg1">
                  <a:lumMod val="10000"/>
                  <a:lumOff val="90000"/>
                </a:schemeClr>
              </a:solidFill>
            </a:endParaRPr>
          </a:p>
          <a:p>
            <a:endParaRPr lang="en-US" sz="1050" dirty="0">
              <a:solidFill>
                <a:schemeClr val="bg1">
                  <a:lumMod val="10000"/>
                  <a:lumOff val="90000"/>
                </a:schemeClr>
              </a:solidFill>
            </a:endParaRPr>
          </a:p>
          <a:p>
            <a:endParaRPr lang="en-US" sz="1050" dirty="0">
              <a:solidFill>
                <a:schemeClr val="bg1">
                  <a:lumMod val="10000"/>
                  <a:lumOff val="90000"/>
                </a:schemeClr>
              </a:solidFill>
            </a:endParaRPr>
          </a:p>
          <a:p>
            <a:r>
              <a:rPr lang="en-US" sz="2000" b="1" dirty="0">
                <a:solidFill>
                  <a:schemeClr val="bg1">
                    <a:lumMod val="10000"/>
                    <a:lumOff val="90000"/>
                  </a:schemeClr>
                </a:solidFill>
              </a:rPr>
              <a:t>2023/2024</a:t>
            </a:r>
          </a:p>
          <a:p>
            <a:endParaRPr lang="en-US" sz="1050" dirty="0">
              <a:solidFill>
                <a:schemeClr val="bg1">
                  <a:lumMod val="10000"/>
                  <a:lumOff val="90000"/>
                </a:schemeClr>
              </a:solidFill>
            </a:endParaRPr>
          </a:p>
          <a:p>
            <a:endParaRPr lang="fr-FR" sz="1050" dirty="0">
              <a:solidFill>
                <a:schemeClr val="bg1">
                  <a:lumMod val="10000"/>
                  <a:lumOff val="9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3" name="Google Shape;353;p34"/>
          <p:cNvSpPr txBox="1">
            <a:spLocks noGrp="1"/>
          </p:cNvSpPr>
          <p:nvPr>
            <p:ph type="subTitle" idx="1"/>
          </p:nvPr>
        </p:nvSpPr>
        <p:spPr>
          <a:xfrm>
            <a:off x="3134905" y="0"/>
            <a:ext cx="5957309" cy="5139841"/>
          </a:xfrm>
          <a:prstGeom prst="rect">
            <a:avLst/>
          </a:prstGeom>
        </p:spPr>
        <p:txBody>
          <a:bodyPr spcFirstLastPara="1" wrap="square" lIns="91425" tIns="91425" rIns="91425" bIns="91425" anchor="t" anchorCtr="0">
            <a:noAutofit/>
          </a:bodyPr>
          <a:lstStyle/>
          <a:p>
            <a:endParaRPr lang="en" sz="1050" dirty="0" smtClean="0"/>
          </a:p>
          <a:p>
            <a:endParaRPr lang="en" sz="1050" dirty="0"/>
          </a:p>
          <a:p>
            <a:endParaRPr lang="en" sz="1050" dirty="0" smtClean="0"/>
          </a:p>
          <a:p>
            <a:endParaRPr lang="en" sz="1050" dirty="0"/>
          </a:p>
          <a:p>
            <a:r>
              <a:rPr lang="en" sz="1050" dirty="0" smtClean="0"/>
              <a:t>&lt; </a:t>
            </a:r>
            <a:r>
              <a:rPr lang="fr-FR" sz="1050" b="1" dirty="0"/>
              <a:t>Introduction :</a:t>
            </a:r>
            <a:r>
              <a:rPr lang="fr-FR" sz="1050" dirty="0"/>
              <a:t> Gestion des ordinateurs peut englober divers aspects, tels que la gestion de l'inventaire, la maintenance, l'attribution aux utilisateurs, etc. Voici une approche conceptuelle pour la gestion des ordinateurs :</a:t>
            </a:r>
          </a:p>
          <a:p>
            <a:r>
              <a:rPr lang="fr-FR" sz="1100" b="1" dirty="0"/>
              <a:t>1. </a:t>
            </a:r>
            <a:r>
              <a:rPr lang="fr-FR" sz="1200" b="1" dirty="0"/>
              <a:t>Inventaire des Ordinateurs :</a:t>
            </a:r>
            <a:endParaRPr lang="fr-FR" sz="1200" dirty="0"/>
          </a:p>
          <a:p>
            <a:pPr lvl="0"/>
            <a:r>
              <a:rPr lang="fr-FR" sz="1050" dirty="0"/>
              <a:t>Enregistrement de chaque ordinateur avec des détails tels que le numéro de série, le modèle, les spécifications matérielles, etc.</a:t>
            </a:r>
          </a:p>
          <a:p>
            <a:r>
              <a:rPr lang="fr-FR" sz="1100" b="1" dirty="0"/>
              <a:t>2. </a:t>
            </a:r>
            <a:r>
              <a:rPr lang="fr-FR" sz="1200" b="1" dirty="0"/>
              <a:t>Attribuer des Ordinateurs :</a:t>
            </a:r>
            <a:endParaRPr lang="fr-FR" sz="1200" dirty="0"/>
          </a:p>
          <a:p>
            <a:pPr lvl="0"/>
            <a:r>
              <a:rPr lang="fr-FR" sz="1050" dirty="0"/>
              <a:t>Associer chaque ordinateur à un utilisateur spécifique ou à un département de l'organisation.</a:t>
            </a:r>
          </a:p>
          <a:p>
            <a:r>
              <a:rPr lang="fr-FR" sz="1200" b="1" dirty="0"/>
              <a:t>3. Suivi de l'État et de la Maintenance :</a:t>
            </a:r>
            <a:endParaRPr lang="fr-FR" sz="1200" dirty="0"/>
          </a:p>
          <a:p>
            <a:pPr lvl="0"/>
            <a:r>
              <a:rPr lang="fr-FR" sz="1050" dirty="0"/>
              <a:t>Enregistrer les interventions de maintenance, les réparations, les mises à jour logicielles/hardware, pour chaque ordinateur</a:t>
            </a:r>
            <a:r>
              <a:rPr lang="fr-FR" sz="1050" dirty="0" smtClean="0"/>
              <a:t>.</a:t>
            </a:r>
            <a:endParaRPr lang="fr-FR" sz="1050" dirty="0"/>
          </a:p>
          <a:p>
            <a:r>
              <a:rPr lang="fr-FR" sz="1200" b="1" dirty="0"/>
              <a:t>4. Gestion des Logiciels :</a:t>
            </a:r>
            <a:endParaRPr lang="fr-FR" sz="1200" dirty="0"/>
          </a:p>
          <a:p>
            <a:pPr lvl="0"/>
            <a:r>
              <a:rPr lang="fr-FR" sz="1050" dirty="0"/>
              <a:t>Suivre les licences logicielles installées sur chaque ordinateur et les versions de logiciels</a:t>
            </a:r>
            <a:r>
              <a:rPr lang="fr-FR" sz="1050" dirty="0" smtClean="0"/>
              <a:t>.</a:t>
            </a:r>
            <a:endParaRPr lang="fr-FR" sz="1050" dirty="0"/>
          </a:p>
          <a:p>
            <a:r>
              <a:rPr lang="fr-FR" sz="1200" b="1" dirty="0"/>
              <a:t>Stockage des Données :</a:t>
            </a:r>
            <a:endParaRPr lang="fr-FR" sz="1200" dirty="0"/>
          </a:p>
          <a:p>
            <a:pPr lvl="0"/>
            <a:r>
              <a:rPr lang="fr-FR" sz="1050" dirty="0"/>
              <a:t>Utilisez une base de données ou un système de gestion pour stocker les informations sur les ordinateurs, leurs spécifications, leur état, les utilisateurs associés, etc.</a:t>
            </a:r>
          </a:p>
          <a:p>
            <a:pPr marL="0" lvl="0" indent="0" algn="l" rtl="0">
              <a:spcBef>
                <a:spcPts val="0"/>
              </a:spcBef>
              <a:spcAft>
                <a:spcPts val="0"/>
              </a:spcAft>
              <a:buNone/>
            </a:pPr>
            <a:r>
              <a:rPr lang="en" sz="1050" dirty="0" smtClean="0"/>
              <a:t>&gt;</a:t>
            </a:r>
            <a:endParaRPr sz="1100" dirty="0"/>
          </a:p>
        </p:txBody>
      </p:sp>
      <p:sp>
        <p:nvSpPr>
          <p:cNvPr id="354" name="Google Shape;354;p34"/>
          <p:cNvSpPr txBox="1"/>
          <p:nvPr/>
        </p:nvSpPr>
        <p:spPr>
          <a:xfrm>
            <a:off x="8377608" y="4239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grpSp>
        <p:nvGrpSpPr>
          <p:cNvPr id="355" name="Google Shape;355;p34"/>
          <p:cNvGrpSpPr/>
          <p:nvPr/>
        </p:nvGrpSpPr>
        <p:grpSpPr>
          <a:xfrm>
            <a:off x="335642" y="696438"/>
            <a:ext cx="2932044" cy="3907563"/>
            <a:chOff x="335642" y="696438"/>
            <a:chExt cx="2932044" cy="3907563"/>
          </a:xfrm>
        </p:grpSpPr>
        <p:sp>
          <p:nvSpPr>
            <p:cNvPr id="356" name="Google Shape;356;p34"/>
            <p:cNvSpPr/>
            <p:nvPr/>
          </p:nvSpPr>
          <p:spPr>
            <a:xfrm>
              <a:off x="335642" y="70501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821967" y="696438"/>
              <a:ext cx="354933"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335642" y="101723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335642" y="1343950"/>
              <a:ext cx="354933"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335642" y="1670688"/>
              <a:ext cx="354933"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770496" y="1670688"/>
              <a:ext cx="45446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1304877" y="1670688"/>
              <a:ext cx="354933"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335642" y="1981263"/>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335642" y="2324113"/>
              <a:ext cx="32748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335642" y="26330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335642" y="2941963"/>
              <a:ext cx="327489"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349364" y="3722938"/>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770496" y="1981263"/>
              <a:ext cx="327489"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731557" y="23241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770496" y="2633038"/>
              <a:ext cx="327489"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770496" y="2958925"/>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770496" y="3284813"/>
              <a:ext cx="32748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1174186" y="1981263"/>
              <a:ext cx="63339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174186" y="2324113"/>
              <a:ext cx="88477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205349" y="2633038"/>
              <a:ext cx="1030037"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1205349" y="2977538"/>
              <a:ext cx="1030037"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1205349" y="3284813"/>
              <a:ext cx="1030037"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1883777" y="1981263"/>
              <a:ext cx="57704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2174096" y="2307150"/>
              <a:ext cx="57704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2342750" y="2633063"/>
              <a:ext cx="354933"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2342750" y="3284863"/>
              <a:ext cx="354933"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49364" y="3962013"/>
              <a:ext cx="327489"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731557" y="4245513"/>
              <a:ext cx="327489"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224956" y="4245513"/>
              <a:ext cx="524349"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883777" y="4245513"/>
              <a:ext cx="661931"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2634075" y="4245513"/>
              <a:ext cx="241501"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731557" y="4454038"/>
              <a:ext cx="327489"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1224956" y="4454038"/>
              <a:ext cx="833909"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2169156" y="4454038"/>
              <a:ext cx="354933"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34"/>
          <p:cNvSpPr txBox="1"/>
          <p:nvPr/>
        </p:nvSpPr>
        <p:spPr>
          <a:xfrm>
            <a:off x="7609397" y="-38652"/>
            <a:ext cx="486427" cy="7292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352" name="Google Shape;352;p34"/>
          <p:cNvSpPr txBox="1">
            <a:spLocks noGrp="1"/>
          </p:cNvSpPr>
          <p:nvPr>
            <p:ph type="title"/>
          </p:nvPr>
        </p:nvSpPr>
        <p:spPr>
          <a:xfrm>
            <a:off x="4010559" y="141938"/>
            <a:ext cx="4206000" cy="59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Contexte du projet</a:t>
            </a:r>
            <a:r>
              <a:rPr lang="en" sz="2400" dirty="0" smtClean="0"/>
              <a:t>!</a:t>
            </a:r>
            <a:endParaRP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494075" y="2405462"/>
            <a:ext cx="5636339" cy="1202400"/>
          </a:xfrm>
          <a:prstGeom prst="rect">
            <a:avLst/>
          </a:prstGeom>
        </p:spPr>
        <p:txBody>
          <a:bodyPr spcFirstLastPara="1" wrap="square" lIns="91425" tIns="91425" rIns="91425" bIns="91425" anchor="ctr" anchorCtr="0">
            <a:noAutofit/>
          </a:bodyPr>
          <a:lstStyle/>
          <a:p>
            <a:pPr>
              <a:lnSpc>
                <a:spcPts val="5468"/>
              </a:lnSpc>
            </a:pPr>
            <a:r>
              <a:rPr lang="fr-FR" dirty="0"/>
              <a:t>FONCTIONNALITÉS </a:t>
            </a:r>
            <a:r>
              <a:rPr lang="fr-FR" dirty="0">
                <a:solidFill>
                  <a:schemeClr val="accent4">
                    <a:lumMod val="75000"/>
                  </a:schemeClr>
                </a:solidFill>
              </a:rPr>
              <a:t>DE L'APPLICATION</a:t>
            </a:r>
            <a:endParaRPr lang="en-US" dirty="0">
              <a:solidFill>
                <a:schemeClr val="accent4">
                  <a:lumMod val="75000"/>
                </a:schemeClr>
              </a:solidFill>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2" name="Google Shape;852;p48"/>
          <p:cNvSpPr txBox="1">
            <a:spLocks noGrp="1"/>
          </p:cNvSpPr>
          <p:nvPr>
            <p:ph type="subTitle" idx="1"/>
          </p:nvPr>
        </p:nvSpPr>
        <p:spPr>
          <a:xfrm>
            <a:off x="-298176" y="190832"/>
            <a:ext cx="4333461" cy="4500883"/>
          </a:xfrm>
          <a:prstGeom prst="rect">
            <a:avLst/>
          </a:prstGeom>
        </p:spPr>
        <p:txBody>
          <a:bodyPr spcFirstLastPara="1" wrap="square" lIns="91425" tIns="91425" rIns="91425" bIns="91425" anchor="t" anchorCtr="0">
            <a:noAutofit/>
          </a:bodyPr>
          <a:lstStyle/>
          <a:p>
            <a:r>
              <a:rPr lang="fr-FR" b="1" dirty="0" smtClean="0">
                <a:solidFill>
                  <a:schemeClr val="accent4">
                    <a:lumMod val="75000"/>
                  </a:schemeClr>
                </a:solidFill>
              </a:rPr>
              <a:t>   L'application </a:t>
            </a:r>
            <a:r>
              <a:rPr lang="fr-FR" b="1" dirty="0">
                <a:solidFill>
                  <a:schemeClr val="accent4">
                    <a:lumMod val="75000"/>
                  </a:schemeClr>
                </a:solidFill>
              </a:rPr>
              <a:t>qu'on </a:t>
            </a:r>
            <a:r>
              <a:rPr lang="fr-FR" b="1" dirty="0" smtClean="0">
                <a:solidFill>
                  <a:schemeClr val="accent4">
                    <a:lumMod val="75000"/>
                  </a:schemeClr>
                </a:solidFill>
              </a:rPr>
              <a:t>souhaite réaliser </a:t>
            </a:r>
            <a:r>
              <a:rPr lang="fr-FR" b="1" dirty="0">
                <a:solidFill>
                  <a:schemeClr val="accent4">
                    <a:lumMod val="75000"/>
                  </a:schemeClr>
                </a:solidFill>
              </a:rPr>
              <a:t>doit pouvoir permettre de gérer</a:t>
            </a:r>
            <a:r>
              <a:rPr lang="fr-FR" sz="1200" b="1" dirty="0" smtClean="0">
                <a:solidFill>
                  <a:schemeClr val="accent4">
                    <a:lumMod val="75000"/>
                  </a:schemeClr>
                </a:solidFill>
              </a:rPr>
              <a:t>:</a:t>
            </a:r>
          </a:p>
          <a:p>
            <a:endParaRPr lang="fr-FR" sz="1200" b="1" dirty="0"/>
          </a:p>
          <a:p>
            <a:pPr marL="285750" indent="-285750">
              <a:buFont typeface="Arial" panose="020B0604020202020204" pitchFamily="34" charset="0"/>
              <a:buChar char="•"/>
            </a:pPr>
            <a:r>
              <a:rPr lang="fr-FR" sz="1200" b="1" dirty="0" smtClean="0"/>
              <a:t> la </a:t>
            </a:r>
            <a:r>
              <a:rPr lang="fr-FR" sz="1200" b="1" dirty="0"/>
              <a:t>liste des ordinateurs</a:t>
            </a:r>
          </a:p>
          <a:p>
            <a:pPr marL="285750" indent="-285750">
              <a:buFont typeface="Arial" panose="020B0604020202020204" pitchFamily="34" charset="0"/>
              <a:buChar char="•"/>
            </a:pPr>
            <a:endParaRPr lang="fr-FR" sz="1200" b="1" dirty="0"/>
          </a:p>
          <a:p>
            <a:pPr marL="285750" indent="-285750">
              <a:buFont typeface="Arial" panose="020B0604020202020204" pitchFamily="34" charset="0"/>
              <a:buChar char="•"/>
            </a:pPr>
            <a:endParaRPr lang="fr-FR" sz="1200" b="1" dirty="0"/>
          </a:p>
          <a:p>
            <a:r>
              <a:rPr lang="fr-FR" b="1" dirty="0" smtClean="0">
                <a:solidFill>
                  <a:schemeClr val="accent4">
                    <a:lumMod val="75000"/>
                  </a:schemeClr>
                </a:solidFill>
              </a:rPr>
              <a:t>  Pour </a:t>
            </a:r>
            <a:r>
              <a:rPr lang="fr-FR" b="1" dirty="0">
                <a:solidFill>
                  <a:schemeClr val="accent4">
                    <a:lumMod val="75000"/>
                  </a:schemeClr>
                </a:solidFill>
              </a:rPr>
              <a:t>chaque entité on doit pouvoir</a:t>
            </a:r>
            <a:r>
              <a:rPr lang="fr-FR" b="1" dirty="0" smtClean="0">
                <a:solidFill>
                  <a:schemeClr val="accent4">
                    <a:lumMod val="75000"/>
                  </a:schemeClr>
                </a:solidFill>
              </a:rPr>
              <a:t>:</a:t>
            </a:r>
          </a:p>
          <a:p>
            <a:endParaRPr lang="fr-FR" b="1" dirty="0"/>
          </a:p>
          <a:p>
            <a:pPr marL="342900" indent="-342900">
              <a:buFont typeface="Arial" panose="020B0604020202020204" pitchFamily="34" charset="0"/>
              <a:buChar char="•"/>
            </a:pPr>
            <a:r>
              <a:rPr lang="fr-FR" b="1" dirty="0" smtClean="0"/>
              <a:t> afficher </a:t>
            </a:r>
            <a:r>
              <a:rPr lang="fr-FR" b="1" dirty="0"/>
              <a:t>les </a:t>
            </a:r>
            <a:r>
              <a:rPr lang="fr-FR" b="1" dirty="0" smtClean="0"/>
              <a:t>informations</a:t>
            </a:r>
          </a:p>
          <a:p>
            <a:pPr marL="342900" indent="-342900">
              <a:buFont typeface="Arial" panose="020B0604020202020204" pitchFamily="34" charset="0"/>
              <a:buChar char="•"/>
            </a:pPr>
            <a:r>
              <a:rPr lang="fr-FR" b="1" dirty="0" smtClean="0"/>
              <a:t>relatives </a:t>
            </a:r>
            <a:r>
              <a:rPr lang="fr-FR" b="1" dirty="0"/>
              <a:t>à l'entité</a:t>
            </a:r>
          </a:p>
          <a:p>
            <a:pPr marL="342900" indent="-342900">
              <a:buFont typeface="Arial" panose="020B0604020202020204" pitchFamily="34" charset="0"/>
              <a:buChar char="•"/>
            </a:pPr>
            <a:r>
              <a:rPr lang="fr-FR" b="1" dirty="0"/>
              <a:t> y ajouter un élément</a:t>
            </a:r>
          </a:p>
          <a:p>
            <a:pPr marL="342900" indent="-342900">
              <a:buFont typeface="Arial" panose="020B0604020202020204" pitchFamily="34" charset="0"/>
              <a:buChar char="•"/>
            </a:pPr>
            <a:r>
              <a:rPr lang="fr-FR" b="1" dirty="0"/>
              <a:t> modifier les éléments existants</a:t>
            </a:r>
          </a:p>
          <a:p>
            <a:pPr marL="342900" indent="-342900">
              <a:buFont typeface="Arial" panose="020B0604020202020204" pitchFamily="34" charset="0"/>
              <a:buChar char="•"/>
            </a:pPr>
            <a:r>
              <a:rPr lang="fr-FR" b="1" dirty="0"/>
              <a:t> supprimer un élément</a:t>
            </a:r>
          </a:p>
          <a:p>
            <a:pPr marL="342900" indent="-342900">
              <a:buFont typeface="Arial" panose="020B0604020202020204" pitchFamily="34" charset="0"/>
              <a:buChar char="•"/>
            </a:pPr>
            <a:endParaRPr lang="fr-FR" b="1" dirty="0"/>
          </a:p>
          <a:p>
            <a:r>
              <a:rPr lang="fr-FR" b="1" dirty="0" smtClean="0"/>
              <a:t>   Le </a:t>
            </a:r>
            <a:r>
              <a:rPr lang="fr-FR" b="1" dirty="0"/>
              <a:t>tout, à travers une interface graphique plus simple d'accès que ce qu'une simple application C++ peut offrir</a:t>
            </a:r>
            <a:endParaRPr lang="fr-FR" b="1" dirty="0"/>
          </a:p>
        </p:txBody>
      </p:sp>
      <p:sp>
        <p:nvSpPr>
          <p:cNvPr id="853" name="Google Shape;853;p48"/>
          <p:cNvSpPr txBox="1"/>
          <p:nvPr/>
        </p:nvSpPr>
        <p:spPr>
          <a:xfrm>
            <a:off x="8013875" y="404490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2"/>
                </a:solidFill>
                <a:latin typeface="Comfortaa"/>
                <a:ea typeface="Comfortaa"/>
                <a:cs typeface="Comfortaa"/>
                <a:sym typeface="Comfortaa"/>
              </a:rPr>
              <a:t>*</a:t>
            </a:r>
            <a:endParaRPr sz="9600">
              <a:solidFill>
                <a:schemeClr val="accent2"/>
              </a:solidFill>
              <a:latin typeface="Comfortaa"/>
              <a:ea typeface="Comfortaa"/>
              <a:cs typeface="Comfortaa"/>
              <a:sym typeface="Comfortaa"/>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0832"/>
            <a:ext cx="2202511" cy="220251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797" y="2528518"/>
            <a:ext cx="2036055" cy="2036055"/>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4370" y="1439186"/>
            <a:ext cx="1829324" cy="18293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xfrm>
            <a:off x="4355250" y="1307100"/>
            <a:ext cx="4075500" cy="2529300"/>
          </a:xfrm>
          <a:prstGeom prst="rect">
            <a:avLst/>
          </a:prstGeom>
        </p:spPr>
        <p:txBody>
          <a:bodyPr spcFirstLastPara="1" wrap="square" lIns="91425" tIns="91425" rIns="91425" bIns="91425" anchor="ctr" anchorCtr="0">
            <a:noAutofit/>
          </a:bodyPr>
          <a:lstStyle/>
          <a:p>
            <a:pPr lvl="0" algn="l"/>
            <a:r>
              <a:rPr lang="fr-FR" sz="6000" dirty="0"/>
              <a:t>Les outils utilises</a:t>
            </a:r>
            <a:endParaRPr lang="fr-FR" sz="6000" dirty="0"/>
          </a:p>
        </p:txBody>
      </p:sp>
      <p:grpSp>
        <p:nvGrpSpPr>
          <p:cNvPr id="709" name="Google Shape;709;p44"/>
          <p:cNvGrpSpPr/>
          <p:nvPr/>
        </p:nvGrpSpPr>
        <p:grpSpPr>
          <a:xfrm>
            <a:off x="335642" y="696438"/>
            <a:ext cx="2932044" cy="3907563"/>
            <a:chOff x="335642" y="696438"/>
            <a:chExt cx="2932044" cy="3907563"/>
          </a:xfrm>
        </p:grpSpPr>
        <p:sp>
          <p:nvSpPr>
            <p:cNvPr id="710" name="Google Shape;710;p44"/>
            <p:cNvSpPr/>
            <p:nvPr/>
          </p:nvSpPr>
          <p:spPr>
            <a:xfrm>
              <a:off x="335642" y="7050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821967" y="69643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335642" y="10172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335642" y="134395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335642" y="167068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770496" y="167068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1304877" y="16706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335642" y="19812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335642" y="232411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335642" y="263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335642" y="294196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349364" y="37229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770496" y="198126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731557" y="23241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770496" y="263303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770496" y="295892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770496" y="328481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1174186" y="198126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1174186" y="232411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1205349" y="263303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1205349" y="297753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1205349" y="328481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1883777" y="198126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2174096" y="230715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2342750" y="2633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2342750" y="328486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349364" y="396201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731557" y="424551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1224956" y="4245513"/>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1883777" y="4245513"/>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634075" y="4245513"/>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731557" y="4454038"/>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1224956" y="4454038"/>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2169156" y="4454038"/>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1250486" y="7083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821986" y="10172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1555286" y="10131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821979" y="13439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1739729" y="166862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2342754" y="29775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2537025" y="1981263"/>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2805050" y="2633038"/>
              <a:ext cx="327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2634386" y="44561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770511" y="39365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770511" y="370647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4"/>
          <p:cNvSpPr txBox="1"/>
          <p:nvPr/>
        </p:nvSpPr>
        <p:spPr>
          <a:xfrm>
            <a:off x="4678084" y="252349"/>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2"/>
                </a:solidFill>
                <a:latin typeface="Comfortaa"/>
                <a:ea typeface="Comfortaa"/>
                <a:cs typeface="Comfortaa"/>
                <a:sym typeface="Comfortaa"/>
              </a:rPr>
              <a:t>{</a:t>
            </a:r>
            <a:endParaRPr sz="5000" dirty="0">
              <a:solidFill>
                <a:schemeClr val="accent2"/>
              </a:solidFill>
              <a:latin typeface="Comfortaa"/>
              <a:ea typeface="Comfortaa"/>
              <a:cs typeface="Comfortaa"/>
              <a:sym typeface="Comfortaa"/>
            </a:endParaRPr>
          </a:p>
        </p:txBody>
      </p:sp>
      <p:sp>
        <p:nvSpPr>
          <p:cNvPr id="756" name="Google Shape;756;p44"/>
          <p:cNvSpPr txBox="1"/>
          <p:nvPr/>
        </p:nvSpPr>
        <p:spPr>
          <a:xfrm>
            <a:off x="7313175" y="38364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57" name="Google Shape;757;p44"/>
          <p:cNvSpPr txBox="1"/>
          <p:nvPr/>
        </p:nvSpPr>
        <p:spPr>
          <a:xfrm>
            <a:off x="7778275" y="40494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58" name="Google Shape;758;p44"/>
          <p:cNvSpPr txBox="1"/>
          <p:nvPr/>
        </p:nvSpPr>
        <p:spPr>
          <a:xfrm>
            <a:off x="4896459" y="4072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sp>
        <p:nvSpPr>
          <p:cNvPr id="53" name="Google Shape;407;p35"/>
          <p:cNvSpPr txBox="1">
            <a:spLocks/>
          </p:cNvSpPr>
          <p:nvPr/>
        </p:nvSpPr>
        <p:spPr>
          <a:xfrm>
            <a:off x="4185549" y="312438"/>
            <a:ext cx="82605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4400" b="1" dirty="0">
                <a:solidFill>
                  <a:schemeClr val="tx2">
                    <a:lumMod val="75000"/>
                  </a:schemeClr>
                </a:solidFill>
              </a:rPr>
              <a:t>2</a:t>
            </a:r>
            <a:endParaRPr lang="en" sz="4400" b="1"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52"/>
          <p:cNvSpPr txBox="1">
            <a:spLocks noGrp="1"/>
          </p:cNvSpPr>
          <p:nvPr>
            <p:ph type="subTitle" idx="1"/>
          </p:nvPr>
        </p:nvSpPr>
        <p:spPr>
          <a:xfrm>
            <a:off x="401951" y="3439250"/>
            <a:ext cx="2226000" cy="1039800"/>
          </a:xfrm>
          <a:prstGeom prst="rect">
            <a:avLst/>
          </a:prstGeom>
        </p:spPr>
        <p:txBody>
          <a:bodyPr spcFirstLastPara="1" wrap="square" lIns="91425" tIns="91425" rIns="91425" bIns="91425" anchor="t" anchorCtr="0">
            <a:noAutofit/>
          </a:bodyPr>
          <a:lstStyle/>
          <a:p>
            <a:pPr algn="ctr">
              <a:lnSpc>
                <a:spcPts val="2734"/>
              </a:lnSpc>
            </a:pPr>
            <a:r>
              <a:rPr lang="fr-FR" dirty="0"/>
              <a:t>Interface graphique</a:t>
            </a:r>
          </a:p>
          <a:p>
            <a:pPr algn="ctr">
              <a:lnSpc>
                <a:spcPts val="2734"/>
              </a:lnSpc>
            </a:pPr>
            <a:r>
              <a:rPr lang="fr-FR" dirty="0"/>
              <a:t> utilisateur</a:t>
            </a:r>
            <a:endParaRPr lang="en-US" dirty="0"/>
          </a:p>
        </p:txBody>
      </p:sp>
      <p:sp>
        <p:nvSpPr>
          <p:cNvPr id="981" name="Google Shape;981;p52"/>
          <p:cNvSpPr txBox="1">
            <a:spLocks noGrp="1"/>
          </p:cNvSpPr>
          <p:nvPr>
            <p:ph type="subTitle" idx="2"/>
          </p:nvPr>
        </p:nvSpPr>
        <p:spPr>
          <a:xfrm>
            <a:off x="396506" y="2906725"/>
            <a:ext cx="2608809" cy="596100"/>
          </a:xfrm>
          <a:prstGeom prst="rect">
            <a:avLst/>
          </a:prstGeom>
        </p:spPr>
        <p:txBody>
          <a:bodyPr spcFirstLastPara="1" wrap="square" lIns="91425" tIns="91425" rIns="91425" bIns="91425" anchor="b" anchorCtr="0">
            <a:noAutofit/>
          </a:bodyPr>
          <a:lstStyle/>
          <a:p>
            <a:pPr algn="ctr">
              <a:lnSpc>
                <a:spcPts val="2734"/>
              </a:lnSpc>
            </a:pPr>
            <a:r>
              <a:rPr lang="fr-FR" sz="1800" b="1" dirty="0">
                <a:effectLst>
                  <a:outerShdw blurRad="38100" dist="38100" dir="2700000" algn="tl">
                    <a:srgbClr val="000000">
                      <a:alpha val="43137"/>
                    </a:srgbClr>
                  </a:outerShdw>
                </a:effectLst>
              </a:rPr>
              <a:t>QT Creator 5.13</a:t>
            </a:r>
            <a:endParaRPr lang="fr-FR" sz="1800" b="1" dirty="0">
              <a:effectLst>
                <a:outerShdw blurRad="38100" dist="38100" dir="2700000" algn="tl">
                  <a:srgbClr val="000000">
                    <a:alpha val="43137"/>
                  </a:srgbClr>
                </a:outerShdw>
              </a:effectLst>
            </a:endParaRPr>
          </a:p>
        </p:txBody>
      </p:sp>
      <p:sp>
        <p:nvSpPr>
          <p:cNvPr id="982" name="Google Shape;982;p52"/>
          <p:cNvSpPr txBox="1">
            <a:spLocks noGrp="1"/>
          </p:cNvSpPr>
          <p:nvPr>
            <p:ph type="subTitle" idx="4"/>
          </p:nvPr>
        </p:nvSpPr>
        <p:spPr>
          <a:xfrm>
            <a:off x="3221467" y="3439250"/>
            <a:ext cx="2226000" cy="1039800"/>
          </a:xfrm>
          <a:prstGeom prst="rect">
            <a:avLst/>
          </a:prstGeom>
        </p:spPr>
        <p:txBody>
          <a:bodyPr spcFirstLastPara="1" wrap="square" lIns="91425" tIns="91425" rIns="91425" bIns="91425" anchor="t" anchorCtr="0">
            <a:noAutofit/>
          </a:bodyPr>
          <a:lstStyle/>
          <a:p>
            <a:pPr algn="ctr">
              <a:lnSpc>
                <a:spcPts val="2734"/>
              </a:lnSpc>
            </a:pPr>
            <a:r>
              <a:rPr lang="fr-FR" dirty="0"/>
              <a:t>Langage de</a:t>
            </a:r>
          </a:p>
          <a:p>
            <a:pPr algn="ctr">
              <a:lnSpc>
                <a:spcPts val="2734"/>
              </a:lnSpc>
            </a:pPr>
            <a:r>
              <a:rPr lang="fr-FR" dirty="0"/>
              <a:t> programmation</a:t>
            </a:r>
            <a:endParaRPr lang="en-US" dirty="0"/>
          </a:p>
        </p:txBody>
      </p:sp>
      <p:sp>
        <p:nvSpPr>
          <p:cNvPr id="983" name="Google Shape;983;p52"/>
          <p:cNvSpPr txBox="1">
            <a:spLocks noGrp="1"/>
          </p:cNvSpPr>
          <p:nvPr>
            <p:ph type="subTitle" idx="5"/>
          </p:nvPr>
        </p:nvSpPr>
        <p:spPr>
          <a:xfrm>
            <a:off x="3221467" y="2906725"/>
            <a:ext cx="2304000" cy="596100"/>
          </a:xfrm>
          <a:prstGeom prst="rect">
            <a:avLst/>
          </a:prstGeom>
        </p:spPr>
        <p:txBody>
          <a:bodyPr spcFirstLastPara="1" wrap="square" lIns="91425" tIns="91425" rIns="91425" bIns="91425" anchor="b" anchorCtr="0">
            <a:noAutofit/>
          </a:bodyPr>
          <a:lstStyle/>
          <a:p>
            <a:pPr algn="ctr">
              <a:lnSpc>
                <a:spcPts val="2734"/>
              </a:lnSpc>
            </a:pPr>
            <a:r>
              <a:rPr lang="fr-FR" b="1" dirty="0">
                <a:effectLst>
                  <a:outerShdw blurRad="38100" dist="38100" dir="2700000" algn="tl">
                    <a:srgbClr val="000000">
                      <a:alpha val="43137"/>
                    </a:srgbClr>
                  </a:outerShdw>
                </a:effectLst>
              </a:rPr>
              <a:t>C++</a:t>
            </a:r>
            <a:endParaRPr lang="fr-FR" b="1" dirty="0">
              <a:effectLst>
                <a:outerShdw blurRad="38100" dist="38100" dir="2700000" algn="tl">
                  <a:srgbClr val="000000">
                    <a:alpha val="43137"/>
                  </a:srgbClr>
                </a:outerShdw>
              </a:effectLst>
            </a:endParaRPr>
          </a:p>
        </p:txBody>
      </p:sp>
      <p:sp>
        <p:nvSpPr>
          <p:cNvPr id="984" name="Google Shape;984;p52"/>
          <p:cNvSpPr txBox="1">
            <a:spLocks noGrp="1"/>
          </p:cNvSpPr>
          <p:nvPr>
            <p:ph type="subTitle" idx="7"/>
          </p:nvPr>
        </p:nvSpPr>
        <p:spPr>
          <a:xfrm>
            <a:off x="5873185" y="3471038"/>
            <a:ext cx="2548424" cy="1039800"/>
          </a:xfrm>
          <a:prstGeom prst="rect">
            <a:avLst/>
          </a:prstGeom>
        </p:spPr>
        <p:txBody>
          <a:bodyPr spcFirstLastPara="1" wrap="square" lIns="91425" tIns="91425" rIns="91425" bIns="91425" anchor="t" anchorCtr="0">
            <a:noAutofit/>
          </a:bodyPr>
          <a:lstStyle/>
          <a:p>
            <a:pPr algn="ctr">
              <a:lnSpc>
                <a:spcPts val="2734"/>
              </a:lnSpc>
            </a:pPr>
            <a:r>
              <a:rPr lang="fr-FR" dirty="0"/>
              <a:t>Système de gestion </a:t>
            </a:r>
          </a:p>
          <a:p>
            <a:pPr algn="ctr">
              <a:lnSpc>
                <a:spcPts val="2734"/>
              </a:lnSpc>
            </a:pPr>
            <a:r>
              <a:rPr lang="fr-FR" dirty="0"/>
              <a:t>de bases de données</a:t>
            </a:r>
            <a:endParaRPr lang="en-US" dirty="0"/>
          </a:p>
        </p:txBody>
      </p:sp>
      <p:sp>
        <p:nvSpPr>
          <p:cNvPr id="985" name="Google Shape;985;p52"/>
          <p:cNvSpPr txBox="1">
            <a:spLocks noGrp="1"/>
          </p:cNvSpPr>
          <p:nvPr>
            <p:ph type="subTitle" idx="8"/>
          </p:nvPr>
        </p:nvSpPr>
        <p:spPr>
          <a:xfrm>
            <a:off x="5666032" y="2874938"/>
            <a:ext cx="2304000" cy="596100"/>
          </a:xfrm>
          <a:prstGeom prst="rect">
            <a:avLst/>
          </a:prstGeom>
        </p:spPr>
        <p:txBody>
          <a:bodyPr spcFirstLastPara="1" wrap="square" lIns="91425" tIns="91425" rIns="91425" bIns="91425" anchor="b" anchorCtr="0">
            <a:noAutofit/>
          </a:bodyPr>
          <a:lstStyle/>
          <a:p>
            <a:pPr algn="ctr">
              <a:lnSpc>
                <a:spcPts val="2734"/>
              </a:lnSpc>
            </a:pPr>
            <a:r>
              <a:rPr lang="fr-FR" b="1" dirty="0" err="1">
                <a:effectLst>
                  <a:outerShdw blurRad="38100" dist="38100" dir="2700000" algn="tl">
                    <a:srgbClr val="000000">
                      <a:alpha val="43137"/>
                    </a:srgbClr>
                  </a:outerShdw>
                </a:effectLst>
              </a:rPr>
              <a:t>SQLite</a:t>
            </a:r>
            <a:endParaRPr lang="fr-FR" b="1" dirty="0">
              <a:effectLst>
                <a:outerShdw blurRad="38100" dist="38100" dir="2700000" algn="tl">
                  <a:srgbClr val="000000">
                    <a:alpha val="43137"/>
                  </a:srgbClr>
                </a:outerShdw>
              </a:effectLst>
            </a:endParaRPr>
          </a:p>
        </p:txBody>
      </p:sp>
      <p:sp>
        <p:nvSpPr>
          <p:cNvPr id="992" name="Google Shape;992;p52"/>
          <p:cNvSpPr txBox="1">
            <a:spLocks noGrp="1"/>
          </p:cNvSpPr>
          <p:nvPr>
            <p:ph type="title" idx="9"/>
          </p:nvPr>
        </p:nvSpPr>
        <p:spPr>
          <a:xfrm>
            <a:off x="720000" y="318575"/>
            <a:ext cx="7704000" cy="572700"/>
          </a:xfrm>
          <a:prstGeom prst="rect">
            <a:avLst/>
          </a:prstGeom>
        </p:spPr>
        <p:txBody>
          <a:bodyPr spcFirstLastPara="1" wrap="square" lIns="91425" tIns="91425" rIns="91425" bIns="91425" anchor="t" anchorCtr="0">
            <a:noAutofit/>
          </a:bodyPr>
          <a:lstStyle/>
          <a:p>
            <a:pPr lvl="0" algn="ctr"/>
            <a:r>
              <a:rPr lang="fr-FR" sz="3600" dirty="0"/>
              <a:t>Les outils utilises</a:t>
            </a:r>
            <a:endParaRPr dirty="0">
              <a:solidFill>
                <a:schemeClr val="accent4"/>
              </a:solidFill>
            </a:endParaRPr>
          </a:p>
        </p:txBody>
      </p:sp>
      <p:sp>
        <p:nvSpPr>
          <p:cNvPr id="996" name="Google Shape;996;p52"/>
          <p:cNvSpPr txBox="1"/>
          <p:nvPr/>
        </p:nvSpPr>
        <p:spPr>
          <a:xfrm>
            <a:off x="8251025" y="1294800"/>
            <a:ext cx="640800" cy="73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3"/>
                </a:solidFill>
                <a:latin typeface="Comfortaa"/>
                <a:ea typeface="Comfortaa"/>
                <a:cs typeface="Comfortaa"/>
                <a:sym typeface="Comfortaa"/>
              </a:rPr>
              <a:t>*</a:t>
            </a:r>
            <a:endParaRPr>
              <a:solidFill>
                <a:schemeClr val="accent3"/>
              </a:solidFil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270" y="1551989"/>
            <a:ext cx="1294246" cy="145496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37" y="1660050"/>
            <a:ext cx="1688740" cy="1238849"/>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2019" y="1607883"/>
            <a:ext cx="2741167" cy="12988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174854" y="335502"/>
            <a:ext cx="8255971" cy="572700"/>
          </a:xfrm>
          <a:prstGeom prst="rect">
            <a:avLst/>
          </a:prstGeom>
        </p:spPr>
        <p:txBody>
          <a:bodyPr spcFirstLastPara="1" wrap="square" lIns="91425" tIns="91425" rIns="91425" bIns="91425" anchor="t" anchorCtr="0">
            <a:noAutofit/>
          </a:bodyPr>
          <a:lstStyle/>
          <a:p>
            <a:pPr lvl="0"/>
            <a:r>
              <a:rPr lang="fr-FR" sz="3200" dirty="0"/>
              <a:t>INTERFACE GRAPHIQUE: QT CREATOR</a:t>
            </a:r>
            <a:endParaRPr sz="3200" dirty="0">
              <a:solidFill>
                <a:schemeClr val="accent4"/>
              </a:solidFill>
            </a:endParaRPr>
          </a:p>
        </p:txBody>
      </p:sp>
      <p:sp>
        <p:nvSpPr>
          <p:cNvPr id="455" name="Google Shape;455;p37"/>
          <p:cNvSpPr txBox="1">
            <a:spLocks noGrp="1"/>
          </p:cNvSpPr>
          <p:nvPr>
            <p:ph type="subTitle" idx="1"/>
          </p:nvPr>
        </p:nvSpPr>
        <p:spPr>
          <a:xfrm>
            <a:off x="3466228" y="1436650"/>
            <a:ext cx="4965600" cy="3075000"/>
          </a:xfrm>
          <a:prstGeom prst="rect">
            <a:avLst/>
          </a:prstGeom>
        </p:spPr>
        <p:txBody>
          <a:bodyPr spcFirstLastPara="1" wrap="square" lIns="91425" tIns="91425" rIns="91425" bIns="91425" anchor="t" anchorCtr="0">
            <a:noAutofit/>
          </a:bodyPr>
          <a:lstStyle/>
          <a:p>
            <a:pPr marL="0" lvl="0" indent="0">
              <a:buSzPts val="1100"/>
              <a:buNone/>
            </a:pPr>
            <a:r>
              <a:rPr lang="fr-FR" dirty="0" err="1"/>
              <a:t>Qt</a:t>
            </a:r>
            <a:r>
              <a:rPr lang="fr-FR" dirty="0"/>
              <a:t> Creator est un IDE conçu avec </a:t>
            </a:r>
            <a:r>
              <a:rPr lang="fr-FR" dirty="0" err="1"/>
              <a:t>Qt</a:t>
            </a:r>
            <a:r>
              <a:rPr lang="fr-FR" dirty="0"/>
              <a:t> pour développer des projets avec </a:t>
            </a:r>
            <a:r>
              <a:rPr lang="fr-FR" dirty="0" err="1"/>
              <a:t>Qt</a:t>
            </a:r>
            <a:r>
              <a:rPr lang="fr-FR" dirty="0" smtClean="0"/>
              <a:t>.</a:t>
            </a:r>
          </a:p>
          <a:p>
            <a:pPr marL="0" lvl="0" indent="0">
              <a:buSzPts val="1100"/>
              <a:buNone/>
            </a:pPr>
            <a:r>
              <a:rPr lang="fr-FR" dirty="0" smtClean="0"/>
              <a:t>Il </a:t>
            </a:r>
            <a:r>
              <a:rPr lang="fr-FR" dirty="0"/>
              <a:t>inclue divers outils et permet entre autres la gestion des projets, la compilation et l'exécution des applications, la création de fenêtres et de widgets grâce aux outils </a:t>
            </a:r>
            <a:r>
              <a:rPr lang="fr-FR" dirty="0" err="1"/>
              <a:t>Qt</a:t>
            </a:r>
            <a:r>
              <a:rPr lang="fr-FR" dirty="0"/>
              <a:t> Designer et </a:t>
            </a:r>
            <a:r>
              <a:rPr lang="fr-FR" dirty="0" err="1"/>
              <a:t>Qt</a:t>
            </a:r>
            <a:r>
              <a:rPr lang="fr-FR" dirty="0"/>
              <a:t> Quick Designer intégrés etc</a:t>
            </a:r>
            <a:r>
              <a:rPr lang="fr-FR" dirty="0" smtClean="0"/>
              <a:t>..</a:t>
            </a:r>
          </a:p>
          <a:p>
            <a:pPr marL="0" lvl="0" indent="0">
              <a:buSzPts val="1100"/>
              <a:buNone/>
            </a:pPr>
            <a:r>
              <a:rPr lang="fr-FR" dirty="0" smtClean="0"/>
              <a:t>On </a:t>
            </a:r>
            <a:r>
              <a:rPr lang="fr-FR" dirty="0"/>
              <a:t>privilégie </a:t>
            </a:r>
            <a:r>
              <a:rPr lang="fr-FR" dirty="0" err="1"/>
              <a:t>QtCreator</a:t>
            </a:r>
            <a:r>
              <a:rPr lang="fr-FR" dirty="0"/>
              <a:t> dans ce projet car il permet de créer des applications pour portables, et de les compiler, est facile à prendre en main et la compilation et gestion de projets est plus simple.</a:t>
            </a:r>
            <a:endParaRPr dirty="0"/>
          </a:p>
        </p:txBody>
      </p:sp>
      <p:grpSp>
        <p:nvGrpSpPr>
          <p:cNvPr id="456" name="Google Shape;456;p37"/>
          <p:cNvGrpSpPr/>
          <p:nvPr/>
        </p:nvGrpSpPr>
        <p:grpSpPr>
          <a:xfrm>
            <a:off x="321967" y="1337250"/>
            <a:ext cx="2415354" cy="3413475"/>
            <a:chOff x="719992" y="1135488"/>
            <a:chExt cx="2415354" cy="3413475"/>
          </a:xfrm>
        </p:grpSpPr>
        <p:sp>
          <p:nvSpPr>
            <p:cNvPr id="457" name="Google Shape;457;p37"/>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494075" y="2405462"/>
            <a:ext cx="6347775" cy="1202400"/>
          </a:xfrm>
          <a:prstGeom prst="rect">
            <a:avLst/>
          </a:prstGeom>
        </p:spPr>
        <p:txBody>
          <a:bodyPr spcFirstLastPara="1" wrap="square" lIns="91425" tIns="91425" rIns="91425" bIns="91425" anchor="ctr" anchorCtr="0">
            <a:noAutofit/>
          </a:bodyPr>
          <a:lstStyle/>
          <a:p>
            <a:pPr lvl="0"/>
            <a:r>
              <a:rPr lang="fr-FR" dirty="0"/>
              <a:t>La partie conception</a:t>
            </a:r>
            <a:endParaRPr lang="fr-FR" dirty="0"/>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7644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567</Words>
  <Application>Microsoft Office PowerPoint</Application>
  <PresentationFormat>Affichage à l'écran (16:9)</PresentationFormat>
  <Paragraphs>152</Paragraphs>
  <Slides>26</Slides>
  <Notes>26</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Comfortaa</vt:lpstr>
      <vt:lpstr>Arial</vt:lpstr>
      <vt:lpstr>PT Sans</vt:lpstr>
      <vt:lpstr>Nunito Light</vt:lpstr>
      <vt:lpstr>Bebas Neue</vt:lpstr>
      <vt:lpstr>Times New Roman</vt:lpstr>
      <vt:lpstr>Fira Code</vt:lpstr>
      <vt:lpstr>Source Code Pro Medium</vt:lpstr>
      <vt:lpstr>Kanit</vt:lpstr>
      <vt:lpstr>Segoe UI</vt:lpstr>
      <vt:lpstr>Anaheim</vt:lpstr>
      <vt:lpstr>Source Code Pro</vt:lpstr>
      <vt:lpstr>Introduction to Java Programming for High School by Slidesgo</vt:lpstr>
      <vt:lpstr>RAPPORT :Gestion des           ordinateurs </vt:lpstr>
      <vt:lpstr>Sommaire du rapport</vt:lpstr>
      <vt:lpstr>Contexte du projet!</vt:lpstr>
      <vt:lpstr>FONCTIONNALITÉS DE L'APPLICATION</vt:lpstr>
      <vt:lpstr>Présentation PowerPoint</vt:lpstr>
      <vt:lpstr>Les outils utilises</vt:lpstr>
      <vt:lpstr>Les outils utilises</vt:lpstr>
      <vt:lpstr>INTERFACE GRAPHIQUE: QT CREATOR</vt:lpstr>
      <vt:lpstr>La partie conception</vt:lpstr>
      <vt:lpstr>Structure de la base de données utilisées (MLD)</vt:lpstr>
      <vt:lpstr>CONNEXION QT CREATOR - SGBD</vt:lpstr>
      <vt:lpstr>Présentation PowerPoint</vt:lpstr>
      <vt:lpstr>connexion au s.g.b.d.</vt:lpstr>
      <vt:lpstr>connexion au s.g.b.d.</vt:lpstr>
      <vt:lpstr>connexion au s.g.b.d.</vt:lpstr>
      <vt:lpstr>INTERFACE UTILISATEUR</vt:lpstr>
      <vt:lpstr>INTERFACE UTILISATEUR</vt:lpstr>
      <vt:lpstr>INTERFACE UTILISATEUR</vt:lpstr>
      <vt:lpstr>INTERFACE UTILISATEUR</vt:lpstr>
      <vt:lpstr>INTERFACE UTILISATEUR</vt:lpstr>
      <vt:lpstr>INTERFACE UTILISATEUR</vt:lpstr>
      <vt:lpstr>INTERFACE UTILISATEUR</vt:lpstr>
      <vt:lpstr>INTERFACE UTILISATEUR</vt:lpstr>
      <vt:lpstr>INTERFACE UTILISATEUR</vt:lpstr>
      <vt:lpstr>INTERFACE UTILISATEUR</vt:lpstr>
      <vt:lpstr>Merci!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:Gestion des           ordinateurs </dc:title>
  <cp:lastModifiedBy>Tanassa Loubna</cp:lastModifiedBy>
  <cp:revision>15</cp:revision>
  <dcterms:modified xsi:type="dcterms:W3CDTF">2024-01-07T16:20:58Z</dcterms:modified>
</cp:coreProperties>
</file>