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6"/>
  </p:notesMasterIdLst>
  <p:sldIdLst>
    <p:sldId id="256" r:id="rId2"/>
    <p:sldId id="257" r:id="rId3"/>
    <p:sldId id="258" r:id="rId4"/>
    <p:sldId id="259" r:id="rId5"/>
    <p:sldId id="271" r:id="rId6"/>
    <p:sldId id="260" r:id="rId7"/>
    <p:sldId id="261" r:id="rId8"/>
    <p:sldId id="263" r:id="rId9"/>
    <p:sldId id="265" r:id="rId10"/>
    <p:sldId id="266" r:id="rId11"/>
    <p:sldId id="267" r:id="rId12"/>
    <p:sldId id="268" r:id="rId13"/>
    <p:sldId id="269" r:id="rId14"/>
    <p:sldId id="270" r:id="rId15"/>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D5EACB0-6914-A78A-27DF-E1957A2AE90D}" v="1687" dt="2025-03-28T10:13:27.80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820" y="5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 name="Google Shape;5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2c6d884784a_2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2c6d884784a_2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2c6d884784a_2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2c6d884784a_2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2c6d884784a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2c6d884784a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2c6d884784a_2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2c6d884784a_2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2c6d884701e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2c6d884701e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2c6d884784a_2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2c6d884784a_2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2c6d884701e_0_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2c6d884701e_0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2c6d884701e_0_1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2c6d884701e_0_1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2c6d884701e_0_1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2c6d884701e_0_1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2c6d884784a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2c6d884784a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2c6d884784a_2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2c6d884784a_2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2c6d884784a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2c6d884784a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
        <p:cNvGrpSpPr/>
        <p:nvPr/>
      </p:nvGrpSpPr>
      <p:grpSpPr>
        <a:xfrm>
          <a:off x="0" y="0"/>
          <a:ext cx="0" cy="0"/>
          <a:chOff x="0" y="0"/>
          <a:chExt cx="0" cy="0"/>
        </a:xfrm>
      </p:grpSpPr>
      <p:sp>
        <p:nvSpPr>
          <p:cNvPr id="46" name="Google Shape;46;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47" name="Google Shape;47;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rtl="0">
              <a:spcBef>
                <a:spcPts val="0"/>
              </a:spcBef>
              <a:spcAft>
                <a:spcPts val="0"/>
              </a:spcAft>
              <a:buSzPts val="1800"/>
              <a:buChar char="●"/>
              <a:defRPr/>
            </a:lvl1pPr>
            <a:lvl2pPr marL="914400" lvl="1" indent="-317500" algn="ctr" rtl="0">
              <a:spcBef>
                <a:spcPts val="0"/>
              </a:spcBef>
              <a:spcAft>
                <a:spcPts val="0"/>
              </a:spcAft>
              <a:buSzPts val="1400"/>
              <a:buChar char="○"/>
              <a:defRPr/>
            </a:lvl2pPr>
            <a:lvl3pPr marL="1371600" lvl="2" indent="-317500" algn="ctr" rtl="0">
              <a:spcBef>
                <a:spcPts val="0"/>
              </a:spcBef>
              <a:spcAft>
                <a:spcPts val="0"/>
              </a:spcAft>
              <a:buSzPts val="1400"/>
              <a:buChar char="■"/>
              <a:defRPr/>
            </a:lvl3pPr>
            <a:lvl4pPr marL="1828800" lvl="3" indent="-317500" algn="ctr" rtl="0">
              <a:spcBef>
                <a:spcPts val="0"/>
              </a:spcBef>
              <a:spcAft>
                <a:spcPts val="0"/>
              </a:spcAft>
              <a:buSzPts val="1400"/>
              <a:buChar char="●"/>
              <a:defRPr/>
            </a:lvl4pPr>
            <a:lvl5pPr marL="2286000" lvl="4" indent="-317500" algn="ctr" rtl="0">
              <a:spcBef>
                <a:spcPts val="0"/>
              </a:spcBef>
              <a:spcAft>
                <a:spcPts val="0"/>
              </a:spcAft>
              <a:buSzPts val="1400"/>
              <a:buChar char="○"/>
              <a:defRPr/>
            </a:lvl5pPr>
            <a:lvl6pPr marL="2743200" lvl="5" indent="-317500" algn="ctr" rtl="0">
              <a:spcBef>
                <a:spcPts val="0"/>
              </a:spcBef>
              <a:spcAft>
                <a:spcPts val="0"/>
              </a:spcAft>
              <a:buSzPts val="1400"/>
              <a:buChar char="■"/>
              <a:defRPr/>
            </a:lvl6pPr>
            <a:lvl7pPr marL="3200400" lvl="6" indent="-317500" algn="ctr" rtl="0">
              <a:spcBef>
                <a:spcPts val="0"/>
              </a:spcBef>
              <a:spcAft>
                <a:spcPts val="0"/>
              </a:spcAft>
              <a:buSzPts val="1400"/>
              <a:buChar char="●"/>
              <a:defRPr/>
            </a:lvl7pPr>
            <a:lvl8pPr marL="3657600" lvl="7" indent="-317500" algn="ctr" rtl="0">
              <a:spcBef>
                <a:spcPts val="0"/>
              </a:spcBef>
              <a:spcAft>
                <a:spcPts val="0"/>
              </a:spcAft>
              <a:buSzPts val="1400"/>
              <a:buChar char="○"/>
              <a:defRPr/>
            </a:lvl8pPr>
            <a:lvl9pPr marL="4114800" lvl="8" indent="-317500" algn="ctr" rtl="0">
              <a:spcBef>
                <a:spcPts val="0"/>
              </a:spcBef>
              <a:spcAft>
                <a:spcPts val="0"/>
              </a:spcAft>
              <a:buSzPts val="1400"/>
              <a:buChar char="■"/>
              <a:defRPr/>
            </a:lvl9pPr>
          </a:lstStyle>
          <a:p>
            <a:endParaRPr/>
          </a:p>
        </p:txBody>
      </p:sp>
      <p:sp>
        <p:nvSpPr>
          <p:cNvPr id="48" name="Google Shape;48;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9"/>
        <p:cNvGrpSpPr/>
        <p:nvPr/>
      </p:nvGrpSpPr>
      <p:grpSpPr>
        <a:xfrm>
          <a:off x="0" y="0"/>
          <a:ext cx="0" cy="0"/>
          <a:chOff x="0" y="0"/>
          <a:chExt cx="0" cy="0"/>
        </a:xfrm>
      </p:grpSpPr>
      <p:sp>
        <p:nvSpPr>
          <p:cNvPr id="50" name="Google Shape;50;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6" name="Google Shape;16;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9" name="Google Shape;19;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20" name="Google Shape;20;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3" name="Google Shape;23;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24" name="Google Shape;24;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8" name="Google Shape;28;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31" name="Google Shape;31;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rtl="0">
              <a:spcBef>
                <a:spcPts val="0"/>
              </a:spcBef>
              <a:spcAft>
                <a:spcPts val="0"/>
              </a:spcAft>
              <a:buSzPts val="1200"/>
              <a:buChar char="●"/>
              <a:defRPr sz="12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35" name="Google Shape;35;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39" name="Google Shape;39;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40" name="Google Shape;40;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41" name="Google Shape;41;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
        <p:cNvGrpSpPr/>
        <p:nvPr/>
      </p:nvGrpSpPr>
      <p:grpSpPr>
        <a:xfrm>
          <a:off x="0" y="0"/>
          <a:ext cx="0" cy="0"/>
          <a:chOff x="0" y="0"/>
          <a:chExt cx="0" cy="0"/>
        </a:xfrm>
      </p:grpSpPr>
      <p:sp>
        <p:nvSpPr>
          <p:cNvPr id="43" name="Google Shape;43;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rtl="0">
              <a:lnSpc>
                <a:spcPct val="100000"/>
              </a:lnSpc>
              <a:spcBef>
                <a:spcPts val="0"/>
              </a:spcBef>
              <a:spcAft>
                <a:spcPts val="0"/>
              </a:spcAft>
              <a:buSzPts val="1800"/>
              <a:buNone/>
              <a:defRPr/>
            </a:lvl1pPr>
          </a:lstStyle>
          <a:p>
            <a:endParaRPr/>
          </a:p>
        </p:txBody>
      </p:sp>
      <p:sp>
        <p:nvSpPr>
          <p:cNvPr id="44" name="Google Shape;4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blipFill dpi="0" rotWithShape="1">
          <a:blip r:embed="rId13"/>
          <a:srcRect/>
          <a:stretch>
            <a:fillRect l="-2000" r="-2000"/>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rtl="0">
              <a:lnSpc>
                <a:spcPct val="115000"/>
              </a:lnSpc>
              <a:spcBef>
                <a:spcPts val="0"/>
              </a:spcBef>
              <a:spcAft>
                <a:spcPts val="0"/>
              </a:spcAft>
              <a:buClr>
                <a:schemeClr val="dk2"/>
              </a:buClr>
              <a:buSzPts val="1800"/>
              <a:buChar char="●"/>
              <a:defRPr sz="1800">
                <a:solidFill>
                  <a:schemeClr val="dk2"/>
                </a:solidFill>
              </a:defRPr>
            </a:lvl1pPr>
            <a:lvl2pPr marL="914400" lvl="1" indent="-317500" rtl="0">
              <a:lnSpc>
                <a:spcPct val="115000"/>
              </a:lnSpc>
              <a:spcBef>
                <a:spcPts val="0"/>
              </a:spcBef>
              <a:spcAft>
                <a:spcPts val="0"/>
              </a:spcAft>
              <a:buClr>
                <a:schemeClr val="dk2"/>
              </a:buClr>
              <a:buSzPts val="1400"/>
              <a:buChar char="○"/>
              <a:defRPr>
                <a:solidFill>
                  <a:schemeClr val="dk2"/>
                </a:solidFill>
              </a:defRPr>
            </a:lvl2pPr>
            <a:lvl3pPr marL="1371600" lvl="2" indent="-317500" rtl="0">
              <a:lnSpc>
                <a:spcPct val="115000"/>
              </a:lnSpc>
              <a:spcBef>
                <a:spcPts val="0"/>
              </a:spcBef>
              <a:spcAft>
                <a:spcPts val="0"/>
              </a:spcAft>
              <a:buClr>
                <a:schemeClr val="dk2"/>
              </a:buClr>
              <a:buSzPts val="1400"/>
              <a:buChar char="■"/>
              <a:defRPr>
                <a:solidFill>
                  <a:schemeClr val="dk2"/>
                </a:solidFill>
              </a:defRPr>
            </a:lvl3pPr>
            <a:lvl4pPr marL="1828800" lvl="3" indent="-317500" rtl="0">
              <a:lnSpc>
                <a:spcPct val="115000"/>
              </a:lnSpc>
              <a:spcBef>
                <a:spcPts val="0"/>
              </a:spcBef>
              <a:spcAft>
                <a:spcPts val="0"/>
              </a:spcAft>
              <a:buClr>
                <a:schemeClr val="dk2"/>
              </a:buClr>
              <a:buSzPts val="1400"/>
              <a:buChar char="●"/>
              <a:defRPr>
                <a:solidFill>
                  <a:schemeClr val="dk2"/>
                </a:solidFill>
              </a:defRPr>
            </a:lvl4pPr>
            <a:lvl5pPr marL="2286000" lvl="4" indent="-317500" rtl="0">
              <a:lnSpc>
                <a:spcPct val="115000"/>
              </a:lnSpc>
              <a:spcBef>
                <a:spcPts val="0"/>
              </a:spcBef>
              <a:spcAft>
                <a:spcPts val="0"/>
              </a:spcAft>
              <a:buClr>
                <a:schemeClr val="dk2"/>
              </a:buClr>
              <a:buSzPts val="1400"/>
              <a:buChar char="○"/>
              <a:defRPr>
                <a:solidFill>
                  <a:schemeClr val="dk2"/>
                </a:solidFill>
              </a:defRPr>
            </a:lvl5pPr>
            <a:lvl6pPr marL="2743200" lvl="5" indent="-317500" rtl="0">
              <a:lnSpc>
                <a:spcPct val="115000"/>
              </a:lnSpc>
              <a:spcBef>
                <a:spcPts val="0"/>
              </a:spcBef>
              <a:spcAft>
                <a:spcPts val="0"/>
              </a:spcAft>
              <a:buClr>
                <a:schemeClr val="dk2"/>
              </a:buClr>
              <a:buSzPts val="1400"/>
              <a:buChar char="■"/>
              <a:defRPr>
                <a:solidFill>
                  <a:schemeClr val="dk2"/>
                </a:solidFill>
              </a:defRPr>
            </a:lvl6pPr>
            <a:lvl7pPr marL="3200400" lvl="6" indent="-317500" rtl="0">
              <a:lnSpc>
                <a:spcPct val="115000"/>
              </a:lnSpc>
              <a:spcBef>
                <a:spcPts val="0"/>
              </a:spcBef>
              <a:spcAft>
                <a:spcPts val="0"/>
              </a:spcAft>
              <a:buClr>
                <a:schemeClr val="dk2"/>
              </a:buClr>
              <a:buSzPts val="1400"/>
              <a:buChar char="●"/>
              <a:defRPr>
                <a:solidFill>
                  <a:schemeClr val="dk2"/>
                </a:solidFill>
              </a:defRPr>
            </a:lvl7pPr>
            <a:lvl8pPr marL="3657600" lvl="7" indent="-317500" rtl="0">
              <a:lnSpc>
                <a:spcPct val="115000"/>
              </a:lnSpc>
              <a:spcBef>
                <a:spcPts val="0"/>
              </a:spcBef>
              <a:spcAft>
                <a:spcPts val="0"/>
              </a:spcAft>
              <a:buClr>
                <a:schemeClr val="dk2"/>
              </a:buClr>
              <a:buSzPts val="1400"/>
              <a:buChar char="○"/>
              <a:defRPr>
                <a:solidFill>
                  <a:schemeClr val="dk2"/>
                </a:solidFill>
              </a:defRPr>
            </a:lvl8pPr>
            <a:lvl9pPr marL="4114800" lvl="8" indent="-317500" rtl="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pic>
        <p:nvPicPr>
          <p:cNvPr id="9" name="Google Shape;9;p1"/>
          <p:cNvPicPr preferRelativeResize="0"/>
          <p:nvPr/>
        </p:nvPicPr>
        <p:blipFill>
          <a:blip r:embed="rId14">
            <a:alphaModFix/>
          </a:blip>
          <a:stretch>
            <a:fillRect/>
          </a:stretch>
        </p:blipFill>
        <p:spPr>
          <a:xfrm>
            <a:off x="7855950" y="94750"/>
            <a:ext cx="1219375" cy="628725"/>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10.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3"/>
          <p:cNvSpPr txBox="1"/>
          <p:nvPr/>
        </p:nvSpPr>
        <p:spPr>
          <a:xfrm>
            <a:off x="299597" y="862211"/>
            <a:ext cx="8834383" cy="629697"/>
          </a:xfrm>
          <a:prstGeom prst="rect">
            <a:avLst/>
          </a:prstGeom>
          <a:solidFill>
            <a:schemeClr val="lt1"/>
          </a:solidFill>
          <a:ln>
            <a:noFill/>
          </a:ln>
        </p:spPr>
        <p:txBody>
          <a:bodyPr spcFirstLastPara="1" wrap="square" lIns="91425" tIns="91425" rIns="91425" bIns="91425" anchor="t" anchorCtr="0">
            <a:noAutofit/>
          </a:bodyPr>
          <a:lstStyle/>
          <a:p>
            <a:pPr>
              <a:buClr>
                <a:schemeClr val="dk1"/>
              </a:buClr>
              <a:buSzPts val="1100"/>
            </a:pPr>
            <a:r>
              <a:rPr lang="en-US" sz="2000" b="1" dirty="0">
                <a:solidFill>
                  <a:schemeClr val="dk1"/>
                </a:solidFill>
              </a:rPr>
              <a:t>Investigating Image Reconstruction using HTM and KNN Classifiers</a:t>
            </a:r>
          </a:p>
          <a:p>
            <a:pPr marL="457200" lvl="0" indent="0" algn="ctr" rtl="0">
              <a:spcBef>
                <a:spcPts val="0"/>
              </a:spcBef>
              <a:spcAft>
                <a:spcPts val="0"/>
              </a:spcAft>
              <a:buClr>
                <a:schemeClr val="dk1"/>
              </a:buClr>
              <a:buSzPts val="1100"/>
              <a:buFont typeface="Arial"/>
              <a:buNone/>
            </a:pPr>
            <a:endParaRPr sz="2000" b="1" i="1" dirty="0">
              <a:solidFill>
                <a:schemeClr val="dk1"/>
              </a:solidFill>
              <a:ea typeface="Times New Roman"/>
              <a:cs typeface="Times New Roman"/>
            </a:endParaRPr>
          </a:p>
          <a:p>
            <a:pPr marL="0" lvl="0" indent="0" algn="ctr" rtl="0">
              <a:spcBef>
                <a:spcPts val="0"/>
              </a:spcBef>
              <a:spcAft>
                <a:spcPts val="0"/>
              </a:spcAft>
              <a:buNone/>
            </a:pPr>
            <a:endParaRPr sz="2000" b="1" dirty="0">
              <a:solidFill>
                <a:schemeClr val="dk2"/>
              </a:solidFill>
            </a:endParaRPr>
          </a:p>
        </p:txBody>
      </p:sp>
      <p:sp>
        <p:nvSpPr>
          <p:cNvPr id="56" name="Google Shape;56;p13"/>
          <p:cNvSpPr txBox="1"/>
          <p:nvPr/>
        </p:nvSpPr>
        <p:spPr>
          <a:xfrm>
            <a:off x="3004703" y="2700270"/>
            <a:ext cx="2941043" cy="2443229"/>
          </a:xfrm>
          <a:prstGeom prst="rect">
            <a:avLst/>
          </a:prstGeom>
          <a:solidFill>
            <a:schemeClr val="lt1"/>
          </a:solidFill>
          <a:ln>
            <a:noFill/>
          </a:ln>
        </p:spPr>
        <p:txBody>
          <a:bodyPr spcFirstLastPara="1" wrap="square" lIns="91425" tIns="91425" rIns="91425" bIns="91425" anchor="t" anchorCtr="0">
            <a:noAutofit/>
          </a:bodyPr>
          <a:lstStyle/>
          <a:p>
            <a:pPr algn="ctr">
              <a:spcBef>
                <a:spcPts val="1800"/>
              </a:spcBef>
              <a:buClr>
                <a:schemeClr val="dk1"/>
              </a:buClr>
              <a:buSzPts val="1100"/>
            </a:pPr>
            <a:r>
              <a:rPr lang="en" sz="1100" b="1" dirty="0">
                <a:latin typeface="Times New Roman"/>
                <a:ea typeface="Times New Roman"/>
                <a:cs typeface="Times New Roman"/>
              </a:rPr>
              <a:t>Anoushka Piplai[1566664]</a:t>
            </a:r>
            <a:br>
              <a:rPr lang="en" sz="1100" b="1" dirty="0">
                <a:latin typeface="Times New Roman"/>
                <a:ea typeface="Times New Roman"/>
                <a:cs typeface="Times New Roman"/>
              </a:rPr>
            </a:br>
            <a:r>
              <a:rPr lang="en" sz="1100" b="1" dirty="0">
                <a:solidFill>
                  <a:schemeClr val="dk1"/>
                </a:solidFill>
                <a:latin typeface="Times New Roman"/>
                <a:ea typeface="Times New Roman"/>
                <a:cs typeface="Times New Roman"/>
                <a:sym typeface="Times New Roman"/>
              </a:rPr>
              <a:t>Email: anoushka.piplai@stud.fra-uas.de</a:t>
            </a:r>
            <a:endParaRPr sz="1100" b="1" dirty="0">
              <a:solidFill>
                <a:schemeClr val="dk1"/>
              </a:solidFill>
              <a:latin typeface="Times New Roman"/>
              <a:ea typeface="Times New Roman"/>
              <a:cs typeface="Times New Roman"/>
              <a:sym typeface="Times New Roman"/>
            </a:endParaRPr>
          </a:p>
          <a:p>
            <a:pPr algn="ctr">
              <a:spcBef>
                <a:spcPts val="1800"/>
              </a:spcBef>
              <a:buClr>
                <a:schemeClr val="dk1"/>
              </a:buClr>
              <a:buSzPts val="1100"/>
            </a:pPr>
            <a:r>
              <a:rPr lang="en" sz="1100" b="1" dirty="0" err="1">
                <a:solidFill>
                  <a:schemeClr val="dk1"/>
                </a:solidFill>
                <a:latin typeface="Times New Roman"/>
                <a:ea typeface="Times New Roman"/>
                <a:cs typeface="Times New Roman"/>
                <a:sym typeface="Times New Roman"/>
              </a:rPr>
              <a:t>Avradip</a:t>
            </a:r>
            <a:r>
              <a:rPr lang="en" sz="1100" b="1" dirty="0">
                <a:solidFill>
                  <a:schemeClr val="dk1"/>
                </a:solidFill>
                <a:latin typeface="Times New Roman"/>
                <a:ea typeface="Times New Roman"/>
                <a:cs typeface="Times New Roman"/>
                <a:sym typeface="Times New Roman"/>
              </a:rPr>
              <a:t> Mazumdar[1566651]</a:t>
            </a:r>
            <a:br>
              <a:rPr lang="en" sz="1100" b="1" dirty="0">
                <a:latin typeface="Times New Roman"/>
                <a:ea typeface="Times New Roman"/>
                <a:cs typeface="Times New Roman"/>
              </a:rPr>
            </a:br>
            <a:r>
              <a:rPr lang="en" sz="1100" b="1" dirty="0">
                <a:solidFill>
                  <a:schemeClr val="dk1"/>
                </a:solidFill>
                <a:latin typeface="Times New Roman"/>
                <a:ea typeface="Times New Roman"/>
                <a:cs typeface="Times New Roman"/>
                <a:sym typeface="Times New Roman"/>
              </a:rPr>
              <a:t>Email: avradip.mazumdar@stud.fra-uas.de </a:t>
            </a:r>
            <a:endParaRPr sz="1100" b="1" dirty="0">
              <a:solidFill>
                <a:schemeClr val="dk1"/>
              </a:solidFill>
              <a:latin typeface="Times New Roman"/>
              <a:ea typeface="Times New Roman"/>
              <a:cs typeface="Times New Roman"/>
              <a:sym typeface="Times New Roman"/>
            </a:endParaRPr>
          </a:p>
          <a:p>
            <a:pPr algn="ctr">
              <a:spcBef>
                <a:spcPts val="1800"/>
              </a:spcBef>
              <a:spcAft>
                <a:spcPts val="200"/>
              </a:spcAft>
            </a:pPr>
            <a:r>
              <a:rPr lang="en" sz="1100" b="1" dirty="0">
                <a:solidFill>
                  <a:schemeClr val="dk1"/>
                </a:solidFill>
                <a:latin typeface="Times New Roman"/>
                <a:ea typeface="Times New Roman"/>
                <a:cs typeface="Times New Roman"/>
                <a:sym typeface="Times New Roman"/>
              </a:rPr>
              <a:t>Raka Sarkar [1567153]</a:t>
            </a:r>
            <a:br>
              <a:rPr lang="en" sz="1100" b="1" dirty="0">
                <a:latin typeface="Times New Roman"/>
                <a:ea typeface="Times New Roman"/>
                <a:cs typeface="Times New Roman"/>
              </a:rPr>
            </a:br>
            <a:r>
              <a:rPr lang="en" sz="1100" b="1" dirty="0">
                <a:solidFill>
                  <a:schemeClr val="dk1"/>
                </a:solidFill>
                <a:latin typeface="Times New Roman"/>
                <a:ea typeface="Times New Roman"/>
                <a:cs typeface="Times New Roman"/>
                <a:sym typeface="Times New Roman"/>
              </a:rPr>
              <a:t>Email: </a:t>
            </a:r>
            <a:r>
              <a:rPr lang="en" sz="1100" b="1" dirty="0">
                <a:solidFill>
                  <a:schemeClr val="dk1"/>
                </a:solidFill>
                <a:latin typeface="Times New Roman"/>
                <a:cs typeface="Times New Roman"/>
              </a:rPr>
              <a:t>raka.sarkar@stud.fra-uas.de </a:t>
            </a:r>
            <a:endParaRPr lang="en" dirty="0">
              <a:solidFill>
                <a:schemeClr val="dk1"/>
              </a:solidFill>
            </a:endParaRPr>
          </a:p>
          <a:p>
            <a:pPr algn="ctr">
              <a:spcBef>
                <a:spcPts val="1800"/>
              </a:spcBef>
              <a:spcAft>
                <a:spcPts val="200"/>
              </a:spcAft>
            </a:pPr>
            <a:r>
              <a:rPr lang="en" sz="1100" b="1" dirty="0" err="1">
                <a:solidFill>
                  <a:schemeClr val="dk1"/>
                </a:solidFill>
                <a:latin typeface="Times New Roman"/>
                <a:cs typeface="Times New Roman"/>
              </a:rPr>
              <a:t>Somava</a:t>
            </a:r>
            <a:r>
              <a:rPr lang="en" sz="1100" b="1" dirty="0">
                <a:solidFill>
                  <a:schemeClr val="dk1"/>
                </a:solidFill>
                <a:latin typeface="Times New Roman"/>
                <a:cs typeface="Times New Roman"/>
              </a:rPr>
              <a:t> Ganguly[1566916]</a:t>
            </a:r>
            <a:br>
              <a:rPr lang="en" sz="1100" b="1" dirty="0">
                <a:solidFill>
                  <a:schemeClr val="dk1"/>
                </a:solidFill>
                <a:latin typeface="Times New Roman"/>
                <a:cs typeface="Times New Roman"/>
              </a:rPr>
            </a:br>
            <a:r>
              <a:rPr lang="en" sz="1100" b="1" dirty="0">
                <a:solidFill>
                  <a:schemeClr val="dk1"/>
                </a:solidFill>
                <a:latin typeface="Times New Roman"/>
                <a:cs typeface="Times New Roman"/>
              </a:rPr>
              <a:t>Email: somava.ganguly@stud.fra-uas.de </a:t>
            </a:r>
            <a:endParaRPr lang="en" sz="1100" dirty="0">
              <a:solidFill>
                <a:schemeClr val="dk1"/>
              </a:solidFill>
              <a:latin typeface="Times New Roman"/>
              <a:cs typeface="Times New Roman"/>
            </a:endParaRPr>
          </a:p>
          <a:p>
            <a:pPr algn="ctr">
              <a:spcBef>
                <a:spcPts val="1800"/>
              </a:spcBef>
              <a:spcAft>
                <a:spcPts val="200"/>
              </a:spcAft>
            </a:pPr>
            <a:endParaRPr lang="en" sz="1100" b="1" dirty="0">
              <a:solidFill>
                <a:schemeClr val="dk1"/>
              </a:solidFill>
              <a:latin typeface="Times New Roman"/>
              <a:cs typeface="Times New Roman"/>
            </a:endParaRPr>
          </a:p>
          <a:p>
            <a:pPr algn="ctr">
              <a:spcBef>
                <a:spcPts val="1800"/>
              </a:spcBef>
              <a:spcAft>
                <a:spcPts val="200"/>
              </a:spcAft>
            </a:pPr>
            <a:endParaRPr lang="en" sz="1100" b="1" dirty="0">
              <a:solidFill>
                <a:schemeClr val="dk1"/>
              </a:solidFill>
              <a:latin typeface="Times New Roman"/>
              <a:cs typeface="Times New Roman"/>
            </a:endParaRPr>
          </a:p>
          <a:p>
            <a:pPr algn="ctr">
              <a:spcBef>
                <a:spcPts val="1800"/>
              </a:spcBef>
              <a:spcAft>
                <a:spcPts val="200"/>
              </a:spcAft>
            </a:pPr>
            <a:endParaRPr lang="en" sz="1100" b="1" dirty="0">
              <a:solidFill>
                <a:schemeClr val="dk1"/>
              </a:solidFill>
              <a:latin typeface="Times New Roman"/>
              <a:cs typeface="Times New Roman"/>
            </a:endParaRPr>
          </a:p>
          <a:p>
            <a:pPr algn="ctr">
              <a:spcBef>
                <a:spcPts val="1800"/>
              </a:spcBef>
              <a:spcAft>
                <a:spcPts val="200"/>
              </a:spcAft>
            </a:pPr>
            <a:endParaRPr lang="en" sz="1100" b="1" dirty="0">
              <a:solidFill>
                <a:schemeClr val="dk1"/>
              </a:solidFill>
              <a:latin typeface="Times New Roman"/>
              <a:cs typeface="Times New Roman"/>
            </a:endParaRPr>
          </a:p>
        </p:txBody>
      </p:sp>
      <p:sp>
        <p:nvSpPr>
          <p:cNvPr id="57" name="Google Shape;57;p13"/>
          <p:cNvSpPr txBox="1"/>
          <p:nvPr/>
        </p:nvSpPr>
        <p:spPr>
          <a:xfrm>
            <a:off x="3004703" y="1495290"/>
            <a:ext cx="2855262" cy="596347"/>
          </a:xfrm>
          <a:prstGeom prst="rect">
            <a:avLst/>
          </a:prstGeom>
          <a:solidFill>
            <a:schemeClr val="lt1"/>
          </a:solidFill>
          <a:ln>
            <a:noFill/>
          </a:ln>
        </p:spPr>
        <p:txBody>
          <a:bodyPr spcFirstLastPara="1" wrap="square" lIns="91425" tIns="91425" rIns="91425" bIns="91425" anchor="t" anchorCtr="0">
            <a:normAutofit/>
          </a:bodyPr>
          <a:lstStyle/>
          <a:p>
            <a:pPr algn="ctr"/>
            <a:r>
              <a:rPr lang="en" sz="1300" b="1" dirty="0">
                <a:solidFill>
                  <a:schemeClr val="dk1"/>
                </a:solidFill>
                <a:latin typeface="Times New Roman"/>
                <a:ea typeface="Times New Roman"/>
                <a:cs typeface="Times New Roman"/>
                <a:sym typeface="Times New Roman"/>
              </a:rPr>
              <a:t>Information Technology </a:t>
            </a:r>
            <a:endParaRPr lang="en-US" sz="1300" b="1" dirty="0">
              <a:solidFill>
                <a:schemeClr val="dk1"/>
              </a:solidFill>
              <a:latin typeface="Times New Roman"/>
              <a:ea typeface="Times New Roman"/>
              <a:cs typeface="Times New Roman"/>
              <a:sym typeface="Times New Roman"/>
            </a:endParaRPr>
          </a:p>
          <a:p>
            <a:pPr algn="ctr"/>
            <a:r>
              <a:rPr lang="en" sz="1300" b="1" dirty="0">
                <a:solidFill>
                  <a:schemeClr val="dk1"/>
                </a:solidFill>
                <a:latin typeface="Times New Roman"/>
                <a:ea typeface="Times New Roman"/>
                <a:cs typeface="Times New Roman"/>
                <a:sym typeface="Times New Roman"/>
              </a:rPr>
              <a:t> Software Engineering </a:t>
            </a:r>
            <a:endParaRPr sz="1300" b="1" dirty="0">
              <a:solidFill>
                <a:schemeClr val="dk1"/>
              </a:solidFill>
              <a:latin typeface="Times New Roman"/>
              <a:ea typeface="Times New Roman"/>
              <a:cs typeface="Times New Roman"/>
            </a:endParaRPr>
          </a:p>
        </p:txBody>
      </p:sp>
      <p:sp>
        <p:nvSpPr>
          <p:cNvPr id="58" name="Google Shape;58;p13"/>
          <p:cNvSpPr txBox="1"/>
          <p:nvPr/>
        </p:nvSpPr>
        <p:spPr>
          <a:xfrm>
            <a:off x="1700047" y="2325036"/>
            <a:ext cx="6178928" cy="330441"/>
          </a:xfrm>
          <a:prstGeom prst="rect">
            <a:avLst/>
          </a:prstGeom>
          <a:solidFill>
            <a:schemeClr val="lt1"/>
          </a:solidFill>
          <a:ln>
            <a:noFill/>
          </a:ln>
        </p:spPr>
        <p:txBody>
          <a:bodyPr spcFirstLastPara="1" wrap="square" lIns="91425" tIns="91425" rIns="91425" bIns="91425" anchor="t" anchorCtr="0">
            <a:noAutofit/>
          </a:bodyPr>
          <a:lstStyle/>
          <a:p>
            <a:pPr algn="ctr"/>
            <a:r>
              <a:rPr lang="en" dirty="0">
                <a:solidFill>
                  <a:schemeClr val="tx1"/>
                </a:solidFill>
                <a:latin typeface="Times New Roman"/>
              </a:rPr>
              <a:t>ML 24/25-01 Investigate Image Reconstruction by using Classifiers</a:t>
            </a:r>
            <a:endParaRPr lang="en-US" dirty="0">
              <a:solidFill>
                <a:schemeClr val="tx1"/>
              </a:solidFill>
              <a:latin typeface="Times New Roman"/>
            </a:endParaRPr>
          </a:p>
          <a:p>
            <a:pPr marL="0" lvl="0" indent="0" algn="ctr">
              <a:lnSpc>
                <a:spcPct val="107915"/>
              </a:lnSpc>
              <a:spcBef>
                <a:spcPts val="200"/>
              </a:spcBef>
              <a:spcAft>
                <a:spcPts val="0"/>
              </a:spcAft>
              <a:buSzPts val="1100"/>
              <a:buFont typeface="Arial"/>
              <a:buNone/>
            </a:pPr>
            <a:endParaRPr lang="en" sz="1300" b="1" dirty="0">
              <a:solidFill>
                <a:schemeClr val="dk1"/>
              </a:solidFill>
              <a:latin typeface="Times New Roman"/>
              <a:ea typeface="Times New Roman"/>
              <a:cs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 sz="2400" b="1" dirty="0">
                <a:ea typeface="Times New Roman"/>
                <a:cs typeface="Times New Roman"/>
                <a:sym typeface="Times New Roman"/>
              </a:rPr>
              <a:t>   Results</a:t>
            </a:r>
            <a:endParaRPr sz="2400" b="1" dirty="0">
              <a:ea typeface="Times New Roman"/>
              <a:cs typeface="Times New Roman"/>
              <a:sym typeface="Times New Roman"/>
            </a:endParaRPr>
          </a:p>
        </p:txBody>
      </p:sp>
      <p:sp>
        <p:nvSpPr>
          <p:cNvPr id="127" name="Google Shape;127;p23"/>
          <p:cNvSpPr txBox="1"/>
          <p:nvPr/>
        </p:nvSpPr>
        <p:spPr>
          <a:xfrm>
            <a:off x="876199" y="1720489"/>
            <a:ext cx="7401786" cy="2272590"/>
          </a:xfrm>
          <a:prstGeom prst="rect">
            <a:avLst/>
          </a:prstGeom>
          <a:solidFill>
            <a:schemeClr val="lt1"/>
          </a:solidFill>
          <a:ln>
            <a:noFill/>
          </a:ln>
        </p:spPr>
        <p:txBody>
          <a:bodyPr spcFirstLastPara="1" wrap="square" lIns="91425" tIns="91425" rIns="91425" bIns="91425" anchor="t" anchorCtr="0">
            <a:spAutoFit/>
          </a:bodyPr>
          <a:lstStyle/>
          <a:p>
            <a:endParaRPr lang="en" sz="1600" dirty="0">
              <a:solidFill>
                <a:schemeClr val="tx1"/>
              </a:solidFill>
            </a:endParaRPr>
          </a:p>
          <a:p>
            <a:endParaRPr lang="en" sz="1600" dirty="0">
              <a:solidFill>
                <a:schemeClr val="tx1"/>
              </a:solidFill>
            </a:endParaRPr>
          </a:p>
          <a:p>
            <a:endParaRPr lang="en" sz="1600" dirty="0">
              <a:solidFill>
                <a:schemeClr val="tx1"/>
              </a:solidFill>
            </a:endParaRPr>
          </a:p>
          <a:p>
            <a:endParaRPr lang="en" sz="1600" dirty="0">
              <a:solidFill>
                <a:schemeClr val="tx1"/>
              </a:solidFill>
            </a:endParaRPr>
          </a:p>
          <a:p>
            <a:endParaRPr lang="en" sz="1600" dirty="0">
              <a:solidFill>
                <a:schemeClr val="tx1"/>
              </a:solidFill>
            </a:endParaRPr>
          </a:p>
          <a:p>
            <a:r>
              <a:rPr lang="en" dirty="0">
                <a:solidFill>
                  <a:schemeClr val="tx1"/>
                </a:solidFill>
              </a:rPr>
              <a:t>Overall , for all the predictions and reconstructions we calculated to check which classifier performed better. We can see here HTM Classifier outperformed KNN Classifier.</a:t>
            </a:r>
            <a:endParaRPr lang="en-US">
              <a:solidFill>
                <a:schemeClr val="tx1"/>
              </a:solidFill>
            </a:endParaRPr>
          </a:p>
          <a:p>
            <a:br>
              <a:rPr lang="en-US" dirty="0"/>
            </a:br>
            <a:endParaRPr lang="en-US">
              <a:solidFill>
                <a:schemeClr val="tx1"/>
              </a:solidFill>
            </a:endParaRPr>
          </a:p>
        </p:txBody>
      </p:sp>
      <p:pic>
        <p:nvPicPr>
          <p:cNvPr id="3" name="Picture 2">
            <a:extLst>
              <a:ext uri="{FF2B5EF4-FFF2-40B4-BE49-F238E27FC236}">
                <a16:creationId xmlns:a16="http://schemas.microsoft.com/office/drawing/2014/main" id="{BF9C4E8E-DA50-2C73-103A-AA392B09FA88}"/>
              </a:ext>
            </a:extLst>
          </p:cNvPr>
          <p:cNvPicPr>
            <a:picLocks noChangeAspect="1"/>
          </p:cNvPicPr>
          <p:nvPr/>
        </p:nvPicPr>
        <p:blipFill>
          <a:blip r:embed="rId3"/>
          <a:stretch>
            <a:fillRect/>
          </a:stretch>
        </p:blipFill>
        <p:spPr>
          <a:xfrm>
            <a:off x="872030" y="1728911"/>
            <a:ext cx="7399941" cy="843208"/>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4"/>
          <p:cNvSpPr txBox="1">
            <a:spLocks noGrp="1"/>
          </p:cNvSpPr>
          <p:nvPr>
            <p:ph type="body" idx="1"/>
          </p:nvPr>
        </p:nvSpPr>
        <p:spPr>
          <a:xfrm>
            <a:off x="0" y="976393"/>
            <a:ext cx="9144000" cy="1177732"/>
          </a:xfrm>
          <a:prstGeom prst="rect">
            <a:avLst/>
          </a:prstGeom>
          <a:solidFill>
            <a:schemeClr val="lt1"/>
          </a:solidFill>
        </p:spPr>
        <p:txBody>
          <a:bodyPr spcFirstLastPara="1" wrap="square" lIns="91425" tIns="91425" rIns="91425" bIns="91425" anchor="t" anchorCtr="0">
            <a:noAutofit/>
          </a:bodyPr>
          <a:lstStyle/>
          <a:p>
            <a:pPr marL="0" indent="0">
              <a:lnSpc>
                <a:spcPct val="150000"/>
              </a:lnSpc>
              <a:spcBef>
                <a:spcPts val="1200"/>
              </a:spcBef>
              <a:buNone/>
            </a:pPr>
            <a:r>
              <a:rPr lang="en" sz="1400" dirty="0">
                <a:solidFill>
                  <a:schemeClr val="dk1"/>
                </a:solidFill>
                <a:ea typeface="Times New Roman"/>
                <a:cs typeface="Times New Roman"/>
              </a:rPr>
              <a:t>Below figures represents the visualization of similarity between HTM Reconstructed V/s Original Binarized Images</a:t>
            </a:r>
            <a:endParaRPr lang="en-US" sz="1400" dirty="0">
              <a:solidFill>
                <a:schemeClr val="dk1"/>
              </a:solidFill>
            </a:endParaRPr>
          </a:p>
          <a:p>
            <a:pPr marL="0" indent="0">
              <a:lnSpc>
                <a:spcPct val="150000"/>
              </a:lnSpc>
              <a:spcBef>
                <a:spcPts val="1200"/>
              </a:spcBef>
              <a:buNone/>
            </a:pPr>
            <a:r>
              <a:rPr lang="en" sz="1400" dirty="0">
                <a:solidFill>
                  <a:schemeClr val="dk1"/>
                </a:solidFill>
                <a:cs typeface="Times New Roman"/>
              </a:rPr>
              <a:t>The Bar Graph is plotted with Jaccard Index Similarity and the Scott Plot is using Hamming Distance Similarity.</a:t>
            </a:r>
          </a:p>
          <a:p>
            <a:pPr marL="0" indent="0">
              <a:lnSpc>
                <a:spcPct val="150000"/>
              </a:lnSpc>
              <a:spcBef>
                <a:spcPts val="1200"/>
              </a:spcBef>
              <a:buNone/>
            </a:pPr>
            <a:endParaRPr lang="en" sz="1400" dirty="0"/>
          </a:p>
        </p:txBody>
      </p:sp>
      <p:sp>
        <p:nvSpPr>
          <p:cNvPr id="133" name="Google Shape;133;p24"/>
          <p:cNvSpPr txBox="1"/>
          <p:nvPr/>
        </p:nvSpPr>
        <p:spPr>
          <a:xfrm>
            <a:off x="387900" y="481475"/>
            <a:ext cx="3000000" cy="557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400" b="1" dirty="0">
                <a:solidFill>
                  <a:schemeClr val="dk1"/>
                </a:solidFill>
                <a:ea typeface="Times New Roman"/>
                <a:cs typeface="Times New Roman"/>
                <a:sym typeface="Times New Roman"/>
              </a:rPr>
              <a:t>Results</a:t>
            </a:r>
            <a:endParaRPr sz="2400" b="1" dirty="0">
              <a:solidFill>
                <a:schemeClr val="dk1"/>
              </a:solidFill>
              <a:ea typeface="Times New Roman"/>
              <a:cs typeface="Times New Roman"/>
              <a:sym typeface="Times New Roman"/>
            </a:endParaRPr>
          </a:p>
        </p:txBody>
      </p:sp>
      <p:pic>
        <p:nvPicPr>
          <p:cNvPr id="2" name="Picture 1">
            <a:extLst>
              <a:ext uri="{FF2B5EF4-FFF2-40B4-BE49-F238E27FC236}">
                <a16:creationId xmlns:a16="http://schemas.microsoft.com/office/drawing/2014/main" id="{37720A04-C10A-4E3E-18FB-76C50ED42589}"/>
              </a:ext>
            </a:extLst>
          </p:cNvPr>
          <p:cNvPicPr>
            <a:picLocks noChangeAspect="1"/>
          </p:cNvPicPr>
          <p:nvPr/>
        </p:nvPicPr>
        <p:blipFill>
          <a:blip r:embed="rId3"/>
          <a:srcRect l="988" t="2490" r="9136" b="1341"/>
          <a:stretch/>
        </p:blipFill>
        <p:spPr>
          <a:xfrm>
            <a:off x="4881968" y="2271219"/>
            <a:ext cx="3549110" cy="2765730"/>
          </a:xfrm>
          <a:prstGeom prst="rect">
            <a:avLst/>
          </a:prstGeom>
        </p:spPr>
      </p:pic>
      <p:pic>
        <p:nvPicPr>
          <p:cNvPr id="3" name="Picture 2">
            <a:extLst>
              <a:ext uri="{FF2B5EF4-FFF2-40B4-BE49-F238E27FC236}">
                <a16:creationId xmlns:a16="http://schemas.microsoft.com/office/drawing/2014/main" id="{7473D6F5-477F-F9D9-D0D6-B5C2BE65807F}"/>
              </a:ext>
            </a:extLst>
          </p:cNvPr>
          <p:cNvPicPr>
            <a:picLocks noChangeAspect="1"/>
          </p:cNvPicPr>
          <p:nvPr/>
        </p:nvPicPr>
        <p:blipFill>
          <a:blip r:embed="rId4"/>
          <a:srcRect l="1323" t="2730" r="1249" b="1916"/>
          <a:stretch/>
        </p:blipFill>
        <p:spPr>
          <a:xfrm>
            <a:off x="600527" y="2271219"/>
            <a:ext cx="3746748" cy="276573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 sz="2400" b="1" dirty="0">
                <a:ea typeface="Times New Roman"/>
                <a:cs typeface="Times New Roman"/>
                <a:sym typeface="Times New Roman"/>
              </a:rPr>
              <a:t>  Results</a:t>
            </a:r>
            <a:endParaRPr sz="2400" b="1" dirty="0">
              <a:ea typeface="Times New Roman"/>
              <a:cs typeface="Times New Roman"/>
              <a:sym typeface="Times New Roman"/>
            </a:endParaRPr>
          </a:p>
        </p:txBody>
      </p:sp>
      <p:sp>
        <p:nvSpPr>
          <p:cNvPr id="141" name="Google Shape;141;p25"/>
          <p:cNvSpPr txBox="1"/>
          <p:nvPr/>
        </p:nvSpPr>
        <p:spPr>
          <a:xfrm>
            <a:off x="1" y="852406"/>
            <a:ext cx="9144000" cy="1138743"/>
          </a:xfrm>
          <a:prstGeom prst="rect">
            <a:avLst/>
          </a:prstGeom>
          <a:solidFill>
            <a:schemeClr val="lt1"/>
          </a:solidFill>
          <a:ln>
            <a:noFill/>
          </a:ln>
        </p:spPr>
        <p:txBody>
          <a:bodyPr spcFirstLastPara="1" wrap="square" lIns="91425" tIns="91425" rIns="91425" bIns="91425" anchor="t" anchorCtr="0">
            <a:spAutoFit/>
          </a:bodyPr>
          <a:lstStyle/>
          <a:p>
            <a:pPr marL="0" indent="0">
              <a:lnSpc>
                <a:spcPct val="150000"/>
              </a:lnSpc>
              <a:spcBef>
                <a:spcPts val="1200"/>
              </a:spcBef>
              <a:buNone/>
            </a:pPr>
            <a:r>
              <a:rPr lang="en" sz="1400" dirty="0">
                <a:solidFill>
                  <a:schemeClr val="dk1"/>
                </a:solidFill>
                <a:ea typeface="Times New Roman"/>
                <a:cs typeface="Times New Roman"/>
              </a:rPr>
              <a:t>Below figures represents the visualization of similarity between KNN Reconstructed V/s Original Binarized Images</a:t>
            </a:r>
            <a:endParaRPr lang="en-US" sz="1400" dirty="0">
              <a:solidFill>
                <a:schemeClr val="dk1"/>
              </a:solidFill>
            </a:endParaRPr>
          </a:p>
          <a:p>
            <a:pPr marL="0" indent="0">
              <a:lnSpc>
                <a:spcPct val="150000"/>
              </a:lnSpc>
              <a:spcBef>
                <a:spcPts val="1200"/>
              </a:spcBef>
              <a:buNone/>
            </a:pPr>
            <a:r>
              <a:rPr lang="en" sz="1400" dirty="0">
                <a:solidFill>
                  <a:schemeClr val="dk1"/>
                </a:solidFill>
                <a:cs typeface="Times New Roman"/>
              </a:rPr>
              <a:t>The Bar Graph is plotted with Jaccard Index Similarity and the Scott Plot is using Hamming Distance Similarity.</a:t>
            </a:r>
          </a:p>
        </p:txBody>
      </p:sp>
      <p:pic>
        <p:nvPicPr>
          <p:cNvPr id="2" name="Picture 1">
            <a:extLst>
              <a:ext uri="{FF2B5EF4-FFF2-40B4-BE49-F238E27FC236}">
                <a16:creationId xmlns:a16="http://schemas.microsoft.com/office/drawing/2014/main" id="{C36C9EE1-C344-DF61-E118-00EEFC8C0E80}"/>
              </a:ext>
            </a:extLst>
          </p:cNvPr>
          <p:cNvPicPr>
            <a:picLocks noChangeAspect="1"/>
          </p:cNvPicPr>
          <p:nvPr/>
        </p:nvPicPr>
        <p:blipFill>
          <a:blip r:embed="rId3"/>
          <a:srcRect l="1150" t="1341" r="904" b="1341"/>
          <a:stretch/>
        </p:blipFill>
        <p:spPr>
          <a:xfrm>
            <a:off x="666427" y="2092271"/>
            <a:ext cx="3642101" cy="2857499"/>
          </a:xfrm>
          <a:prstGeom prst="rect">
            <a:avLst/>
          </a:prstGeom>
        </p:spPr>
      </p:pic>
      <p:pic>
        <p:nvPicPr>
          <p:cNvPr id="3" name="Picture 2">
            <a:extLst>
              <a:ext uri="{FF2B5EF4-FFF2-40B4-BE49-F238E27FC236}">
                <a16:creationId xmlns:a16="http://schemas.microsoft.com/office/drawing/2014/main" id="{BF3BDFEF-F319-C856-3944-2F024FEF7163}"/>
              </a:ext>
            </a:extLst>
          </p:cNvPr>
          <p:cNvPicPr>
            <a:picLocks noChangeAspect="1"/>
          </p:cNvPicPr>
          <p:nvPr/>
        </p:nvPicPr>
        <p:blipFill>
          <a:blip r:embed="rId4"/>
          <a:srcRect l="2179" t="2873" r="2977" b="3640"/>
          <a:stretch/>
        </p:blipFill>
        <p:spPr>
          <a:xfrm>
            <a:off x="4572000" y="2092271"/>
            <a:ext cx="3742841" cy="2857499"/>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990"/>
              <a:buFont typeface="Arial"/>
              <a:buNone/>
            </a:pPr>
            <a:r>
              <a:rPr lang="en" sz="2400" b="1" dirty="0">
                <a:ea typeface="Times New Roman"/>
                <a:cs typeface="Times New Roman"/>
                <a:sym typeface="Times New Roman"/>
              </a:rPr>
              <a:t>Future Scope</a:t>
            </a:r>
            <a:endParaRPr lang="en-US" sz="2400" b="1">
              <a:ea typeface="Times New Roman"/>
              <a:cs typeface="Times New Roman"/>
            </a:endParaRPr>
          </a:p>
          <a:p>
            <a:pPr marL="0" lvl="0" indent="0" algn="l" rtl="0">
              <a:spcBef>
                <a:spcPts val="0"/>
              </a:spcBef>
              <a:spcAft>
                <a:spcPts val="0"/>
              </a:spcAft>
              <a:buSzPts val="990"/>
              <a:buNone/>
            </a:pPr>
            <a:endParaRPr sz="2420" b="1">
              <a:latin typeface="Times New Roman"/>
              <a:ea typeface="Times New Roman"/>
              <a:cs typeface="Times New Roman"/>
              <a:sym typeface="Times New Roman"/>
            </a:endParaRPr>
          </a:p>
        </p:txBody>
      </p:sp>
      <p:sp>
        <p:nvSpPr>
          <p:cNvPr id="147" name="Google Shape;147;p26"/>
          <p:cNvSpPr txBox="1">
            <a:spLocks noGrp="1"/>
          </p:cNvSpPr>
          <p:nvPr>
            <p:ph type="body" idx="1"/>
          </p:nvPr>
        </p:nvSpPr>
        <p:spPr>
          <a:xfrm>
            <a:off x="418522" y="1152475"/>
            <a:ext cx="5961505" cy="2775403"/>
          </a:xfrm>
          <a:prstGeom prst="rect">
            <a:avLst/>
          </a:prstGeom>
          <a:solidFill>
            <a:schemeClr val="lt1"/>
          </a:solidFill>
        </p:spPr>
        <p:txBody>
          <a:bodyPr spcFirstLastPara="1" wrap="square" lIns="91425" tIns="91425" rIns="91425" bIns="91425" anchor="t" anchorCtr="0">
            <a:normAutofit/>
          </a:bodyPr>
          <a:lstStyle/>
          <a:p>
            <a:pPr marL="425450" indent="-285750">
              <a:buClr>
                <a:schemeClr val="dk1"/>
              </a:buClr>
              <a:buSzPts val="1400"/>
            </a:pPr>
            <a:r>
              <a:rPr lang="en" sz="1400" dirty="0">
                <a:solidFill>
                  <a:schemeClr val="dk1"/>
                </a:solidFill>
                <a:ea typeface="Times New Roman"/>
              </a:rPr>
              <a:t>Larger image datasets can be processed, making it scalable for more complex tasks.</a:t>
            </a:r>
            <a:endParaRPr lang="en" sz="1400" dirty="0">
              <a:solidFill>
                <a:schemeClr val="dk1"/>
              </a:solidFill>
              <a:ea typeface="Times New Roman"/>
              <a:cs typeface="Times New Roman"/>
              <a:sym typeface="Times New Roman"/>
            </a:endParaRPr>
          </a:p>
          <a:p>
            <a:pPr marL="425450" indent="-285750">
              <a:lnSpc>
                <a:spcPct val="114999"/>
              </a:lnSpc>
              <a:buClr>
                <a:schemeClr val="dk1"/>
              </a:buClr>
              <a:buSzPts val="1400"/>
            </a:pPr>
            <a:r>
              <a:rPr lang="en" sz="1400" dirty="0">
                <a:solidFill>
                  <a:schemeClr val="dk1"/>
                </a:solidFill>
                <a:ea typeface="Times New Roman"/>
                <a:sym typeface="Times New Roman"/>
              </a:rPr>
              <a:t>Accuracy </a:t>
            </a:r>
            <a:r>
              <a:rPr lang="en" sz="1400" dirty="0">
                <a:solidFill>
                  <a:schemeClr val="dk1"/>
                </a:solidFill>
                <a:ea typeface="Times New Roman"/>
                <a:cs typeface="Times New Roman"/>
                <a:sym typeface="Times New Roman"/>
              </a:rPr>
              <a:t>of the reconstructed images can be i</a:t>
            </a:r>
            <a:r>
              <a:rPr lang="en" sz="1400" dirty="0">
                <a:solidFill>
                  <a:schemeClr val="dk1"/>
                </a:solidFill>
                <a:ea typeface="Times New Roman"/>
                <a:sym typeface="Times New Roman"/>
              </a:rPr>
              <a:t>mproved</a:t>
            </a:r>
            <a:r>
              <a:rPr lang="en" sz="1400" dirty="0">
                <a:solidFill>
                  <a:schemeClr val="dk1"/>
                </a:solidFill>
                <a:ea typeface="Times New Roman"/>
                <a:cs typeface="Times New Roman"/>
                <a:sym typeface="Times New Roman"/>
              </a:rPr>
              <a:t>.</a:t>
            </a:r>
            <a:endParaRPr lang="en" sz="1400" dirty="0">
              <a:solidFill>
                <a:schemeClr val="dk1"/>
              </a:solidFill>
              <a:ea typeface="Times New Roman"/>
              <a:cs typeface="Times New Roman"/>
            </a:endParaRPr>
          </a:p>
          <a:p>
            <a:pPr marL="425450" indent="-285750">
              <a:lnSpc>
                <a:spcPct val="114999"/>
              </a:lnSpc>
              <a:buClr>
                <a:schemeClr val="dk1"/>
              </a:buClr>
              <a:buSzPts val="1400"/>
            </a:pPr>
            <a:r>
              <a:rPr lang="en" sz="1400" dirty="0">
                <a:solidFill>
                  <a:schemeClr val="dk1"/>
                </a:solidFill>
                <a:ea typeface="Times New Roman"/>
              </a:rPr>
              <a:t>The Spatial Pooler can be trained using images with varying dimensions, color gradients, and filters to enhance its robustness during training.</a:t>
            </a:r>
            <a:endParaRPr lang="en" sz="1400" dirty="0">
              <a:solidFill>
                <a:schemeClr val="dk1"/>
              </a:solidFill>
              <a:ea typeface="Times New Roman"/>
              <a:cs typeface="Times New Roman"/>
            </a:endParaRPr>
          </a:p>
          <a:p>
            <a:pPr marL="425450" indent="-285750">
              <a:lnSpc>
                <a:spcPct val="114999"/>
              </a:lnSpc>
              <a:buClr>
                <a:schemeClr val="dk1"/>
              </a:buClr>
              <a:buSzPts val="1400"/>
            </a:pPr>
            <a:r>
              <a:rPr lang="en" sz="1400" dirty="0">
                <a:solidFill>
                  <a:schemeClr val="dk1"/>
                </a:solidFill>
                <a:ea typeface="Times New Roman"/>
              </a:rPr>
              <a:t>The user interface can be enhanced to offer a more intuitive and seamless experience when conducting experiments.</a:t>
            </a:r>
            <a:endParaRPr lang="en" sz="1400" dirty="0">
              <a:solidFill>
                <a:schemeClr val="dk1"/>
              </a:solidFill>
              <a:ea typeface="Times New Roman"/>
              <a:cs typeface="Times New Roman"/>
            </a:endParaRPr>
          </a:p>
          <a:p>
            <a:pPr marL="425450" indent="-285750">
              <a:lnSpc>
                <a:spcPct val="114999"/>
              </a:lnSpc>
              <a:buClr>
                <a:schemeClr val="dk1"/>
              </a:buClr>
              <a:buSzPts val="1400"/>
            </a:pPr>
            <a:r>
              <a:rPr lang="en" sz="1400" dirty="0">
                <a:solidFill>
                  <a:schemeClr val="dk1"/>
                </a:solidFill>
                <a:ea typeface="Times New Roman"/>
              </a:rPr>
              <a:t>Advanced models can be integrated for better feature extraction and accuracy improvement.</a:t>
            </a:r>
            <a:endParaRPr lang="en" sz="1400" dirty="0">
              <a:solidFill>
                <a:schemeClr val="dk1"/>
              </a:solidFill>
              <a:ea typeface="Times New Roman"/>
              <a:cs typeface="Times New Roman"/>
            </a:endParaRPr>
          </a:p>
          <a:p>
            <a:pPr>
              <a:lnSpc>
                <a:spcPct val="114999"/>
              </a:lnSpc>
              <a:buClr>
                <a:srgbClr val="595959"/>
              </a:buClr>
              <a:buSzPts val="1400"/>
            </a:pPr>
            <a:endParaRPr lang="en" sz="1400" dirty="0">
              <a:solidFill>
                <a:schemeClr val="dk1"/>
              </a:solidFill>
              <a:ea typeface="Times New Roman"/>
            </a:endParaRPr>
          </a:p>
          <a:p>
            <a:pPr algn="just">
              <a:lnSpc>
                <a:spcPct val="114999"/>
              </a:lnSpc>
              <a:buClr>
                <a:srgbClr val="595959"/>
              </a:buClr>
              <a:buSzPts val="1400"/>
            </a:pPr>
            <a:endParaRPr lang="en" sz="1400">
              <a:solidFill>
                <a:schemeClr val="dk1"/>
              </a:solidFill>
              <a:ea typeface="Times New Roman"/>
            </a:endParaRPr>
          </a:p>
          <a:p>
            <a:pPr marL="482600" algn="just">
              <a:lnSpc>
                <a:spcPct val="114999"/>
              </a:lnSpc>
              <a:buClr>
                <a:srgbClr val="000000"/>
              </a:buClr>
              <a:buSzPts val="1400"/>
            </a:pPr>
            <a:endParaRPr lang="en" sz="1400" dirty="0">
              <a:solidFill>
                <a:schemeClr val="dk1"/>
              </a:solidFill>
              <a:ea typeface="Times New Roman"/>
              <a:cs typeface="Times New Roman"/>
            </a:endParaRPr>
          </a:p>
          <a:p>
            <a:pPr marL="0" indent="0">
              <a:spcBef>
                <a:spcPts val="1200"/>
              </a:spcBef>
              <a:spcAft>
                <a:spcPts val="1200"/>
              </a:spcAft>
              <a:buClr>
                <a:srgbClr val="595959"/>
              </a:buClr>
              <a:buNone/>
            </a:pPr>
            <a:endParaRPr lang="en-US" sz="1500">
              <a:solidFill>
                <a:schemeClr val="dk1"/>
              </a:solidFill>
              <a:latin typeface="Times New Roman"/>
              <a:ea typeface="Times New Roman"/>
              <a:cs typeface="Times New Roman"/>
            </a:endParaRPr>
          </a:p>
        </p:txBody>
      </p:sp>
      <p:pic>
        <p:nvPicPr>
          <p:cNvPr id="3" name="Picture 2">
            <a:extLst>
              <a:ext uri="{FF2B5EF4-FFF2-40B4-BE49-F238E27FC236}">
                <a16:creationId xmlns:a16="http://schemas.microsoft.com/office/drawing/2014/main" id="{946F4FD1-B906-5E0D-C753-7B48A38618DF}"/>
              </a:ext>
            </a:extLst>
          </p:cNvPr>
          <p:cNvPicPr>
            <a:picLocks noChangeAspect="1"/>
          </p:cNvPicPr>
          <p:nvPr/>
        </p:nvPicPr>
        <p:blipFill>
          <a:blip r:embed="rId3"/>
          <a:stretch>
            <a:fillRect/>
          </a:stretch>
        </p:blipFill>
        <p:spPr>
          <a:xfrm>
            <a:off x="7024226" y="1018560"/>
            <a:ext cx="1460398" cy="1645368"/>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2" name="TextBox 1">
            <a:extLst>
              <a:ext uri="{FF2B5EF4-FFF2-40B4-BE49-F238E27FC236}">
                <a16:creationId xmlns:a16="http://schemas.microsoft.com/office/drawing/2014/main" id="{BDE79DFC-1BD0-2D65-D984-5A3F7EEB37D0}"/>
              </a:ext>
            </a:extLst>
          </p:cNvPr>
          <p:cNvSpPr txBox="1"/>
          <p:nvPr/>
        </p:nvSpPr>
        <p:spPr>
          <a:xfrm>
            <a:off x="2921547" y="1719426"/>
            <a:ext cx="3537387" cy="835579"/>
          </a:xfrm>
          <a:prstGeom prst="rect">
            <a:avLst/>
          </a:prstGeom>
          <a:solidFill>
            <a:schemeClr val="bg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4800" dirty="0"/>
              <a:t>Thank You!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4"/>
          <p:cNvSpPr txBox="1"/>
          <p:nvPr/>
        </p:nvSpPr>
        <p:spPr>
          <a:xfrm>
            <a:off x="647898" y="1031000"/>
            <a:ext cx="2748968" cy="2051085"/>
          </a:xfrm>
          <a:prstGeom prst="rect">
            <a:avLst/>
          </a:prstGeom>
          <a:solidFill>
            <a:schemeClr val="lt1"/>
          </a:solidFill>
          <a:ln>
            <a:noFill/>
          </a:ln>
        </p:spPr>
        <p:txBody>
          <a:bodyPr spcFirstLastPara="1" wrap="square" lIns="91425" tIns="91425" rIns="91425" bIns="91425" anchor="t" anchorCtr="0">
            <a:noAutofit/>
          </a:bodyPr>
          <a:lstStyle/>
          <a:p>
            <a:pPr marL="457200" lvl="0" indent="-342900" algn="l" rtl="0">
              <a:spcBef>
                <a:spcPts val="0"/>
              </a:spcBef>
              <a:spcAft>
                <a:spcPts val="0"/>
              </a:spcAft>
              <a:buClr>
                <a:schemeClr val="dk1"/>
              </a:buClr>
              <a:buSzPts val="1800"/>
              <a:buFont typeface="Times New Roman"/>
              <a:buAutoNum type="arabicPeriod"/>
            </a:pPr>
            <a:r>
              <a:rPr lang="en" sz="1800" dirty="0">
                <a:solidFill>
                  <a:schemeClr val="dk1"/>
                </a:solidFill>
                <a:ea typeface="Times New Roman"/>
                <a:cs typeface="Times New Roman"/>
                <a:sym typeface="Times New Roman"/>
              </a:rPr>
              <a:t>Problem Statement</a:t>
            </a:r>
            <a:endParaRPr lang="en-US" sz="1800" dirty="0">
              <a:solidFill>
                <a:schemeClr val="dk1"/>
              </a:solidFill>
              <a:ea typeface="Times New Roman"/>
              <a:cs typeface="Times New Roman"/>
            </a:endParaRPr>
          </a:p>
          <a:p>
            <a:pPr marL="457200" lvl="0" indent="-342900" algn="l" rtl="0">
              <a:spcBef>
                <a:spcPts val="0"/>
              </a:spcBef>
              <a:spcAft>
                <a:spcPts val="0"/>
              </a:spcAft>
              <a:buClr>
                <a:schemeClr val="dk1"/>
              </a:buClr>
              <a:buSzPts val="1800"/>
              <a:buFont typeface="Times New Roman"/>
              <a:buAutoNum type="arabicPeriod"/>
            </a:pPr>
            <a:r>
              <a:rPr lang="en" sz="1800" dirty="0">
                <a:solidFill>
                  <a:schemeClr val="dk1"/>
                </a:solidFill>
                <a:ea typeface="Times New Roman"/>
                <a:cs typeface="Times New Roman"/>
                <a:sym typeface="Times New Roman"/>
              </a:rPr>
              <a:t>Introduction</a:t>
            </a:r>
            <a:endParaRPr sz="1800" dirty="0">
              <a:solidFill>
                <a:schemeClr val="dk1"/>
              </a:solidFill>
              <a:ea typeface="Times New Roman"/>
              <a:cs typeface="Times New Roman"/>
            </a:endParaRPr>
          </a:p>
          <a:p>
            <a:pPr marL="457200" lvl="0" indent="-342900" algn="l" rtl="0">
              <a:spcBef>
                <a:spcPts val="0"/>
              </a:spcBef>
              <a:spcAft>
                <a:spcPts val="0"/>
              </a:spcAft>
              <a:buClr>
                <a:schemeClr val="dk1"/>
              </a:buClr>
              <a:buSzPts val="1800"/>
              <a:buFont typeface="Times New Roman"/>
              <a:buAutoNum type="arabicPeriod"/>
            </a:pPr>
            <a:r>
              <a:rPr lang="en" sz="1800" dirty="0">
                <a:solidFill>
                  <a:schemeClr val="dk1"/>
                </a:solidFill>
                <a:ea typeface="Times New Roman"/>
                <a:cs typeface="Times New Roman"/>
                <a:sym typeface="Times New Roman"/>
              </a:rPr>
              <a:t>Methodology</a:t>
            </a:r>
            <a:endParaRPr sz="1800" dirty="0">
              <a:solidFill>
                <a:schemeClr val="dk1"/>
              </a:solidFill>
              <a:ea typeface="Times New Roman"/>
              <a:cs typeface="Times New Roman"/>
            </a:endParaRPr>
          </a:p>
          <a:p>
            <a:pPr marL="457200" lvl="0" indent="-342900" algn="l" rtl="0">
              <a:spcBef>
                <a:spcPts val="0"/>
              </a:spcBef>
              <a:spcAft>
                <a:spcPts val="0"/>
              </a:spcAft>
              <a:buClr>
                <a:schemeClr val="dk1"/>
              </a:buClr>
              <a:buSzPts val="1800"/>
              <a:buFont typeface="Times New Roman"/>
              <a:buAutoNum type="arabicPeriod"/>
            </a:pPr>
            <a:r>
              <a:rPr lang="en" sz="1800" dirty="0">
                <a:solidFill>
                  <a:schemeClr val="dk1"/>
                </a:solidFill>
                <a:ea typeface="Times New Roman"/>
                <a:cs typeface="Times New Roman"/>
                <a:sym typeface="Times New Roman"/>
              </a:rPr>
              <a:t>Experiment</a:t>
            </a:r>
            <a:endParaRPr sz="1800" dirty="0">
              <a:solidFill>
                <a:schemeClr val="dk1"/>
              </a:solidFill>
              <a:ea typeface="Times New Roman"/>
              <a:cs typeface="Times New Roman"/>
            </a:endParaRPr>
          </a:p>
          <a:p>
            <a:pPr marL="457200" lvl="0" indent="-342900" algn="l" rtl="0">
              <a:spcBef>
                <a:spcPts val="0"/>
              </a:spcBef>
              <a:spcAft>
                <a:spcPts val="0"/>
              </a:spcAft>
              <a:buClr>
                <a:schemeClr val="dk1"/>
              </a:buClr>
              <a:buSzPts val="1800"/>
              <a:buFont typeface="Times New Roman"/>
              <a:buAutoNum type="arabicPeriod"/>
            </a:pPr>
            <a:r>
              <a:rPr lang="en" sz="1800" dirty="0">
                <a:solidFill>
                  <a:schemeClr val="dk1"/>
                </a:solidFill>
                <a:ea typeface="Times New Roman"/>
                <a:cs typeface="Times New Roman"/>
                <a:sym typeface="Times New Roman"/>
              </a:rPr>
              <a:t>Result</a:t>
            </a:r>
            <a:endParaRPr sz="1800" dirty="0">
              <a:solidFill>
                <a:schemeClr val="dk1"/>
              </a:solidFill>
              <a:ea typeface="Times New Roman"/>
              <a:cs typeface="Times New Roman"/>
            </a:endParaRPr>
          </a:p>
          <a:p>
            <a:pPr marL="457200" lvl="0" indent="-342900" algn="l" rtl="0">
              <a:spcBef>
                <a:spcPts val="0"/>
              </a:spcBef>
              <a:spcAft>
                <a:spcPts val="0"/>
              </a:spcAft>
              <a:buClr>
                <a:schemeClr val="dk1"/>
              </a:buClr>
              <a:buSzPts val="1800"/>
              <a:buFont typeface="Times New Roman"/>
              <a:buAutoNum type="arabicPeriod"/>
            </a:pPr>
            <a:r>
              <a:rPr lang="en" sz="1800" dirty="0">
                <a:solidFill>
                  <a:schemeClr val="dk1"/>
                </a:solidFill>
                <a:ea typeface="Times New Roman"/>
                <a:cs typeface="Times New Roman"/>
                <a:sym typeface="Times New Roman"/>
              </a:rPr>
              <a:t>Future Scope</a:t>
            </a:r>
            <a:endParaRPr sz="1800" dirty="0">
              <a:solidFill>
                <a:schemeClr val="dk1"/>
              </a:solidFill>
              <a:ea typeface="Times New Roman"/>
              <a:cs typeface="Times New Roman"/>
            </a:endParaRPr>
          </a:p>
        </p:txBody>
      </p:sp>
      <p:sp>
        <p:nvSpPr>
          <p:cNvPr id="64" name="Google Shape;64;p14"/>
          <p:cNvSpPr txBox="1"/>
          <p:nvPr/>
        </p:nvSpPr>
        <p:spPr>
          <a:xfrm>
            <a:off x="659650" y="235275"/>
            <a:ext cx="6481200" cy="657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b="1" dirty="0">
                <a:solidFill>
                  <a:schemeClr val="dk1"/>
                </a:solidFill>
                <a:ea typeface="Times New Roman"/>
                <a:cs typeface="Times New Roman"/>
                <a:sym typeface="Times New Roman"/>
              </a:rPr>
              <a:t>Content</a:t>
            </a:r>
            <a:endParaRPr sz="2400" b="1" dirty="0">
              <a:solidFill>
                <a:schemeClr val="dk1"/>
              </a:solidFill>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5"/>
          <p:cNvSpPr txBox="1">
            <a:spLocks noGrp="1"/>
          </p:cNvSpPr>
          <p:nvPr>
            <p:ph type="title"/>
          </p:nvPr>
        </p:nvSpPr>
        <p:spPr>
          <a:xfrm>
            <a:off x="311700" y="445025"/>
            <a:ext cx="8520600" cy="572700"/>
          </a:xfrm>
          <a:prstGeom prst="rect">
            <a:avLst/>
          </a:prstGeom>
          <a:noFill/>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 sz="2400" b="1" dirty="0">
                <a:ea typeface="Times New Roman"/>
                <a:cs typeface="Times New Roman"/>
                <a:sym typeface="Times New Roman"/>
              </a:rPr>
              <a:t>Problem Statement</a:t>
            </a:r>
            <a:endParaRPr lang="en-US" sz="2400" b="1" dirty="0">
              <a:ea typeface="Times New Roman"/>
              <a:cs typeface="Times New Roman"/>
            </a:endParaRPr>
          </a:p>
        </p:txBody>
      </p:sp>
      <p:sp>
        <p:nvSpPr>
          <p:cNvPr id="71" name="Google Shape;71;p15"/>
          <p:cNvSpPr txBox="1">
            <a:spLocks noGrp="1"/>
          </p:cNvSpPr>
          <p:nvPr>
            <p:ph type="body" idx="1"/>
          </p:nvPr>
        </p:nvSpPr>
        <p:spPr>
          <a:xfrm>
            <a:off x="311700" y="1152475"/>
            <a:ext cx="6420259" cy="3416400"/>
          </a:xfrm>
          <a:prstGeom prst="rect">
            <a:avLst/>
          </a:prstGeom>
          <a:noFill/>
          <a:ln>
            <a:noFill/>
          </a:ln>
        </p:spPr>
        <p:txBody>
          <a:bodyPr spcFirstLastPara="1" wrap="square" lIns="91425" tIns="91425" rIns="91425" bIns="91425" anchor="t" anchorCtr="0">
            <a:normAutofit/>
          </a:bodyPr>
          <a:lstStyle/>
          <a:p>
            <a:pPr marL="0" indent="0">
              <a:lnSpc>
                <a:spcPct val="114999"/>
              </a:lnSpc>
              <a:buNone/>
            </a:pPr>
            <a:r>
              <a:rPr lang="en" b="1" dirty="0">
                <a:solidFill>
                  <a:schemeClr val="tx1"/>
                </a:solidFill>
                <a:highlight>
                  <a:schemeClr val="lt1"/>
                </a:highlight>
                <a:ea typeface="Times New Roman"/>
                <a:cs typeface="Times New Roman"/>
                <a:sym typeface="Times New Roman"/>
              </a:rPr>
              <a:t>ML 24/25-01 Investigate Image Reconstruction by using Classifiers</a:t>
            </a:r>
            <a:endParaRPr lang="en" b="1" dirty="0">
              <a:solidFill>
                <a:schemeClr val="tx1"/>
              </a:solidFill>
              <a:highlight>
                <a:srgbClr val="FFFFFF"/>
              </a:highlight>
              <a:ea typeface="Times New Roman"/>
              <a:cs typeface="Times New Roman"/>
            </a:endParaRPr>
          </a:p>
          <a:p>
            <a:pPr marL="0" indent="0">
              <a:lnSpc>
                <a:spcPct val="114999"/>
              </a:lnSpc>
              <a:buNone/>
            </a:pPr>
            <a:endParaRPr lang="en" sz="1600" dirty="0">
              <a:solidFill>
                <a:schemeClr val="dk1"/>
              </a:solidFill>
              <a:highlight>
                <a:srgbClr val="FFFFFF"/>
              </a:highlight>
              <a:ea typeface="Times New Roman"/>
              <a:cs typeface="Times New Roman"/>
            </a:endParaRPr>
          </a:p>
          <a:p>
            <a:pPr marL="0" indent="0" algn="just">
              <a:lnSpc>
                <a:spcPct val="114999"/>
              </a:lnSpc>
              <a:buNone/>
            </a:pPr>
            <a:r>
              <a:rPr lang="en" sz="1600" dirty="0">
                <a:solidFill>
                  <a:schemeClr val="dk1"/>
                </a:solidFill>
                <a:highlight>
                  <a:schemeClr val="lt1"/>
                </a:highlight>
                <a:ea typeface="Times New Roman"/>
                <a:cs typeface="Times New Roman"/>
                <a:sym typeface="Times New Roman"/>
              </a:rPr>
              <a:t>Design an experiment to </a:t>
            </a:r>
            <a:r>
              <a:rPr lang="en" sz="1600" dirty="0">
                <a:solidFill>
                  <a:schemeClr val="dk1"/>
                </a:solidFill>
                <a:highlight>
                  <a:schemeClr val="lt1"/>
                </a:highlight>
                <a:ea typeface="Times New Roman"/>
                <a:sym typeface="Times New Roman"/>
              </a:rPr>
              <a:t>explore </a:t>
            </a:r>
            <a:r>
              <a:rPr lang="en" sz="1600" dirty="0">
                <a:solidFill>
                  <a:schemeClr val="dk1"/>
                </a:solidFill>
                <a:highlight>
                  <a:schemeClr val="lt1"/>
                </a:highlight>
                <a:ea typeface="Times New Roman"/>
                <a:cs typeface="Times New Roman"/>
                <a:sym typeface="Times New Roman"/>
              </a:rPr>
              <a:t>HTM and KNN </a:t>
            </a:r>
            <a:r>
              <a:rPr lang="en" sz="1600" dirty="0">
                <a:solidFill>
                  <a:schemeClr val="dk1"/>
                </a:solidFill>
                <a:highlight>
                  <a:schemeClr val="lt1"/>
                </a:highlight>
                <a:ea typeface="Times New Roman"/>
                <a:sym typeface="Times New Roman"/>
              </a:rPr>
              <a:t>classifiers' ability to predict and reconstruct original inputs from SDRs and comparing both the classifiers in terms of accuracy and performance.</a:t>
            </a:r>
            <a:endParaRPr lang="en" sz="1600" dirty="0">
              <a:solidFill>
                <a:schemeClr val="dk1"/>
              </a:solidFill>
              <a:highlight>
                <a:srgbClr val="FFFFFF"/>
              </a:highlight>
              <a:ea typeface="Times New Roman"/>
              <a:cs typeface="Times New Roman"/>
            </a:endParaRPr>
          </a:p>
        </p:txBody>
      </p:sp>
      <p:pic>
        <p:nvPicPr>
          <p:cNvPr id="2" name="Picture 1">
            <a:extLst>
              <a:ext uri="{FF2B5EF4-FFF2-40B4-BE49-F238E27FC236}">
                <a16:creationId xmlns:a16="http://schemas.microsoft.com/office/drawing/2014/main" id="{9DD9378A-5C07-1017-C60E-B2B96D4C964F}"/>
              </a:ext>
            </a:extLst>
          </p:cNvPr>
          <p:cNvPicPr>
            <a:picLocks noChangeAspect="1"/>
          </p:cNvPicPr>
          <p:nvPr/>
        </p:nvPicPr>
        <p:blipFill>
          <a:blip r:embed="rId3"/>
          <a:stretch>
            <a:fillRect/>
          </a:stretch>
        </p:blipFill>
        <p:spPr>
          <a:xfrm>
            <a:off x="7240668" y="1622322"/>
            <a:ext cx="1345527" cy="141031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p>
            <a:pPr>
              <a:buSzPts val="990"/>
            </a:pPr>
            <a:r>
              <a:rPr lang="en" sz="2400" b="1" dirty="0">
                <a:ea typeface="Times New Roman"/>
                <a:cs typeface="Times New Roman"/>
                <a:sym typeface="Times New Roman"/>
              </a:rPr>
              <a:t> Introduction</a:t>
            </a:r>
            <a:endParaRPr sz="2400" b="1" dirty="0">
              <a:ea typeface="Times New Roman"/>
              <a:cs typeface="Times New Roman"/>
              <a:sym typeface="Times New Roman"/>
            </a:endParaRPr>
          </a:p>
        </p:txBody>
      </p:sp>
      <p:sp>
        <p:nvSpPr>
          <p:cNvPr id="78" name="Google Shape;78;p16"/>
          <p:cNvSpPr txBox="1">
            <a:spLocks noGrp="1"/>
          </p:cNvSpPr>
          <p:nvPr>
            <p:ph type="body" idx="1"/>
          </p:nvPr>
        </p:nvSpPr>
        <p:spPr>
          <a:xfrm>
            <a:off x="449967" y="1184737"/>
            <a:ext cx="7649012" cy="3140504"/>
          </a:xfrm>
          <a:prstGeom prst="rect">
            <a:avLst/>
          </a:prstGeom>
          <a:solidFill>
            <a:schemeClr val="lt1"/>
          </a:solidFill>
        </p:spPr>
        <p:txBody>
          <a:bodyPr spcFirstLastPara="1" wrap="square" lIns="91425" tIns="91425" rIns="91425" bIns="91425" anchor="t" anchorCtr="0">
            <a:normAutofit/>
          </a:bodyPr>
          <a:lstStyle/>
          <a:p>
            <a:pPr algn="just">
              <a:lnSpc>
                <a:spcPct val="114999"/>
              </a:lnSpc>
              <a:buNone/>
            </a:pPr>
            <a:r>
              <a:rPr lang="en" sz="1400" b="1" dirty="0">
                <a:solidFill>
                  <a:schemeClr val="tx1"/>
                </a:solidFill>
              </a:rPr>
              <a:t>  </a:t>
            </a:r>
            <a:r>
              <a:rPr lang="en" sz="1400" dirty="0">
                <a:solidFill>
                  <a:schemeClr val="tx1"/>
                </a:solidFill>
              </a:rPr>
              <a:t>Hierarchical Temporal Memory (HTM) is a machine learning model inspired by the structure and function of the human neocortex. It is designed to learn patterns, recognize sequences, and generate generalized representations from similar inputs. At the core of HTM is the Spatial Pooler (SP), which transforms raw input data into Sparse Distributed Representations (SDRs). These SDRs efficiently capture and store patterns in the input, with each bit representing a specific feature or characteristic. This process is further enhanced by classifiers like HTM and KNN, which learn and then predict and reconstruct images based on the SDRs generated by the Spatial Pooler, allowing the system to assess the accuracy and efficiency of these methods for pattern recognition and image reconstruction tasks.</a:t>
            </a:r>
            <a:endParaRPr lang="en-US" sz="1400" dirty="0">
              <a:solidFill>
                <a:schemeClr val="tx1"/>
              </a:solidFill>
            </a:endParaRPr>
          </a:p>
          <a:p>
            <a:pPr algn="just">
              <a:lnSpc>
                <a:spcPct val="114999"/>
              </a:lnSpc>
              <a:buNone/>
            </a:pPr>
            <a:endParaRPr lang="en" sz="1400" dirty="0">
              <a:solidFill>
                <a:schemeClr val="tx1"/>
              </a:solidFill>
              <a:ea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70282D-30EA-85F9-6A78-F67446CEE3D2}"/>
              </a:ext>
            </a:extLst>
          </p:cNvPr>
          <p:cNvSpPr>
            <a:spLocks noGrp="1"/>
          </p:cNvSpPr>
          <p:nvPr>
            <p:ph type="title"/>
          </p:nvPr>
        </p:nvSpPr>
        <p:spPr/>
        <p:txBody>
          <a:bodyPr>
            <a:normAutofit fontScale="90000"/>
          </a:bodyPr>
          <a:lstStyle/>
          <a:p>
            <a:r>
              <a:rPr lang="en" sz="2700" b="1" dirty="0">
                <a:cs typeface="Times New Roman"/>
              </a:rPr>
              <a:t>Methods</a:t>
            </a:r>
            <a:endParaRPr lang="en-US" sz="2700" dirty="0">
              <a:cs typeface="Times New Roman"/>
            </a:endParaRPr>
          </a:p>
          <a:p>
            <a:endParaRPr lang="en-US" dirty="0"/>
          </a:p>
        </p:txBody>
      </p:sp>
      <p:sp>
        <p:nvSpPr>
          <p:cNvPr id="3" name="Text Placeholder 2">
            <a:extLst>
              <a:ext uri="{FF2B5EF4-FFF2-40B4-BE49-F238E27FC236}">
                <a16:creationId xmlns:a16="http://schemas.microsoft.com/office/drawing/2014/main" id="{1635B199-7F37-7954-8152-7356E8705893}"/>
              </a:ext>
            </a:extLst>
          </p:cNvPr>
          <p:cNvSpPr>
            <a:spLocks noGrp="1"/>
          </p:cNvSpPr>
          <p:nvPr>
            <p:ph type="body" idx="1"/>
          </p:nvPr>
        </p:nvSpPr>
        <p:spPr>
          <a:xfrm flipH="1">
            <a:off x="-1924804" y="1152475"/>
            <a:ext cx="793928" cy="1227187"/>
          </a:xfrm>
        </p:spPr>
        <p:txBody>
          <a:bodyPr/>
          <a:lstStyle/>
          <a:p>
            <a:pPr marL="114300" indent="0">
              <a:buNone/>
            </a:pPr>
            <a:endParaRPr lang="en-US"/>
          </a:p>
        </p:txBody>
      </p:sp>
      <p:sp>
        <p:nvSpPr>
          <p:cNvPr id="4" name="TextBox 3">
            <a:extLst>
              <a:ext uri="{FF2B5EF4-FFF2-40B4-BE49-F238E27FC236}">
                <a16:creationId xmlns:a16="http://schemas.microsoft.com/office/drawing/2014/main" id="{CD6ADCE5-384F-9245-3D55-8B804B4CBDB5}"/>
              </a:ext>
            </a:extLst>
          </p:cNvPr>
          <p:cNvSpPr txBox="1"/>
          <p:nvPr/>
        </p:nvSpPr>
        <p:spPr>
          <a:xfrm>
            <a:off x="308236" y="1411735"/>
            <a:ext cx="8524514" cy="1415772"/>
          </a:xfrm>
          <a:prstGeom prst="rect">
            <a:avLst/>
          </a:prstGeom>
          <a:solidFill>
            <a:schemeClr val="bg1"/>
          </a:solidFill>
          <a:ln>
            <a:solidFill>
              <a:schemeClr val="bg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 sz="1600" b="1" dirty="0">
                <a:cs typeface="Times New Roman"/>
              </a:rPr>
              <a:t>Image Binarizer</a:t>
            </a:r>
          </a:p>
          <a:p>
            <a:endParaRPr lang="en" dirty="0"/>
          </a:p>
          <a:p>
            <a:pPr algn="just"/>
            <a:r>
              <a:rPr lang="en" dirty="0"/>
              <a:t>The Image Binarizer converts images into binary representations by thresholding RGB channels, resizing them to 64x64 pixels, and applying inversion for adaptability. It splits images into 80% training and 20% testing, saves binarized results, and maintains mappings to original images. The method returns structured data, enabling pattern recognition and classification tasks.</a:t>
            </a:r>
          </a:p>
        </p:txBody>
      </p:sp>
      <p:pic>
        <p:nvPicPr>
          <p:cNvPr id="10" name="Picture 9">
            <a:extLst>
              <a:ext uri="{FF2B5EF4-FFF2-40B4-BE49-F238E27FC236}">
                <a16:creationId xmlns:a16="http://schemas.microsoft.com/office/drawing/2014/main" id="{D8E36024-4756-2C67-0292-03E7F3A0576E}"/>
              </a:ext>
            </a:extLst>
          </p:cNvPr>
          <p:cNvPicPr>
            <a:picLocks noChangeAspect="1"/>
          </p:cNvPicPr>
          <p:nvPr/>
        </p:nvPicPr>
        <p:blipFill>
          <a:blip r:embed="rId2"/>
          <a:stretch>
            <a:fillRect/>
          </a:stretch>
        </p:blipFill>
        <p:spPr>
          <a:xfrm>
            <a:off x="2595967" y="2900426"/>
            <a:ext cx="1061806" cy="2072591"/>
          </a:xfrm>
          <a:prstGeom prst="rect">
            <a:avLst/>
          </a:prstGeom>
        </p:spPr>
      </p:pic>
      <p:pic>
        <p:nvPicPr>
          <p:cNvPr id="12" name="Picture 11">
            <a:extLst>
              <a:ext uri="{FF2B5EF4-FFF2-40B4-BE49-F238E27FC236}">
                <a16:creationId xmlns:a16="http://schemas.microsoft.com/office/drawing/2014/main" id="{C09355F1-FF04-6850-56B2-D4AEF9C59724}"/>
              </a:ext>
            </a:extLst>
          </p:cNvPr>
          <p:cNvPicPr>
            <a:picLocks noChangeAspect="1"/>
          </p:cNvPicPr>
          <p:nvPr/>
        </p:nvPicPr>
        <p:blipFill>
          <a:blip r:embed="rId3"/>
          <a:stretch>
            <a:fillRect/>
          </a:stretch>
        </p:blipFill>
        <p:spPr>
          <a:xfrm>
            <a:off x="4207790" y="2900425"/>
            <a:ext cx="1061805" cy="2072592"/>
          </a:xfrm>
          <a:prstGeom prst="rect">
            <a:avLst/>
          </a:prstGeom>
        </p:spPr>
      </p:pic>
    </p:spTree>
    <p:extLst>
      <p:ext uri="{BB962C8B-B14F-4D97-AF65-F5344CB8AC3E}">
        <p14:creationId xmlns:p14="http://schemas.microsoft.com/office/powerpoint/2010/main" val="35088109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p>
            <a:pPr marL="0" lvl="0" indent="0" algn="l">
              <a:spcBef>
                <a:spcPts val="0"/>
              </a:spcBef>
              <a:spcAft>
                <a:spcPts val="0"/>
              </a:spcAft>
              <a:buNone/>
            </a:pPr>
            <a:r>
              <a:rPr lang="en" sz="2400" b="1" dirty="0"/>
              <a:t>Methods</a:t>
            </a:r>
            <a:endParaRPr lang="en-US" dirty="0"/>
          </a:p>
        </p:txBody>
      </p:sp>
      <p:sp>
        <p:nvSpPr>
          <p:cNvPr id="3" name="Text Placeholder 2">
            <a:extLst>
              <a:ext uri="{FF2B5EF4-FFF2-40B4-BE49-F238E27FC236}">
                <a16:creationId xmlns:a16="http://schemas.microsoft.com/office/drawing/2014/main" id="{538022F8-3FC2-6A79-629A-4B3912A9DBC1}"/>
              </a:ext>
            </a:extLst>
          </p:cNvPr>
          <p:cNvSpPr>
            <a:spLocks noGrp="1"/>
          </p:cNvSpPr>
          <p:nvPr>
            <p:ph type="body" idx="1"/>
          </p:nvPr>
        </p:nvSpPr>
        <p:spPr>
          <a:xfrm flipV="1">
            <a:off x="-1388020" y="834419"/>
            <a:ext cx="140243" cy="589025"/>
          </a:xfrm>
        </p:spPr>
        <p:txBody>
          <a:bodyPr>
            <a:normAutofit/>
          </a:bodyPr>
          <a:lstStyle/>
          <a:p>
            <a:pPr marL="114300" indent="0">
              <a:buNone/>
            </a:pPr>
            <a:endParaRPr lang="en-US"/>
          </a:p>
        </p:txBody>
      </p:sp>
      <p:sp>
        <p:nvSpPr>
          <p:cNvPr id="8" name="Google Shape;92;p18">
            <a:extLst>
              <a:ext uri="{FF2B5EF4-FFF2-40B4-BE49-F238E27FC236}">
                <a16:creationId xmlns:a16="http://schemas.microsoft.com/office/drawing/2014/main" id="{50B99781-E362-B9E8-2A09-2B6DBE601F04}"/>
              </a:ext>
            </a:extLst>
          </p:cNvPr>
          <p:cNvSpPr txBox="1"/>
          <p:nvPr/>
        </p:nvSpPr>
        <p:spPr>
          <a:xfrm>
            <a:off x="315375" y="1289211"/>
            <a:ext cx="8274624" cy="1403312"/>
          </a:xfrm>
          <a:prstGeom prst="rect">
            <a:avLst/>
          </a:prstGeom>
          <a:solidFill>
            <a:schemeClr val="lt1"/>
          </a:solid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 b="1" dirty="0">
                <a:solidFill>
                  <a:schemeClr val="dk1"/>
                </a:solidFill>
              </a:rPr>
              <a:t>Spatial Pooler</a:t>
            </a:r>
          </a:p>
          <a:p>
            <a:endParaRPr lang="en" b="1" dirty="0">
              <a:solidFill>
                <a:schemeClr val="dk1"/>
              </a:solidFill>
            </a:endParaRPr>
          </a:p>
          <a:p>
            <a:pPr algn="just"/>
            <a:r>
              <a:rPr lang="en" dirty="0">
                <a:solidFill>
                  <a:schemeClr val="dk1"/>
                </a:solidFill>
              </a:rPr>
              <a:t>The Spatial Pooler (SP) initializes memory and homeostatic plasticity, then processes binarized images into Sparse Distributed Representations (SDRs) through iterative learning. It computes active columns, maps SDRs to original images, and monitors stability. Finally, the trained SP is used for classifier training, prediction and image reconstruction.</a:t>
            </a:r>
          </a:p>
          <a:p>
            <a:pPr algn="just"/>
            <a:endParaRPr lang="en" dirty="0">
              <a:solidFill>
                <a:schemeClr val="dk1"/>
              </a:solidFill>
            </a:endParaRPr>
          </a:p>
          <a:p>
            <a:endParaRPr lang="en-US">
              <a:solidFill>
                <a:schemeClr val="dk1"/>
              </a:solidFill>
            </a:endParaRPr>
          </a:p>
        </p:txBody>
      </p:sp>
      <p:pic>
        <p:nvPicPr>
          <p:cNvPr id="2" name="Picture 1">
            <a:extLst>
              <a:ext uri="{FF2B5EF4-FFF2-40B4-BE49-F238E27FC236}">
                <a16:creationId xmlns:a16="http://schemas.microsoft.com/office/drawing/2014/main" id="{6E147619-E22C-A121-D49E-E01E618DA52D}"/>
              </a:ext>
            </a:extLst>
          </p:cNvPr>
          <p:cNvPicPr>
            <a:picLocks noChangeAspect="1"/>
          </p:cNvPicPr>
          <p:nvPr/>
        </p:nvPicPr>
        <p:blipFill>
          <a:blip r:embed="rId3"/>
          <a:stretch>
            <a:fillRect/>
          </a:stretch>
        </p:blipFill>
        <p:spPr>
          <a:xfrm>
            <a:off x="313403" y="3037891"/>
            <a:ext cx="8277531" cy="1906781"/>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8"/>
          <p:cNvSpPr txBox="1">
            <a:spLocks noGrp="1"/>
          </p:cNvSpPr>
          <p:nvPr>
            <p:ph type="body" idx="1"/>
          </p:nvPr>
        </p:nvSpPr>
        <p:spPr>
          <a:xfrm>
            <a:off x="311700" y="292925"/>
            <a:ext cx="8520600" cy="4275900"/>
          </a:xfrm>
          <a:prstGeom prst="rect">
            <a:avLst/>
          </a:prstGeom>
        </p:spPr>
        <p:txBody>
          <a:bodyPr spcFirstLastPara="1" wrap="square" lIns="91425" tIns="91425" rIns="91425" bIns="91425" anchor="t" anchorCtr="0">
            <a:normAutofit/>
          </a:bodyPr>
          <a:lstStyle/>
          <a:p>
            <a:pPr marL="114300" lvl="0" indent="0" algn="l" rtl="0">
              <a:spcBef>
                <a:spcPts val="0"/>
              </a:spcBef>
              <a:spcAft>
                <a:spcPts val="0"/>
              </a:spcAft>
              <a:buClr>
                <a:schemeClr val="dk1"/>
              </a:buClr>
              <a:buSzPts val="1800"/>
              <a:buNone/>
            </a:pPr>
            <a:endParaRPr lang="en" b="1" dirty="0">
              <a:solidFill>
                <a:schemeClr val="dk1"/>
              </a:solidFill>
              <a:latin typeface="Times New Roman"/>
              <a:ea typeface="Times New Roman"/>
              <a:cs typeface="Times New Roman"/>
            </a:endParaRPr>
          </a:p>
          <a:p>
            <a:pPr marL="0" lvl="0" indent="0" algn="l" rtl="0">
              <a:spcBef>
                <a:spcPts val="1200"/>
              </a:spcBef>
              <a:spcAft>
                <a:spcPts val="1200"/>
              </a:spcAft>
              <a:buNone/>
            </a:pPr>
            <a:r>
              <a:rPr lang="en" dirty="0"/>
              <a:t>	</a:t>
            </a:r>
            <a:endParaRPr dirty="0"/>
          </a:p>
        </p:txBody>
      </p:sp>
      <p:sp>
        <p:nvSpPr>
          <p:cNvPr id="3" name="TextBox 2">
            <a:extLst>
              <a:ext uri="{FF2B5EF4-FFF2-40B4-BE49-F238E27FC236}">
                <a16:creationId xmlns:a16="http://schemas.microsoft.com/office/drawing/2014/main" id="{9D12472C-0C68-C311-6348-25F1429AA7E2}"/>
              </a:ext>
            </a:extLst>
          </p:cNvPr>
          <p:cNvSpPr txBox="1"/>
          <p:nvPr/>
        </p:nvSpPr>
        <p:spPr>
          <a:xfrm>
            <a:off x="308268" y="881791"/>
            <a:ext cx="8443988" cy="3600986"/>
          </a:xfrm>
          <a:prstGeom prst="rect">
            <a:avLst/>
          </a:prstGeom>
          <a:solidFill>
            <a:schemeClr val="bg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b="1" dirty="0">
                <a:solidFill>
                  <a:schemeClr val="tx1"/>
                </a:solidFill>
              </a:rPr>
              <a:t>Classifier Training </a:t>
            </a:r>
          </a:p>
          <a:p>
            <a:endParaRPr lang="en-US" b="1" dirty="0">
              <a:solidFill>
                <a:schemeClr val="tx1"/>
              </a:solidFill>
            </a:endParaRPr>
          </a:p>
          <a:p>
            <a:pPr algn="just"/>
            <a:r>
              <a:rPr lang="en-US" dirty="0">
                <a:solidFill>
                  <a:schemeClr val="tx1"/>
                </a:solidFill>
              </a:rPr>
              <a:t>This phase trains both HTM and KNN classifiers using Sparse Distributed Representations (SDRs) from the training images. It iterates over the SDRs, passing each image’s SDRs to both classifiers for learning. The trained image names are logged, and the total training time is measured and displayed.</a:t>
            </a:r>
          </a:p>
          <a:p>
            <a:endParaRPr lang="en-US" dirty="0">
              <a:solidFill>
                <a:schemeClr val="tx1"/>
              </a:solidFill>
            </a:endParaRPr>
          </a:p>
          <a:p>
            <a:r>
              <a:rPr lang="en-US" sz="1600" b="1" dirty="0"/>
              <a:t>Classifier Prediction and Reconstruction</a:t>
            </a:r>
          </a:p>
          <a:p>
            <a:endParaRPr lang="en-US" b="1" dirty="0"/>
          </a:p>
          <a:p>
            <a:pPr algn="just"/>
            <a:r>
              <a:rPr lang="en-US" dirty="0"/>
              <a:t>This phase predicts and reconstructs images using both HTM and KNN classifiers. It evaluates the performance of each classifier by comparing the Jaccard Index and Hamming Distance similarities of reconstructed images with original binarized images. The method tracks and logs performance, generates similarity plots and graphs, and compares the classifiers based on prediction accuracy. It also produces visualizations for the HTM and KNN similarity metrics, concluding with an overall performance summary.</a:t>
            </a:r>
          </a:p>
          <a:p>
            <a:endParaRPr lang="en-US" b="1" dirty="0"/>
          </a:p>
          <a:p>
            <a:endParaRPr lang="en-US" b="1" dirty="0"/>
          </a:p>
        </p:txBody>
      </p:sp>
      <p:pic>
        <p:nvPicPr>
          <p:cNvPr id="4" name="Picture 3">
            <a:extLst>
              <a:ext uri="{FF2B5EF4-FFF2-40B4-BE49-F238E27FC236}">
                <a16:creationId xmlns:a16="http://schemas.microsoft.com/office/drawing/2014/main" id="{B04EFC1D-DB71-7CDA-2F8B-EEEC56DAD4E9}"/>
              </a:ext>
            </a:extLst>
          </p:cNvPr>
          <p:cNvPicPr>
            <a:picLocks noChangeAspect="1"/>
          </p:cNvPicPr>
          <p:nvPr/>
        </p:nvPicPr>
        <p:blipFill>
          <a:blip r:embed="rId3"/>
          <a:stretch>
            <a:fillRect/>
          </a:stretch>
        </p:blipFill>
        <p:spPr>
          <a:xfrm>
            <a:off x="310382" y="4086745"/>
            <a:ext cx="8439481" cy="822709"/>
          </a:xfrm>
          <a:prstGeom prst="rect">
            <a:avLst/>
          </a:prstGeom>
        </p:spPr>
      </p:pic>
      <p:sp>
        <p:nvSpPr>
          <p:cNvPr id="5" name="TextBox 4">
            <a:extLst>
              <a:ext uri="{FF2B5EF4-FFF2-40B4-BE49-F238E27FC236}">
                <a16:creationId xmlns:a16="http://schemas.microsoft.com/office/drawing/2014/main" id="{F3D6D31B-EF46-2DFB-6F46-2B7D4A9E6350}"/>
              </a:ext>
            </a:extLst>
          </p:cNvPr>
          <p:cNvSpPr txBox="1"/>
          <p:nvPr/>
        </p:nvSpPr>
        <p:spPr>
          <a:xfrm>
            <a:off x="308220" y="85550"/>
            <a:ext cx="1978789"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 sz="2400" b="1" dirty="0"/>
          </a:p>
          <a:p>
            <a:pPr algn="l"/>
            <a:r>
              <a:rPr lang="en" sz="2400" b="1" dirty="0"/>
              <a:t>Methods</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 sz="2100" b="1" dirty="0">
                <a:ea typeface="Times New Roman"/>
                <a:cs typeface="Times New Roman"/>
                <a:sym typeface="Times New Roman"/>
              </a:rPr>
              <a:t>Experiment</a:t>
            </a:r>
            <a:endParaRPr sz="2100" b="1" dirty="0">
              <a:ea typeface="Times New Roman"/>
              <a:cs typeface="Times New Roman"/>
              <a:sym typeface="Times New Roman"/>
            </a:endParaRPr>
          </a:p>
        </p:txBody>
      </p:sp>
      <p:pic>
        <p:nvPicPr>
          <p:cNvPr id="2" name="Picture 1" descr="Overview of the Project (2)">
            <a:extLst>
              <a:ext uri="{FF2B5EF4-FFF2-40B4-BE49-F238E27FC236}">
                <a16:creationId xmlns:a16="http://schemas.microsoft.com/office/drawing/2014/main" id="{35A1B350-1385-C3D6-90DA-6B3CB5E45F30}"/>
              </a:ext>
            </a:extLst>
          </p:cNvPr>
          <p:cNvPicPr>
            <a:picLocks noChangeAspect="1"/>
          </p:cNvPicPr>
          <p:nvPr/>
        </p:nvPicPr>
        <p:blipFill>
          <a:blip r:embed="rId3"/>
          <a:stretch>
            <a:fillRect/>
          </a:stretch>
        </p:blipFill>
        <p:spPr>
          <a:xfrm>
            <a:off x="313340" y="1140335"/>
            <a:ext cx="8438492" cy="3128872"/>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 sz="2400" b="1" dirty="0">
                <a:ea typeface="Times New Roman"/>
                <a:cs typeface="Times New Roman"/>
                <a:sym typeface="Times New Roman"/>
              </a:rPr>
              <a:t>Results</a:t>
            </a:r>
            <a:endParaRPr sz="2400" b="1" dirty="0">
              <a:ea typeface="Times New Roman"/>
              <a:cs typeface="Times New Roman"/>
              <a:sym typeface="Times New Roman"/>
            </a:endParaRPr>
          </a:p>
        </p:txBody>
      </p:sp>
      <p:sp>
        <p:nvSpPr>
          <p:cNvPr id="119" name="Google Shape;119;p22"/>
          <p:cNvSpPr txBox="1">
            <a:spLocks noGrp="1"/>
          </p:cNvSpPr>
          <p:nvPr>
            <p:ph type="body" idx="1"/>
          </p:nvPr>
        </p:nvSpPr>
        <p:spPr>
          <a:xfrm>
            <a:off x="194275" y="1105500"/>
            <a:ext cx="4071203" cy="3669624"/>
          </a:xfrm>
          <a:prstGeom prst="rect">
            <a:avLst/>
          </a:prstGeom>
          <a:solidFill>
            <a:schemeClr val="lt1"/>
          </a:solidFill>
        </p:spPr>
        <p:txBody>
          <a:bodyPr spcFirstLastPara="1" wrap="square" lIns="91425" tIns="91425" rIns="91425" bIns="91425" anchor="t" anchorCtr="0">
            <a:noAutofit/>
          </a:bodyPr>
          <a:lstStyle/>
          <a:p>
            <a:pPr marL="0" indent="0" algn="just">
              <a:lnSpc>
                <a:spcPct val="150000"/>
              </a:lnSpc>
              <a:spcAft>
                <a:spcPts val="1200"/>
              </a:spcAft>
              <a:buNone/>
            </a:pPr>
            <a:r>
              <a:rPr lang="en" sz="1400" b="1" dirty="0">
                <a:solidFill>
                  <a:schemeClr val="tx1"/>
                </a:solidFill>
                <a:ea typeface="Times New Roman"/>
                <a:sym typeface="Times New Roman"/>
              </a:rPr>
              <a:t>Case 1</a:t>
            </a:r>
            <a:r>
              <a:rPr lang="en" sz="1400" dirty="0">
                <a:solidFill>
                  <a:schemeClr val="tx1"/>
                </a:solidFill>
                <a:ea typeface="Times New Roman"/>
                <a:sym typeface="Times New Roman"/>
              </a:rPr>
              <a:t> : HTM Classifiers performed better via predicting the Image with higher similarity. Also the classifier Prediction and Reconstruction time is being captured and the similarity between both the reconstructed images are presented.</a:t>
            </a:r>
            <a:endParaRPr lang="en" sz="1400" dirty="0">
              <a:solidFill>
                <a:schemeClr val="tx1"/>
              </a:solidFill>
              <a:ea typeface="Times New Roman"/>
            </a:endParaRPr>
          </a:p>
          <a:p>
            <a:pPr marL="0" indent="0" algn="just">
              <a:lnSpc>
                <a:spcPct val="150000"/>
              </a:lnSpc>
              <a:spcAft>
                <a:spcPts val="1200"/>
              </a:spcAft>
              <a:buNone/>
            </a:pPr>
            <a:endParaRPr lang="en" sz="1400" dirty="0">
              <a:solidFill>
                <a:schemeClr val="tx1"/>
              </a:solidFill>
            </a:endParaRPr>
          </a:p>
          <a:p>
            <a:pPr marL="0" indent="0" algn="just">
              <a:lnSpc>
                <a:spcPct val="150000"/>
              </a:lnSpc>
              <a:spcAft>
                <a:spcPts val="1200"/>
              </a:spcAft>
              <a:buNone/>
            </a:pPr>
            <a:r>
              <a:rPr lang="en" sz="1400" b="1" dirty="0">
                <a:solidFill>
                  <a:schemeClr val="tx1"/>
                </a:solidFill>
              </a:rPr>
              <a:t>Case 2 </a:t>
            </a:r>
            <a:r>
              <a:rPr lang="en" sz="1400" dirty="0">
                <a:solidFill>
                  <a:schemeClr val="tx1"/>
                </a:solidFill>
              </a:rPr>
              <a:t>: This is the scenario where both the HTM and KNN Classifiers predicted the same image. So we can say that here both the classifiers performed equally.</a:t>
            </a:r>
            <a:endParaRPr lang="en" dirty="0">
              <a:solidFill>
                <a:schemeClr val="tx1"/>
              </a:solidFill>
            </a:endParaRPr>
          </a:p>
        </p:txBody>
      </p:sp>
      <p:pic>
        <p:nvPicPr>
          <p:cNvPr id="2" name="Picture 1">
            <a:extLst>
              <a:ext uri="{FF2B5EF4-FFF2-40B4-BE49-F238E27FC236}">
                <a16:creationId xmlns:a16="http://schemas.microsoft.com/office/drawing/2014/main" id="{6F81200C-9B0E-2FEA-C6E5-0343AF4BCD6C}"/>
              </a:ext>
            </a:extLst>
          </p:cNvPr>
          <p:cNvPicPr>
            <a:picLocks noChangeAspect="1"/>
          </p:cNvPicPr>
          <p:nvPr/>
        </p:nvPicPr>
        <p:blipFill>
          <a:blip r:embed="rId3"/>
          <a:stretch>
            <a:fillRect/>
          </a:stretch>
        </p:blipFill>
        <p:spPr>
          <a:xfrm>
            <a:off x="4437656" y="1218254"/>
            <a:ext cx="4307279" cy="1639663"/>
          </a:xfrm>
          <a:prstGeom prst="rect">
            <a:avLst/>
          </a:prstGeom>
        </p:spPr>
      </p:pic>
      <p:pic>
        <p:nvPicPr>
          <p:cNvPr id="5" name="Picture 4">
            <a:extLst>
              <a:ext uri="{FF2B5EF4-FFF2-40B4-BE49-F238E27FC236}">
                <a16:creationId xmlns:a16="http://schemas.microsoft.com/office/drawing/2014/main" id="{999027A8-C155-FC2D-B90B-58D9FF5064DE}"/>
              </a:ext>
            </a:extLst>
          </p:cNvPr>
          <p:cNvPicPr>
            <a:picLocks noChangeAspect="1"/>
          </p:cNvPicPr>
          <p:nvPr/>
        </p:nvPicPr>
        <p:blipFill>
          <a:blip r:embed="rId4"/>
          <a:stretch>
            <a:fillRect/>
          </a:stretch>
        </p:blipFill>
        <p:spPr>
          <a:xfrm>
            <a:off x="4437656" y="3223647"/>
            <a:ext cx="4307279" cy="1551477"/>
          </a:xfrm>
          <a:prstGeom prst="rect">
            <a:avLst/>
          </a:prstGeom>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43</TotalTime>
  <Words>797</Words>
  <Application>Microsoft Office PowerPoint</Application>
  <PresentationFormat>On-screen Show (16:9)</PresentationFormat>
  <Paragraphs>70</Paragraphs>
  <Slides>14</Slides>
  <Notes>13</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Arial</vt:lpstr>
      <vt:lpstr>Times New Roman</vt:lpstr>
      <vt:lpstr>Simple Light</vt:lpstr>
      <vt:lpstr>PowerPoint Presentation</vt:lpstr>
      <vt:lpstr>PowerPoint Presentation</vt:lpstr>
      <vt:lpstr>Problem Statement</vt:lpstr>
      <vt:lpstr> Introduction</vt:lpstr>
      <vt:lpstr>Methods </vt:lpstr>
      <vt:lpstr>Methods</vt:lpstr>
      <vt:lpstr>PowerPoint Presentation</vt:lpstr>
      <vt:lpstr>Experiment</vt:lpstr>
      <vt:lpstr>Results</vt:lpstr>
      <vt:lpstr>   Results</vt:lpstr>
      <vt:lpstr>PowerPoint Presentation</vt:lpstr>
      <vt:lpstr>  Results</vt:lpstr>
      <vt:lpstr>Future Scope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Anoushka Piplai</dc:creator>
  <cp:lastModifiedBy>Avradip Mazumdar</cp:lastModifiedBy>
  <cp:revision>773</cp:revision>
  <dcterms:modified xsi:type="dcterms:W3CDTF">2025-03-29T16:23:15Z</dcterms:modified>
</cp:coreProperties>
</file>