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34"/>
  </p:notesMasterIdLst>
  <p:handoutMasterIdLst>
    <p:handoutMasterId r:id="rId35"/>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7" r:id="rId26"/>
    <p:sldId id="274" r:id="rId27"/>
    <p:sldId id="275" r:id="rId28"/>
    <p:sldId id="276" r:id="rId29"/>
    <p:sldId id="278" r:id="rId30"/>
    <p:sldId id="280" r:id="rId31"/>
    <p:sldId id="281" r:id="rId32"/>
    <p:sldId id="282" r:id="rId33"/>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FF00FF"/>
    <a:srgbClr val="E6E7E8"/>
    <a:srgbClr val="595959"/>
    <a:srgbClr val="F9F9F9"/>
    <a:srgbClr val="81888D"/>
    <a:srgbClr val="808080"/>
    <a:srgbClr val="538C3F"/>
    <a:srgbClr val="B5D084"/>
    <a:srgbClr val="F6B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autoAdjust="0"/>
    <p:restoredTop sz="72653" autoAdjust="0"/>
  </p:normalViewPr>
  <p:slideViewPr>
    <p:cSldViewPr snapToGrid="0" snapToObjects="1">
      <p:cViewPr varScale="1">
        <p:scale>
          <a:sx n="87" d="100"/>
          <a:sy n="87" d="100"/>
        </p:scale>
        <p:origin x="2240"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8"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4/12/22</a:t>
            </a:fld>
            <a:endParaRPr lang="en-US"/>
          </a:p>
        </p:txBody>
      </p:sp>
      <p:sp>
        <p:nvSpPr>
          <p:cNvPr id="4" name="Footer Placeholder 3"/>
          <p:cNvSpPr>
            <a:spLocks noGrp="1"/>
          </p:cNvSpPr>
          <p:nvPr>
            <p:ph type="ftr" sz="quarter" idx="2"/>
          </p:nvPr>
        </p:nvSpPr>
        <p:spPr>
          <a:xfrm>
            <a:off x="0"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8"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1"/>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4/12/22</a:t>
            </a:fld>
            <a:endParaRPr lang="en-US"/>
          </a:p>
        </p:txBody>
      </p:sp>
      <p:sp>
        <p:nvSpPr>
          <p:cNvPr id="4" name="Slide Image Placeholder 3"/>
          <p:cNvSpPr>
            <a:spLocks noGrp="1" noRot="1" noChangeAspect="1"/>
          </p:cNvSpPr>
          <p:nvPr>
            <p:ph type="sldImg" idx="2"/>
          </p:nvPr>
        </p:nvSpPr>
        <p:spPr>
          <a:xfrm>
            <a:off x="709613" y="1160463"/>
            <a:ext cx="5565775" cy="3132137"/>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79987" tIns="39994" rIns="79987" bIns="399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324886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of the powers of using Infrastructure as Code tools is the ability to define all aspects of your application via a specific set of variables. </a:t>
            </a:r>
          </a:p>
          <a:p>
            <a:endParaRPr lang="en-US" dirty="0"/>
          </a:p>
          <a:p>
            <a:r>
              <a:rPr lang="en-US" dirty="0"/>
              <a:t>I mentioned automation earlier as one of the reasons to use </a:t>
            </a:r>
            <a:r>
              <a:rPr lang="en-US" dirty="0" err="1"/>
              <a:t>IaC</a:t>
            </a:r>
            <a:r>
              <a:rPr lang="en-US" dirty="0"/>
              <a:t> tools. This shows a folder of all of the regions and environments that this code is designed to be deployed to. </a:t>
            </a:r>
          </a:p>
          <a:p>
            <a:endParaRPr lang="en-US" dirty="0"/>
          </a:p>
          <a:p>
            <a:r>
              <a:rPr lang="en-US" dirty="0"/>
              <a:t>We can start by deploying to our “primary” region in dev and </a:t>
            </a:r>
            <a:r>
              <a:rPr lang="en-US" dirty="0" err="1"/>
              <a:t>qa</a:t>
            </a:r>
            <a:r>
              <a:rPr lang="en-US" dirty="0"/>
              <a:t>. We can test that there, and since all of our production is deployed via the exact same tool, there should be no surprised when this is deployed to all of the various regions and environments. Of course, that means we need to account for ‘drift’, but since we don’t allow, or shouldn’t allow, production environments to be manually manipulated in terms of deployed resources, there will hopefully be no drift, right? RIGHT?!?</a:t>
            </a:r>
          </a:p>
          <a:p>
            <a:endParaRPr lang="en-US" dirty="0"/>
          </a:p>
          <a:p>
            <a:r>
              <a:rPr lang="en-US" dirty="0"/>
              <a:t>We’ll initialize, plan and apply our code using similar commands, just changing the directories. I’ll explain these commands later. </a:t>
            </a:r>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11133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showed what the backend-config file means. And that has to be done for each deployment. This holds the state for each individual deployment, so we manage that per deployment environment/region. </a:t>
            </a:r>
          </a:p>
          <a:p>
            <a:endParaRPr lang="en-US" dirty="0"/>
          </a:p>
          <a:p>
            <a:r>
              <a:rPr lang="en-US" dirty="0"/>
              <a:t>But what about that </a:t>
            </a:r>
            <a:r>
              <a:rPr lang="en-US" dirty="0" err="1"/>
              <a:t>tf.vars</a:t>
            </a:r>
            <a:r>
              <a:rPr lang="en-US" dirty="0"/>
              <a:t> file? Those are variables, that refer to defined variables within our package. We saw our package earlier, and in there in a naming convention that I prefer is an under-bar-</a:t>
            </a:r>
            <a:r>
              <a:rPr lang="en-US" dirty="0" err="1"/>
              <a:t>variables.tf</a:t>
            </a:r>
            <a:r>
              <a:rPr lang="en-US" dirty="0"/>
              <a:t> file. I typically use the underbar as an indication that this is a package wide configuration tool, and you see the outputs, providers, locals, </a:t>
            </a:r>
            <a:r>
              <a:rPr lang="en-US" dirty="0" err="1"/>
              <a:t>datasources</a:t>
            </a:r>
            <a:r>
              <a:rPr lang="en-US" dirty="0"/>
              <a:t> and… variables… </a:t>
            </a:r>
          </a:p>
          <a:p>
            <a:endParaRPr lang="en-US" dirty="0"/>
          </a:p>
          <a:p>
            <a:r>
              <a:rPr lang="en-US" dirty="0"/>
              <a:t>Within this variables file, we set required parameters that each of the deployed environments will require. </a:t>
            </a:r>
          </a:p>
          <a:p>
            <a:endParaRPr lang="en-US" dirty="0"/>
          </a:p>
          <a:p>
            <a:r>
              <a:rPr lang="en-US" dirty="0"/>
              <a:t>Each one has a type and a description. Optionally, we can set a default and a set of validation requirements. In here, you see that my region is defaulted to us-east-1, and my environment is limited to a list of 5; demo, dev, </a:t>
            </a:r>
            <a:r>
              <a:rPr lang="en-US" dirty="0" err="1"/>
              <a:t>qa</a:t>
            </a:r>
            <a:r>
              <a:rPr lang="en-US" dirty="0"/>
              <a:t>, test, and prod. </a:t>
            </a:r>
          </a:p>
          <a:p>
            <a:endParaRPr lang="en-US" dirty="0"/>
          </a:p>
          <a:p>
            <a:r>
              <a:rPr lang="en-US" dirty="0"/>
              <a:t>I can pass in multiple different var-files when I plan/apply my terraform, so if I have a set of common variables such as application name or resource tags, I only have to set them in a single place. But I can also put them all in each var-file. </a:t>
            </a:r>
          </a:p>
          <a:p>
            <a:endParaRPr lang="en-US" dirty="0"/>
          </a:p>
          <a:p>
            <a:r>
              <a:rPr lang="en-US" dirty="0"/>
              <a:t>You also notice that I override my default region merely by setting it in the </a:t>
            </a:r>
            <a:r>
              <a:rPr lang="en-US" dirty="0" err="1"/>
              <a:t>tfvars</a:t>
            </a:r>
            <a:r>
              <a:rPr lang="en-US" dirty="0"/>
              <a:t>. file. If I run a apply a deployment and forget to set the region within the </a:t>
            </a:r>
            <a:r>
              <a:rPr lang="en-US" dirty="0" err="1"/>
              <a:t>tfvars</a:t>
            </a:r>
            <a:r>
              <a:rPr lang="en-US" dirty="0"/>
              <a:t> file the default will take over.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339564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create a set of variables, and then find excessive use of a pattern of variables. For instance, when I name my resources, and I want that “Name” to be a combination of application name, environment, and maybe a region, I can type those in individually as I create, in this case, a subnet group that has a name that directly refers to the application/environment. But what if I have multiple different resources I want to include in this way? Maybe I don’t want to keep doing that, because maybe I’ll mess up and put them in reverse, or an extra dash, or… any other error. </a:t>
            </a:r>
          </a:p>
          <a:p>
            <a:endParaRPr lang="en-US" dirty="0"/>
          </a:p>
          <a:p>
            <a:r>
              <a:rPr lang="en-US" dirty="0"/>
              <a:t>The DRY principle, Don’t Repeat Yourself, comes into play here, in that I can actually assign a local value that calculates my name. I can reuse this anywhere required.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32884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locals can actually do quite a bit more than that. </a:t>
            </a:r>
          </a:p>
          <a:p>
            <a:endParaRPr lang="en-US" dirty="0"/>
          </a:p>
          <a:p>
            <a:r>
              <a:rPr lang="en-US" dirty="0"/>
              <a:t>In a different script than this, I set up an AWS RDS instance that has multiple instructors and multiple students. Each student gets a database within the instance and they only have access to their instance. </a:t>
            </a:r>
          </a:p>
          <a:p>
            <a:endParaRPr lang="en-US" dirty="0"/>
          </a:p>
          <a:p>
            <a:r>
              <a:rPr lang="en-US" dirty="0"/>
              <a:t>Each instructor also gets their own instance, but they get access to ALL of the student instances so that they can log in and help.  </a:t>
            </a:r>
          </a:p>
          <a:p>
            <a:endParaRPr lang="en-US" dirty="0"/>
          </a:p>
          <a:p>
            <a:r>
              <a:rPr lang="en-US" dirty="0"/>
              <a:t>In order to do that, I take lists of the students and instructors, and map them and flatten them into a list that has a every instructor paired with ever student. I loop through that in a resource to assign permissions on each student database.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68613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back when, we looked at this Terraform block, and we briefly touched on the “required providers” block. </a:t>
            </a:r>
          </a:p>
          <a:p>
            <a:endParaRPr lang="en-US" dirty="0"/>
          </a:p>
          <a:p>
            <a:r>
              <a:rPr lang="en-US" dirty="0"/>
              <a:t>Providers are like third-party libraries. Many of these are open-source, and the community will often work to help add new features as providers release new features. </a:t>
            </a:r>
          </a:p>
          <a:p>
            <a:endParaRPr lang="en-US" dirty="0"/>
          </a:p>
          <a:p>
            <a:r>
              <a:rPr lang="en-US" dirty="0"/>
              <a:t>In the </a:t>
            </a:r>
            <a:r>
              <a:rPr lang="en-US" dirty="0" err="1"/>
              <a:t>required_provider</a:t>
            </a:r>
            <a:r>
              <a:rPr lang="en-US" dirty="0"/>
              <a:t> block, you see a version listed. By pegging the provider at a specific version, it ensures that anyone that deploys it is using the same version. Similar to a pom file that lists a version for a dependency. </a:t>
            </a:r>
          </a:p>
          <a:p>
            <a:endParaRPr lang="en-US" dirty="0"/>
          </a:p>
          <a:p>
            <a:r>
              <a:rPr lang="en-US" dirty="0"/>
              <a:t>The block also displays the source, in this case we’re using </a:t>
            </a:r>
            <a:r>
              <a:rPr lang="en-US" dirty="0" err="1"/>
              <a:t>hashicorp</a:t>
            </a:r>
            <a:r>
              <a:rPr lang="en-US" dirty="0"/>
              <a:t> (the parent of terraform)’s AWS provider.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aws</a:t>
            </a:r>
            <a:r>
              <a:rPr lang="en-US" dirty="0"/>
              <a:t> provider, you see a region specified. This tells terraform that your deployment will be to the specified region. In this case, I’ve used a variable to assign the region. By using that variable, I can easily deploy this one terraform package to multiple different regions simply by passing in   different value for the region variable at build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instantiate multiple different </a:t>
            </a:r>
            <a:r>
              <a:rPr lang="en-US" dirty="0" err="1"/>
              <a:t>aws</a:t>
            </a:r>
            <a:r>
              <a:rPr lang="en-US" dirty="0"/>
              <a:t> providers, such as for a high-availability or disaster-recovery scenario. When we do that, we need to ensure that they’re differentiated, and we do that with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18532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down to the classes in object-oriented-programming…</a:t>
            </a:r>
          </a:p>
          <a:p>
            <a:endParaRPr lang="en-US" dirty="0"/>
          </a:p>
          <a:p>
            <a:r>
              <a:rPr lang="en-US" dirty="0"/>
              <a:t>In Terraform, these are referred to as resources. Much like a class, we need a constructor. We do that as shown. Notice we’re passing in a lot of parameters into here, and nearly all of them are configurable via the variables. </a:t>
            </a:r>
          </a:p>
          <a:p>
            <a:endParaRPr lang="en-US" dirty="0"/>
          </a:p>
          <a:p>
            <a:r>
              <a:rPr lang="en-US" dirty="0"/>
              <a:t>From here, terraform will determine how to build it using the standard AWS CLI to deploy and wait for the completion of, the resources. </a:t>
            </a:r>
          </a:p>
          <a:p>
            <a:endParaRPr lang="en-US" dirty="0"/>
          </a:p>
          <a:p>
            <a:r>
              <a:rPr lang="en-US" dirty="0"/>
              <a:t>Additionally, each class, or resource in terraform, can have a set of outputs. These outputs allow us to refer to what we’ve already deployed and are standard for each resource. They won’t automatically output when you run them, but they are there to refer to. You see this in line 15, where I call for the </a:t>
            </a:r>
            <a:r>
              <a:rPr lang="en-US" dirty="0" err="1"/>
              <a:t>arn</a:t>
            </a:r>
            <a:r>
              <a:rPr lang="en-US" dirty="0"/>
              <a:t> from a </a:t>
            </a:r>
            <a:r>
              <a:rPr lang="en-US" dirty="0" err="1"/>
              <a:t>aws_kms_key</a:t>
            </a:r>
            <a:r>
              <a:rPr lang="en-US" dirty="0"/>
              <a:t> that I created elsewhere. </a:t>
            </a:r>
          </a:p>
          <a:p>
            <a:endParaRPr lang="en-US" dirty="0"/>
          </a:p>
          <a:p>
            <a:r>
              <a:rPr lang="en-US" dirty="0"/>
              <a:t>Using a directed acyclic graph, terraform realizes that I need to create the </a:t>
            </a:r>
            <a:r>
              <a:rPr lang="en-US" dirty="0" err="1"/>
              <a:t>aws_kms_key</a:t>
            </a:r>
            <a:r>
              <a:rPr lang="en-US" dirty="0"/>
              <a:t> named aurora key before I can create this </a:t>
            </a:r>
            <a:r>
              <a:rPr lang="en-US" dirty="0" err="1"/>
              <a:t>aws_rds_cluster</a:t>
            </a:r>
            <a:r>
              <a:rPr lang="en-US" dirty="0"/>
              <a:t>. Once the aurora key is created, we’ll refer to the </a:t>
            </a:r>
            <a:r>
              <a:rPr lang="en-US" dirty="0" err="1"/>
              <a:t>arn</a:t>
            </a:r>
            <a:r>
              <a:rPr lang="en-US" dirty="0"/>
              <a:t>, or Amazon Resource Name, when we create the cluster. </a:t>
            </a:r>
          </a:p>
          <a:p>
            <a:endParaRPr lang="en-US" dirty="0"/>
          </a:p>
          <a:p>
            <a:r>
              <a:rPr lang="en-US" dirty="0"/>
              <a:t>Each resource will have a variety of different potential outputs, and you’d have to look in the documentation to see what is available for each resource. </a:t>
            </a:r>
          </a:p>
          <a:p>
            <a:endParaRPr lang="en-US" dirty="0"/>
          </a:p>
          <a:p>
            <a:r>
              <a:rPr lang="en-US" dirty="0"/>
              <a:t>As you can see, we can also output these to the standard output when we deploy. We can output variables, locals, or outputs from classes. What we cannot do is output anything flagged as “sensitive” such as passwords.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204855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need to create multiples… In this case, what good is a cluster that has only a single cluster instance. </a:t>
            </a:r>
          </a:p>
          <a:p>
            <a:endParaRPr lang="en-US" dirty="0"/>
          </a:p>
          <a:p>
            <a:r>
              <a:rPr lang="en-US" dirty="0"/>
              <a:t>Here, simply by using a count, we create multiple instances. </a:t>
            </a:r>
          </a:p>
          <a:p>
            <a:endParaRPr lang="en-US" dirty="0"/>
          </a:p>
          <a:p>
            <a:r>
              <a:rPr lang="en-US" dirty="0"/>
              <a:t>Notice on line 39 we actually reference the index number from that count, so that each instance has its own name based on the index. </a:t>
            </a:r>
          </a:p>
        </p:txBody>
      </p:sp>
      <p:sp>
        <p:nvSpPr>
          <p:cNvPr id="4" name="Slide Number Placeholder 3"/>
          <p:cNvSpPr>
            <a:spLocks noGrp="1"/>
          </p:cNvSpPr>
          <p:nvPr>
            <p:ph type="sldNum" sz="quarter" idx="5"/>
          </p:nvPr>
        </p:nvSpPr>
        <p:spPr/>
        <p:txBody>
          <a:bodyPr/>
          <a:lstStyle/>
          <a:p>
            <a:fld id="{995E45E9-8884-4478-B0F3-E9C00EEB256F}" type="slidenum">
              <a:rPr lang="en-US" smtClean="0"/>
              <a:t>18</a:t>
            </a:fld>
            <a:endParaRPr lang="en-US"/>
          </a:p>
        </p:txBody>
      </p:sp>
    </p:spTree>
    <p:extLst>
      <p:ext uri="{BB962C8B-B14F-4D97-AF65-F5344CB8AC3E}">
        <p14:creationId xmlns:p14="http://schemas.microsoft.com/office/powerpoint/2010/main" val="106795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reference a resource that already exists in your deployment environment. Many resources will also have a </a:t>
            </a:r>
            <a:r>
              <a:rPr lang="en-US" dirty="0" err="1"/>
              <a:t>datasource</a:t>
            </a:r>
            <a:r>
              <a:rPr lang="en-US" dirty="0"/>
              <a:t> concept where you can pass in some sort of a filter to obtain the details on the resource. </a:t>
            </a:r>
          </a:p>
          <a:p>
            <a:endParaRPr lang="en-US" dirty="0"/>
          </a:p>
          <a:p>
            <a:r>
              <a:rPr lang="en-US" dirty="0"/>
              <a:t>This comes in very handy when your environment has specific standards. In this deployment, I created a </a:t>
            </a:r>
            <a:r>
              <a:rPr lang="en-US" dirty="0" err="1"/>
              <a:t>vpc</a:t>
            </a:r>
            <a:r>
              <a:rPr lang="en-US" dirty="0"/>
              <a:t> that has a specific naming convention, and I need to obtain the subnets that are in that. By using a data source to obtain this information, I don’t have to specify them as variables, instead I use the naming conventions. </a:t>
            </a:r>
          </a:p>
          <a:p>
            <a:endParaRPr lang="en-US" dirty="0"/>
          </a:p>
          <a:p>
            <a:r>
              <a:rPr lang="en-US" dirty="0"/>
              <a:t>What I have shown above, starting on line 12, recognizes that my deployable VPC has a tag called Name, and the value starts with ‘regional-dash’ and ends with the deployment environment. Since I’ve set that variable in the configuration, regardless of which environment I deploy this in dev test or prod, I can obtain the information on that </a:t>
            </a:r>
            <a:r>
              <a:rPr lang="en-US" dirty="0" err="1"/>
              <a:t>vpc</a:t>
            </a:r>
            <a:r>
              <a:rPr lang="en-US" dirty="0"/>
              <a:t>, especially the id. </a:t>
            </a:r>
          </a:p>
          <a:p>
            <a:endParaRPr lang="en-US" dirty="0"/>
          </a:p>
          <a:p>
            <a:r>
              <a:rPr lang="en-US" dirty="0"/>
              <a:t>I then can use that id in determining which subnets within that </a:t>
            </a:r>
            <a:r>
              <a:rPr lang="en-US" dirty="0" err="1"/>
              <a:t>vpc</a:t>
            </a:r>
            <a:r>
              <a:rPr lang="en-US" dirty="0"/>
              <a:t> I need to use. Those subnets have a tag called availability with a value of private. </a:t>
            </a:r>
          </a:p>
          <a:p>
            <a:endParaRPr lang="en-US" dirty="0"/>
          </a:p>
          <a:p>
            <a:r>
              <a:rPr lang="en-US" dirty="0"/>
              <a:t>Near the bottom, you you see that I have three other data sources getting information on the region, caller-identity, and </a:t>
            </a:r>
            <a:r>
              <a:rPr lang="en-US" dirty="0" err="1"/>
              <a:t>partion</a:t>
            </a:r>
            <a:r>
              <a:rPr lang="en-US" dirty="0"/>
              <a:t>. The region is also set via the variable, but the caller-identity will allow me to obtain the account number. This is necessary when I build AWS IAM policies, to ensure the access is limited to this account. The partition is used if I am deploying to AWS commercial cloud space or to their gov-cloud space. By setting this data source in this manner, this terraform script can be deployed to either commercial or gov-cloud merely by changing the login-credentials.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19</a:t>
            </a:fld>
            <a:endParaRPr lang="en-US"/>
          </a:p>
        </p:txBody>
      </p:sp>
    </p:spTree>
    <p:extLst>
      <p:ext uri="{BB962C8B-B14F-4D97-AF65-F5344CB8AC3E}">
        <p14:creationId xmlns:p14="http://schemas.microsoft.com/office/powerpoint/2010/main" val="218626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you’ll find that you are re-using an entire set of resources multiple times. </a:t>
            </a:r>
          </a:p>
          <a:p>
            <a:endParaRPr lang="en-US" dirty="0"/>
          </a:p>
          <a:p>
            <a:r>
              <a:rPr lang="en-US" dirty="0"/>
              <a:t>One example of this is building out your aurora database, or your network infrastructure. </a:t>
            </a:r>
          </a:p>
          <a:p>
            <a:endParaRPr lang="en-US" dirty="0"/>
          </a:p>
          <a:p>
            <a:r>
              <a:rPr lang="en-US" dirty="0"/>
              <a:t>All of the pieces that we’ve deployed for this aurora database cluster, from the KMS keys, to the subnet groups, to the security groups can be easily reused by packing this into a module. Although not in this particular module, if your organization has required AWS Alarms for your RDS resources, you can build those into your modules to ensure that they’re always configured based on your </a:t>
            </a:r>
            <a:r>
              <a:rPr lang="en-US"/>
              <a:t>internal requirements. </a:t>
            </a:r>
            <a:endParaRPr lang="en-US" dirty="0"/>
          </a:p>
          <a:p>
            <a:endParaRPr lang="en-US" dirty="0"/>
          </a:p>
          <a:p>
            <a:r>
              <a:rPr lang="en-US" dirty="0"/>
              <a:t>Modules allow us to create a customized deployment that can be re-used, much like any other third-party library, or even in-house library, that you might use in development. </a:t>
            </a:r>
          </a:p>
          <a:p>
            <a:endParaRPr lang="en-US" dirty="0"/>
          </a:p>
          <a:p>
            <a:r>
              <a:rPr lang="en-US" dirty="0"/>
              <a:t>An example here is a module for VPC. This takes a source file, in this case a git-repo managed by </a:t>
            </a:r>
            <a:r>
              <a:rPr lang="en-US" dirty="0" err="1"/>
              <a:t>hashicorp</a:t>
            </a:r>
            <a:r>
              <a:rPr lang="en-US" dirty="0"/>
              <a:t>. </a:t>
            </a:r>
          </a:p>
          <a:p>
            <a:endParaRPr lang="en-US" dirty="0"/>
          </a:p>
          <a:p>
            <a:r>
              <a:rPr lang="en-US" dirty="0"/>
              <a:t>This module calculates subnets, creates a </a:t>
            </a:r>
            <a:r>
              <a:rPr lang="en-US" dirty="0" err="1"/>
              <a:t>vpc</a:t>
            </a:r>
            <a:r>
              <a:rPr lang="en-US" dirty="0"/>
              <a:t>, default routing tables, subnet groups, </a:t>
            </a:r>
            <a:r>
              <a:rPr lang="en-US" dirty="0" err="1"/>
              <a:t>cidr</a:t>
            </a:r>
            <a:r>
              <a:rPr lang="en-US" dirty="0"/>
              <a:t>-block associations (which are required for routing), internet gateways, </a:t>
            </a:r>
            <a:r>
              <a:rPr lang="en-US" dirty="0" err="1"/>
              <a:t>nacls</a:t>
            </a:r>
            <a:r>
              <a:rPr lang="en-US" dirty="0"/>
              <a:t> and potentially 10’s of different resources that you might otherwise program in manually in your deployment. But by using this module, we don’t have to try to remember all of the bits and baubles that are required to make a usable cloud networking space. In this particular case, this single module created 85 different resources.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20</a:t>
            </a:fld>
            <a:endParaRPr lang="en-US"/>
          </a:p>
        </p:txBody>
      </p:sp>
    </p:spTree>
    <p:extLst>
      <p:ext uri="{BB962C8B-B14F-4D97-AF65-F5344CB8AC3E}">
        <p14:creationId xmlns:p14="http://schemas.microsoft.com/office/powerpoint/2010/main" val="2116817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at the top of this module implementation, that I have a </a:t>
            </a:r>
            <a:r>
              <a:rPr lang="en-US" dirty="0" err="1"/>
              <a:t>for_each</a:t>
            </a:r>
            <a:r>
              <a:rPr lang="en-US" dirty="0"/>
              <a:t> line. </a:t>
            </a:r>
          </a:p>
          <a:p>
            <a:endParaRPr lang="en-US" dirty="0"/>
          </a:p>
          <a:p>
            <a:r>
              <a:rPr lang="en-US" dirty="0"/>
              <a:t>When I created my variables, I have a map of objects that define my network configurations. </a:t>
            </a:r>
          </a:p>
          <a:p>
            <a:endParaRPr lang="en-US" dirty="0"/>
          </a:p>
          <a:p>
            <a:r>
              <a:rPr lang="en-US" dirty="0"/>
              <a:t>This will loop through my </a:t>
            </a:r>
            <a:r>
              <a:rPr lang="en-US" dirty="0" err="1"/>
              <a:t>network_config</a:t>
            </a:r>
            <a:r>
              <a:rPr lang="en-US" dirty="0"/>
              <a:t> variable and deploy, in this case, four different network configurations into this region. One for dev, demo, </a:t>
            </a:r>
            <a:r>
              <a:rPr lang="en-US" dirty="0" err="1"/>
              <a:t>qa</a:t>
            </a:r>
            <a:r>
              <a:rPr lang="en-US" dirty="0"/>
              <a:t> and production. Each has different CIDR ranges for the VPC and each has two sets of three subnets. Each subnet will be deployed into one of the listed Availability Zones. </a:t>
            </a:r>
          </a:p>
          <a:p>
            <a:endParaRPr lang="en-US" dirty="0"/>
          </a:p>
          <a:p>
            <a:r>
              <a:rPr lang="en-US" dirty="0"/>
              <a:t>We can create custom modules for our organization, and save them in git repos, or we can use open-source modules. This allows us to pre-bake specific rules into modules. </a:t>
            </a:r>
          </a:p>
          <a:p>
            <a:endParaRPr lang="en-US" dirty="0"/>
          </a:p>
          <a:p>
            <a:r>
              <a:rPr lang="en-US" dirty="0"/>
              <a:t>One custom module that I’ve worked on was for AWS </a:t>
            </a:r>
            <a:r>
              <a:rPr lang="en-US" dirty="0" err="1"/>
              <a:t>Elasticache</a:t>
            </a:r>
            <a:r>
              <a:rPr lang="en-US" dirty="0"/>
              <a:t>. There are specific compliance programs that a client requires, and of those, only </a:t>
            </a:r>
            <a:r>
              <a:rPr lang="en-US" dirty="0" err="1"/>
              <a:t>Elasticache</a:t>
            </a:r>
            <a:r>
              <a:rPr lang="en-US" dirty="0"/>
              <a:t> Redis hits those markers. For that reason, the module was hard-coded to use Redis, and </a:t>
            </a:r>
            <a:r>
              <a:rPr lang="en-US" dirty="0" err="1"/>
              <a:t>memcached</a:t>
            </a:r>
            <a:r>
              <a:rPr lang="en-US" dirty="0"/>
              <a:t> would require anyone implementing it to go through and rebuild all of the resources themselves… Capturing that information in the documentation is important, though, to ensure that people don’t fork a repo to rebuild it with non-compliant resources. </a:t>
            </a:r>
          </a:p>
          <a:p>
            <a:endParaRPr lang="en-US" dirty="0"/>
          </a:p>
          <a:p>
            <a:r>
              <a:rPr lang="en-US" dirty="0"/>
              <a:t>Modules can be sourced from the terraform registry, from source control repos, s3 buckets and GCP buckets, as well as packaged in sub-directories. </a:t>
            </a:r>
          </a:p>
          <a:p>
            <a:endParaRPr lang="en-US" dirty="0"/>
          </a:p>
          <a:p>
            <a:r>
              <a:rPr lang="en-US" dirty="0"/>
              <a:t>By packaging a module within a sub-directory is allows us to reuse a very specific resource build within our deployment. This can be used to handle specific use-cases within our deployment, such as EC2 instances that are ‘flavored’ for our deployment with networking, security groups and the like, but that might not fit a wider use case that also used EC2 instances. </a:t>
            </a:r>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21</a:t>
            </a:fld>
            <a:endParaRPr lang="en-US"/>
          </a:p>
        </p:txBody>
      </p:sp>
    </p:spTree>
    <p:extLst>
      <p:ext uri="{BB962C8B-B14F-4D97-AF65-F5344CB8AC3E}">
        <p14:creationId xmlns:p14="http://schemas.microsoft.com/office/powerpoint/2010/main" val="348343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is written in Go, and is therefore cross-platform compatible. </a:t>
            </a:r>
          </a:p>
          <a:p>
            <a:r>
              <a:rPr lang="en-US" dirty="0"/>
              <a:t>It is open-source, with lots of resources created and/or enhanced by a large public userbase. </a:t>
            </a:r>
          </a:p>
          <a:p>
            <a:endParaRPr lang="en-US" dirty="0"/>
          </a:p>
          <a:p>
            <a:r>
              <a:rPr lang="en-US" dirty="0"/>
              <a:t>As a stateful language, you describe how you want your infrastructure, aka Cloud Resources, to look. It compares the existing state to the desired state and makes the changes as required.</a:t>
            </a:r>
          </a:p>
          <a:p>
            <a:r>
              <a:rPr lang="en-US" dirty="0"/>
              <a:t>Certain changes may be made in-place, such as simple updates. Others require replacement. </a:t>
            </a:r>
          </a:p>
          <a:p>
            <a:r>
              <a:rPr lang="en-US" dirty="0"/>
              <a:t>Simple changes, often such as tag updates</a:t>
            </a:r>
          </a:p>
          <a:p>
            <a:r>
              <a:rPr lang="en-US" dirty="0"/>
              <a:t>Replacement changes, often scale-up/down, or key aspects of the resource – CIDR Range, RDS Engine, EC2 instance type, KMS changes, </a:t>
            </a:r>
            <a:r>
              <a:rPr lang="en-US" dirty="0" err="1"/>
              <a:t>etc</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a:p>
        </p:txBody>
      </p:sp>
    </p:spTree>
    <p:extLst>
      <p:ext uri="{BB962C8B-B14F-4D97-AF65-F5344CB8AC3E}">
        <p14:creationId xmlns:p14="http://schemas.microsoft.com/office/powerpoint/2010/main" val="250901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a:t>
            </a:r>
          </a:p>
        </p:txBody>
      </p:sp>
      <p:sp>
        <p:nvSpPr>
          <p:cNvPr id="4" name="Slide Number Placeholder 3"/>
          <p:cNvSpPr>
            <a:spLocks noGrp="1"/>
          </p:cNvSpPr>
          <p:nvPr>
            <p:ph type="sldNum" sz="quarter" idx="5"/>
          </p:nvPr>
        </p:nvSpPr>
        <p:spPr/>
        <p:txBody>
          <a:bodyPr/>
          <a:lstStyle/>
          <a:p>
            <a:fld id="{995E45E9-8884-4478-B0F3-E9C00EEB256F}" type="slidenum">
              <a:rPr lang="en-US" smtClean="0"/>
              <a:t>22</a:t>
            </a:fld>
            <a:endParaRPr lang="en-US"/>
          </a:p>
        </p:txBody>
      </p:sp>
    </p:spTree>
    <p:extLst>
      <p:ext uri="{BB962C8B-B14F-4D97-AF65-F5344CB8AC3E}">
        <p14:creationId xmlns:p14="http://schemas.microsoft.com/office/powerpoint/2010/main" val="3218037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23</a:t>
            </a:fld>
            <a:endParaRPr lang="en-US"/>
          </a:p>
        </p:txBody>
      </p:sp>
    </p:spTree>
    <p:extLst>
      <p:ext uri="{BB962C8B-B14F-4D97-AF65-F5344CB8AC3E}">
        <p14:creationId xmlns:p14="http://schemas.microsoft.com/office/powerpoint/2010/main" val="96958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24</a:t>
            </a:fld>
            <a:endParaRPr lang="en-US"/>
          </a:p>
        </p:txBody>
      </p:sp>
    </p:spTree>
    <p:extLst>
      <p:ext uri="{BB962C8B-B14F-4D97-AF65-F5344CB8AC3E}">
        <p14:creationId xmlns:p14="http://schemas.microsoft.com/office/powerpoint/2010/main" val="102823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25</a:t>
            </a:fld>
            <a:endParaRPr lang="en-US"/>
          </a:p>
        </p:txBody>
      </p:sp>
    </p:spTree>
    <p:extLst>
      <p:ext uri="{BB962C8B-B14F-4D97-AF65-F5344CB8AC3E}">
        <p14:creationId xmlns:p14="http://schemas.microsoft.com/office/powerpoint/2010/main" val="285116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 Apply may take a while, but it will usually show you progress in about 10-second intervals. </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26</a:t>
            </a:fld>
            <a:endParaRPr lang="en-US"/>
          </a:p>
        </p:txBody>
      </p:sp>
    </p:spTree>
    <p:extLst>
      <p:ext uri="{BB962C8B-B14F-4D97-AF65-F5344CB8AC3E}">
        <p14:creationId xmlns:p14="http://schemas.microsoft.com/office/powerpoint/2010/main" val="89542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descriptor of our desired state, Terraform can be deployed many times in multiple different regions and/or environments. It can also be re-used via modules (we’ll touch on those later) to create pre-configured, pre-vetted secure infrastructure. </a:t>
            </a:r>
          </a:p>
          <a:p>
            <a:endParaRPr lang="en-US" dirty="0"/>
          </a:p>
          <a:p>
            <a:endParaRPr lang="en-US" dirty="0"/>
          </a:p>
          <a:p>
            <a:r>
              <a:rPr lang="en-US" dirty="0"/>
              <a:t>It can be automated via various pipelines, such as Jenkins, </a:t>
            </a:r>
            <a:r>
              <a:rPr lang="en-US" dirty="0" err="1"/>
              <a:t>CodeDeploy</a:t>
            </a:r>
            <a:r>
              <a:rPr lang="en-US" dirty="0"/>
              <a:t>, Azure DevOps Pipeline and just about every other deployment tool available.</a:t>
            </a:r>
          </a:p>
          <a:p>
            <a:endParaRPr lang="en-US" dirty="0"/>
          </a:p>
          <a:p>
            <a:r>
              <a:rPr lang="en-US" dirty="0"/>
              <a:t>We can configure it with variables and different backends so that the different deployments can best reflect the exact use. </a:t>
            </a:r>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407861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382890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31283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groovy app, you specify the name of the package in each file. In TF, you don’t need to. </a:t>
            </a:r>
          </a:p>
          <a:p>
            <a:r>
              <a:rPr lang="en-US" dirty="0"/>
              <a:t>All .</a:t>
            </a:r>
            <a:r>
              <a:rPr lang="en-US" dirty="0" err="1"/>
              <a:t>tf</a:t>
            </a:r>
            <a:r>
              <a:rPr lang="en-US" dirty="0"/>
              <a:t> files </a:t>
            </a:r>
            <a:r>
              <a:rPr lang="en-US" i="1" dirty="0"/>
              <a:t>in the directory</a:t>
            </a:r>
            <a:r>
              <a:rPr lang="en-US" i="0" dirty="0"/>
              <a:t> are automatically in the package. </a:t>
            </a:r>
          </a:p>
          <a:p>
            <a:endParaRPr lang="en-US" i="0" dirty="0"/>
          </a:p>
          <a:p>
            <a:r>
              <a:rPr lang="en-US" i="0" dirty="0"/>
              <a:t>There are multiple different types of files that you might have in this directory, such as json/xml files, template files, .</a:t>
            </a:r>
            <a:r>
              <a:rPr lang="en-US" i="0" dirty="0" err="1"/>
              <a:t>tfvars</a:t>
            </a:r>
            <a:r>
              <a:rPr lang="en-US" i="0" dirty="0"/>
              <a:t> files, or anything else. Only the .</a:t>
            </a:r>
            <a:r>
              <a:rPr lang="en-US" i="0" dirty="0" err="1"/>
              <a:t>tf</a:t>
            </a:r>
            <a:r>
              <a:rPr lang="en-US" i="0" dirty="0"/>
              <a:t> files are automatically included in the ’build’ (which is the wrong term, but we’ll visit that later!)</a:t>
            </a:r>
          </a:p>
          <a:p>
            <a:r>
              <a:rPr lang="en-US" i="0" dirty="0"/>
              <a:t> .</a:t>
            </a:r>
            <a:r>
              <a:rPr lang="en-US" i="0" dirty="0" err="1"/>
              <a:t>tf</a:t>
            </a:r>
            <a:r>
              <a:rPr lang="en-US" i="0" dirty="0"/>
              <a:t> files can be empty. This is great if you’re attempting to pre-plan your application. It’s also great if you’re trying to build custom terraform rep—templates, where you can prepopulate some of your ’standard’ files, automate some of your file naming standards, and the like.</a:t>
            </a:r>
          </a:p>
          <a:p>
            <a:endParaRPr lang="en-US" i="0" dirty="0"/>
          </a:p>
          <a:p>
            <a:r>
              <a:rPr lang="en-US" i="0" dirty="0"/>
              <a:t>Other folders can be referenced, such as the artifacts folder and the environment folders above. </a:t>
            </a:r>
          </a:p>
          <a:p>
            <a:r>
              <a:rPr lang="en-US" dirty="0"/>
              <a:t>Artifacts folder as shown is one way of many to upload code into AWS.</a:t>
            </a:r>
          </a:p>
          <a:p>
            <a:r>
              <a:rPr lang="en-US" dirty="0"/>
              <a:t>Resources can also obtain code from code-repos such as </a:t>
            </a:r>
            <a:r>
              <a:rPr lang="en-US" dirty="0" err="1"/>
              <a:t>artifactory</a:t>
            </a:r>
            <a:r>
              <a:rPr lang="en-US" dirty="0"/>
              <a:t>, git, </a:t>
            </a:r>
            <a:r>
              <a:rPr lang="en-US" dirty="0" err="1"/>
              <a:t>etc</a:t>
            </a:r>
            <a:r>
              <a:rPr lang="en-US" dirty="0"/>
              <a:t> for deployment</a:t>
            </a:r>
          </a:p>
          <a:p>
            <a:pPr lvl="1"/>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30050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Groovy, you have a </a:t>
            </a:r>
            <a:r>
              <a:rPr lang="en-US" dirty="0" err="1"/>
              <a:t>pom.xml</a:t>
            </a:r>
            <a:r>
              <a:rPr lang="en-US" dirty="0"/>
              <a:t> file. This lists a variety of dependencies, from spring frameworks, open-source libraries, custom libraries, testing… you get the picture. </a:t>
            </a:r>
          </a:p>
          <a:p>
            <a:r>
              <a:rPr lang="en-US" dirty="0"/>
              <a:t>You can specify a variety of things in here, such as versions, so that a newly released version won’t break your application, or even the version of your application. You can even specify which repositories you want to pull from.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419165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terraform, your package configuration file is relatively simple. You specify the provider(s), and that you’re using terraform. </a:t>
            </a:r>
          </a:p>
          <a:p>
            <a:endParaRPr lang="en-US" dirty="0"/>
          </a:p>
          <a:p>
            <a:r>
              <a:rPr lang="en-US" dirty="0"/>
              <a:t>In the terraform block, you see a specified backend, required terraform version, and all of the required providers for this runtime. </a:t>
            </a:r>
          </a:p>
          <a:p>
            <a:endParaRPr lang="en-US" dirty="0"/>
          </a:p>
          <a:p>
            <a:r>
              <a:rPr lang="en-US" dirty="0"/>
              <a:t>The backend attribute tells terraform where to store my infrastructure’s state-file. We’ll cover that next. </a:t>
            </a:r>
          </a:p>
          <a:p>
            <a:endParaRPr lang="en-US" dirty="0"/>
          </a:p>
          <a:p>
            <a:r>
              <a:rPr lang="en-US" dirty="0"/>
              <a:t>We’re going to cover the required provider block, as well as the providers, later on.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2702834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Java or most other OOP languages, you can store a level of application properties either in the file, or in a central repository. This might include paths to certificates, connection strings to various databases, queues, or </a:t>
            </a:r>
            <a:r>
              <a:rPr lang="en-US" dirty="0" err="1"/>
              <a:t>apis</a:t>
            </a:r>
            <a:r>
              <a:rPr lang="en-US" dirty="0"/>
              <a:t>.</a:t>
            </a:r>
          </a:p>
          <a:p>
            <a:endParaRPr lang="en-US" dirty="0"/>
          </a:p>
          <a:p>
            <a:r>
              <a:rPr lang="en-US" dirty="0"/>
              <a:t>In Terraform, we also store our configuration files separately. As mentioned before, the Terraform block specifies a s3 backend. When we build our plan, we tell it where to look for the backend configuration file and it reads it in. In this example, you see that I’m specifying an S3 bucket and key, a region, and a </a:t>
            </a:r>
            <a:r>
              <a:rPr lang="en-US" dirty="0" err="1"/>
              <a:t>dynamodb</a:t>
            </a:r>
            <a:r>
              <a:rPr lang="en-US" dirty="0"/>
              <a:t> table. </a:t>
            </a:r>
          </a:p>
          <a:p>
            <a:endParaRPr lang="en-US" dirty="0"/>
          </a:p>
          <a:p>
            <a:r>
              <a:rPr lang="en-US" dirty="0"/>
              <a:t>Terraform is a stateful tool, and the backend is where it stores that state. A potential hazard comes up if you have multiple teams working on the same project and trying to deploy resources. The </a:t>
            </a:r>
            <a:r>
              <a:rPr lang="en-US" dirty="0" err="1"/>
              <a:t>backend.config</a:t>
            </a:r>
            <a:r>
              <a:rPr lang="en-US" dirty="0"/>
              <a:t> file has that </a:t>
            </a:r>
            <a:r>
              <a:rPr lang="en-US" dirty="0" err="1"/>
              <a:t>dynamodb_table</a:t>
            </a:r>
            <a:r>
              <a:rPr lang="en-US" dirty="0"/>
              <a:t> entry to store a locking file. This locking file ensures that only one person can control the backend state at one time. In this example, that region specifies which </a:t>
            </a:r>
            <a:r>
              <a:rPr lang="en-US" dirty="0" err="1"/>
              <a:t>aws</a:t>
            </a:r>
            <a:r>
              <a:rPr lang="en-US" dirty="0"/>
              <a:t> region holds the state. This allows me to maintain a single bucket in </a:t>
            </a:r>
            <a:r>
              <a:rPr lang="en-US" dirty="0" err="1"/>
              <a:t>aws</a:t>
            </a:r>
            <a:r>
              <a:rPr lang="en-US" dirty="0"/>
              <a:t> to hold the state files regardless of where I actually deploy the resources.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an example as well of an Azure backend. You can deploy your cloud resources into one environment, while putting your backend into another one; such as deploying resources into AWS while storing your state files in Azure. All you have to do is ensure you have access to both. </a:t>
            </a:r>
          </a:p>
          <a:p>
            <a:endParaRPr lang="en-US" dirty="0"/>
          </a:p>
          <a:p>
            <a:r>
              <a:rPr lang="en-US" dirty="0"/>
              <a:t>Other backends can include azure, Google Cloud Storage, local storage, </a:t>
            </a:r>
            <a:r>
              <a:rPr lang="en-US" dirty="0" err="1"/>
              <a:t>artifactory</a:t>
            </a:r>
            <a:r>
              <a:rPr lang="en-US" dirty="0"/>
              <a:t>, </a:t>
            </a:r>
            <a:r>
              <a:rPr lang="en-US" dirty="0" err="1"/>
              <a:t>etcd</a:t>
            </a:r>
            <a:r>
              <a:rPr lang="en-US" dirty="0"/>
              <a:t> for the </a:t>
            </a:r>
            <a:r>
              <a:rPr lang="en-US" dirty="0" err="1"/>
              <a:t>kubernetes</a:t>
            </a:r>
            <a:r>
              <a:rPr lang="en-US" dirty="0"/>
              <a:t> fans out there, plus </a:t>
            </a:r>
            <a:r>
              <a:rPr lang="en-US" dirty="0" err="1"/>
              <a:t>terraform’s</a:t>
            </a:r>
            <a:r>
              <a:rPr lang="en-US" dirty="0"/>
              <a:t> own enterprise-supported cloud backend. There are others shown in the documentation as well. </a:t>
            </a:r>
          </a:p>
          <a:p>
            <a:endParaRPr lang="en-US" dirty="0"/>
          </a:p>
          <a:p>
            <a:r>
              <a:rPr lang="en-US" dirty="0"/>
              <a:t>So, this is just for the stateful configuration. We can also manage configuration for multiple different stages and environments…</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44611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4/12/22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4/12/22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4/12/22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4/12/22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4/12/22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4/12/22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4/12/22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4/12/22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4/12/22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4/12/22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4/12/22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4/12/22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4/12/22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4/12/22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4/12/22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4/12/22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endParaRPr lang="en-US"/>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Terraform for Java Developers</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10</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3"/>
          <a:stretch>
            <a:fillRect/>
          </a:stretch>
        </p:blipFill>
        <p:spPr>
          <a:xfrm>
            <a:off x="3232150" y="882650"/>
            <a:ext cx="5727700" cy="5092700"/>
          </a:xfrm>
          <a:prstGeom prst="rect">
            <a:avLst/>
          </a:prstGeom>
        </p:spPr>
      </p:pic>
    </p:spTree>
    <p:extLst>
      <p:ext uri="{BB962C8B-B14F-4D97-AF65-F5344CB8AC3E}">
        <p14:creationId xmlns:p14="http://schemas.microsoft.com/office/powerpoint/2010/main" val="399121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1CF78A-DA2A-9B4C-8CF7-51116A2483F9}"/>
              </a:ext>
            </a:extLst>
          </p:cNvPr>
          <p:cNvPicPr>
            <a:picLocks noChangeAspect="1"/>
          </p:cNvPicPr>
          <p:nvPr/>
        </p:nvPicPr>
        <p:blipFill rotWithShape="1">
          <a:blip r:embed="rId3"/>
          <a:srcRect r="28276"/>
          <a:stretch/>
        </p:blipFill>
        <p:spPr>
          <a:xfrm>
            <a:off x="6309298" y="795867"/>
            <a:ext cx="5519958" cy="32131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11</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4"/>
          <a:stretch>
            <a:fillRect/>
          </a:stretch>
        </p:blipFill>
        <p:spPr>
          <a:xfrm>
            <a:off x="362744" y="882650"/>
            <a:ext cx="5727700" cy="5092700"/>
          </a:xfrm>
          <a:prstGeom prst="rect">
            <a:avLst/>
          </a:prstGeom>
          <a:ln w="38100">
            <a:solidFill>
              <a:schemeClr val="bg1"/>
            </a:solidFill>
          </a:ln>
        </p:spPr>
      </p:pic>
      <p:pic>
        <p:nvPicPr>
          <p:cNvPr id="4" name="Picture 3">
            <a:extLst>
              <a:ext uri="{FF2B5EF4-FFF2-40B4-BE49-F238E27FC236}">
                <a16:creationId xmlns:a16="http://schemas.microsoft.com/office/drawing/2014/main" id="{F172966C-E2B7-6E47-A440-8FB42232C2D0}"/>
              </a:ext>
            </a:extLst>
          </p:cNvPr>
          <p:cNvPicPr>
            <a:picLocks noChangeAspect="1"/>
          </p:cNvPicPr>
          <p:nvPr/>
        </p:nvPicPr>
        <p:blipFill>
          <a:blip r:embed="rId5"/>
          <a:stretch>
            <a:fillRect/>
          </a:stretch>
        </p:blipFill>
        <p:spPr>
          <a:xfrm>
            <a:off x="3599656" y="2914409"/>
            <a:ext cx="8229600" cy="2209800"/>
          </a:xfrm>
          <a:prstGeom prst="rect">
            <a:avLst/>
          </a:prstGeom>
          <a:ln w="38100">
            <a:solidFill>
              <a:schemeClr val="bg1"/>
            </a:solidFill>
          </a:ln>
        </p:spPr>
      </p:pic>
      <p:cxnSp>
        <p:nvCxnSpPr>
          <p:cNvPr id="8" name="Straight Connector 7">
            <a:extLst>
              <a:ext uri="{FF2B5EF4-FFF2-40B4-BE49-F238E27FC236}">
                <a16:creationId xmlns:a16="http://schemas.microsoft.com/office/drawing/2014/main" id="{1285ECA1-A65B-D44B-8A70-96259A9D565A}"/>
              </a:ext>
            </a:extLst>
          </p:cNvPr>
          <p:cNvCxnSpPr>
            <a:stCxn id="6" idx="2"/>
          </p:cNvCxnSpPr>
          <p:nvPr/>
        </p:nvCxnSpPr>
        <p:spPr>
          <a:xfrm>
            <a:off x="1111169" y="1649394"/>
            <a:ext cx="2488487" cy="1265015"/>
          </a:xfrm>
          <a:prstGeom prst="line">
            <a:avLst/>
          </a:prstGeom>
          <a:ln w="19050">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8E7DB40-FEAB-6440-B4D4-85DE8D6DDB9B}"/>
              </a:ext>
            </a:extLst>
          </p:cNvPr>
          <p:cNvCxnSpPr>
            <a:cxnSpLocks/>
            <a:stCxn id="6" idx="6"/>
          </p:cNvCxnSpPr>
          <p:nvPr/>
        </p:nvCxnSpPr>
        <p:spPr>
          <a:xfrm flipV="1">
            <a:off x="3090440" y="795867"/>
            <a:ext cx="3127577" cy="853527"/>
          </a:xfrm>
          <a:prstGeom prst="line">
            <a:avLst/>
          </a:prstGeom>
          <a:ln w="19050">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C594D4DE-A7D4-E34F-882D-B48BEE4F2CE1}"/>
              </a:ext>
            </a:extLst>
          </p:cNvPr>
          <p:cNvSpPr/>
          <p:nvPr/>
        </p:nvSpPr>
        <p:spPr>
          <a:xfrm>
            <a:off x="1111169" y="1331090"/>
            <a:ext cx="1979271" cy="636607"/>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12</a:t>
            </a:fld>
            <a:endParaRPr lang="en-US" dirty="0"/>
          </a:p>
        </p:txBody>
      </p:sp>
      <p:pic>
        <p:nvPicPr>
          <p:cNvPr id="7" name="Picture 6">
            <a:extLst>
              <a:ext uri="{FF2B5EF4-FFF2-40B4-BE49-F238E27FC236}">
                <a16:creationId xmlns:a16="http://schemas.microsoft.com/office/drawing/2014/main" id="{52F9996F-674D-8C4C-B9DC-D598C67A34E4}"/>
              </a:ext>
            </a:extLst>
          </p:cNvPr>
          <p:cNvPicPr>
            <a:picLocks noChangeAspect="1"/>
          </p:cNvPicPr>
          <p:nvPr/>
        </p:nvPicPr>
        <p:blipFill>
          <a:blip r:embed="rId3"/>
          <a:stretch>
            <a:fillRect/>
          </a:stretch>
        </p:blipFill>
        <p:spPr>
          <a:xfrm>
            <a:off x="465137" y="795867"/>
            <a:ext cx="6045200" cy="4394200"/>
          </a:xfrm>
          <a:prstGeom prst="rect">
            <a:avLst/>
          </a:prstGeom>
        </p:spPr>
      </p:pic>
      <p:pic>
        <p:nvPicPr>
          <p:cNvPr id="9" name="Picture 8">
            <a:extLst>
              <a:ext uri="{FF2B5EF4-FFF2-40B4-BE49-F238E27FC236}">
                <a16:creationId xmlns:a16="http://schemas.microsoft.com/office/drawing/2014/main" id="{57F19A86-2E65-E64E-8516-199D34254455}"/>
              </a:ext>
            </a:extLst>
          </p:cNvPr>
          <p:cNvPicPr>
            <a:picLocks noChangeAspect="1"/>
          </p:cNvPicPr>
          <p:nvPr/>
        </p:nvPicPr>
        <p:blipFill rotWithShape="1">
          <a:blip r:embed="rId4"/>
          <a:srcRect t="1638" b="-1"/>
          <a:stretch/>
        </p:blipFill>
        <p:spPr>
          <a:xfrm>
            <a:off x="4235772" y="2905245"/>
            <a:ext cx="7632700" cy="2548359"/>
          </a:xfrm>
          <a:prstGeom prst="rect">
            <a:avLst/>
          </a:prstGeom>
          <a:ln w="38100">
            <a:solidFill>
              <a:schemeClr val="bg1"/>
            </a:solidFill>
          </a:ln>
        </p:spPr>
      </p:pic>
    </p:spTree>
    <p:extLst>
      <p:ext uri="{BB962C8B-B14F-4D97-AF65-F5344CB8AC3E}">
        <p14:creationId xmlns:p14="http://schemas.microsoft.com/office/powerpoint/2010/main" val="357589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13</a:t>
            </a:fld>
            <a:endParaRPr lang="en-US" dirty="0"/>
          </a:p>
        </p:txBody>
      </p:sp>
      <p:pic>
        <p:nvPicPr>
          <p:cNvPr id="6" name="Picture 5">
            <a:extLst>
              <a:ext uri="{FF2B5EF4-FFF2-40B4-BE49-F238E27FC236}">
                <a16:creationId xmlns:a16="http://schemas.microsoft.com/office/drawing/2014/main" id="{5BCC0065-490A-8D43-B3BD-E69D72803633}"/>
              </a:ext>
            </a:extLst>
          </p:cNvPr>
          <p:cNvPicPr>
            <a:picLocks noChangeAspect="1"/>
          </p:cNvPicPr>
          <p:nvPr/>
        </p:nvPicPr>
        <p:blipFill>
          <a:blip r:embed="rId3"/>
          <a:stretch>
            <a:fillRect/>
          </a:stretch>
        </p:blipFill>
        <p:spPr>
          <a:xfrm>
            <a:off x="454025" y="795867"/>
            <a:ext cx="4914739" cy="4612774"/>
          </a:xfrm>
          <a:prstGeom prst="rect">
            <a:avLst/>
          </a:prstGeom>
          <a:ln w="38100">
            <a:solidFill>
              <a:schemeClr val="bg1"/>
            </a:solidFill>
          </a:ln>
        </p:spPr>
      </p:pic>
      <p:pic>
        <p:nvPicPr>
          <p:cNvPr id="4" name="Picture 3">
            <a:extLst>
              <a:ext uri="{FF2B5EF4-FFF2-40B4-BE49-F238E27FC236}">
                <a16:creationId xmlns:a16="http://schemas.microsoft.com/office/drawing/2014/main" id="{0B6A41E9-A8FC-CA4D-A132-AA8B38E9EB8E}"/>
              </a:ext>
            </a:extLst>
          </p:cNvPr>
          <p:cNvPicPr>
            <a:picLocks noChangeAspect="1"/>
          </p:cNvPicPr>
          <p:nvPr/>
        </p:nvPicPr>
        <p:blipFill>
          <a:blip r:embed="rId4"/>
          <a:stretch>
            <a:fillRect/>
          </a:stretch>
        </p:blipFill>
        <p:spPr>
          <a:xfrm>
            <a:off x="3258344" y="2441574"/>
            <a:ext cx="7236379" cy="3756025"/>
          </a:xfrm>
          <a:prstGeom prst="rect">
            <a:avLst/>
          </a:prstGeom>
          <a:ln w="38100">
            <a:solidFill>
              <a:schemeClr val="bg1"/>
            </a:solidFill>
          </a:ln>
        </p:spPr>
      </p:pic>
      <p:cxnSp>
        <p:nvCxnSpPr>
          <p:cNvPr id="8" name="Straight Connector 7">
            <a:extLst>
              <a:ext uri="{FF2B5EF4-FFF2-40B4-BE49-F238E27FC236}">
                <a16:creationId xmlns:a16="http://schemas.microsoft.com/office/drawing/2014/main" id="{A29E9D5F-E062-684F-B74F-6CA8DF45B199}"/>
              </a:ext>
            </a:extLst>
          </p:cNvPr>
          <p:cNvCxnSpPr>
            <a:cxnSpLocks/>
          </p:cNvCxnSpPr>
          <p:nvPr/>
        </p:nvCxnSpPr>
        <p:spPr>
          <a:xfrm flipV="1">
            <a:off x="2129742" y="2422970"/>
            <a:ext cx="1128602" cy="1419825"/>
          </a:xfrm>
          <a:prstGeom prst="line">
            <a:avLst/>
          </a:prstGeom>
          <a:ln>
            <a:solidFill>
              <a:srgbClr val="E6E7E8"/>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B9FCD2-A298-5444-A44D-B27EC546EDA1}"/>
              </a:ext>
            </a:extLst>
          </p:cNvPr>
          <p:cNvCxnSpPr>
            <a:cxnSpLocks/>
          </p:cNvCxnSpPr>
          <p:nvPr/>
        </p:nvCxnSpPr>
        <p:spPr>
          <a:xfrm>
            <a:off x="2129742" y="3842795"/>
            <a:ext cx="1128602" cy="2343108"/>
          </a:xfrm>
          <a:prstGeom prst="line">
            <a:avLst/>
          </a:prstGeom>
          <a:ln>
            <a:solidFill>
              <a:srgbClr val="E6E7E8"/>
            </a:solidFill>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A7B07F55-F48F-664F-85CA-DC2F6B3739F9}"/>
              </a:ext>
            </a:extLst>
          </p:cNvPr>
          <p:cNvPicPr>
            <a:picLocks noChangeAspect="1"/>
          </p:cNvPicPr>
          <p:nvPr/>
        </p:nvPicPr>
        <p:blipFill rotWithShape="1">
          <a:blip r:embed="rId5"/>
          <a:srcRect r="13577"/>
          <a:stretch/>
        </p:blipFill>
        <p:spPr>
          <a:xfrm>
            <a:off x="7338350" y="2109791"/>
            <a:ext cx="4203712" cy="1358900"/>
          </a:xfrm>
          <a:prstGeom prst="rect">
            <a:avLst/>
          </a:prstGeom>
          <a:ln w="38100">
            <a:solidFill>
              <a:srgbClr val="FF00FF"/>
            </a:solidFill>
          </a:ln>
        </p:spPr>
      </p:pic>
      <p:pic>
        <p:nvPicPr>
          <p:cNvPr id="16" name="Picture 15">
            <a:extLst>
              <a:ext uri="{FF2B5EF4-FFF2-40B4-BE49-F238E27FC236}">
                <a16:creationId xmlns:a16="http://schemas.microsoft.com/office/drawing/2014/main" id="{D23F7536-2E01-5F44-9AB4-5C93EBAC17DC}"/>
              </a:ext>
            </a:extLst>
          </p:cNvPr>
          <p:cNvPicPr>
            <a:picLocks noChangeAspect="1"/>
          </p:cNvPicPr>
          <p:nvPr/>
        </p:nvPicPr>
        <p:blipFill rotWithShape="1">
          <a:blip r:embed="rId6"/>
          <a:srcRect r="19268"/>
          <a:stretch/>
        </p:blipFill>
        <p:spPr>
          <a:xfrm>
            <a:off x="7338350" y="3592468"/>
            <a:ext cx="4203712" cy="1244600"/>
          </a:xfrm>
          <a:prstGeom prst="rect">
            <a:avLst/>
          </a:prstGeom>
          <a:ln w="38100">
            <a:solidFill>
              <a:srgbClr val="FF00FF"/>
            </a:solidFill>
          </a:ln>
        </p:spPr>
      </p:pic>
      <p:pic>
        <p:nvPicPr>
          <p:cNvPr id="17" name="Picture 16">
            <a:extLst>
              <a:ext uri="{FF2B5EF4-FFF2-40B4-BE49-F238E27FC236}">
                <a16:creationId xmlns:a16="http://schemas.microsoft.com/office/drawing/2014/main" id="{E4BCE6A7-8851-3240-B755-CE25A758C16B}"/>
              </a:ext>
            </a:extLst>
          </p:cNvPr>
          <p:cNvPicPr>
            <a:picLocks noChangeAspect="1"/>
          </p:cNvPicPr>
          <p:nvPr/>
        </p:nvPicPr>
        <p:blipFill rotWithShape="1">
          <a:blip r:embed="rId7"/>
          <a:srcRect l="773" r="25834"/>
          <a:stretch/>
        </p:blipFill>
        <p:spPr>
          <a:xfrm>
            <a:off x="7338350" y="660401"/>
            <a:ext cx="4203712" cy="1320800"/>
          </a:xfrm>
          <a:prstGeom prst="rect">
            <a:avLst/>
          </a:prstGeom>
          <a:ln w="38100">
            <a:solidFill>
              <a:srgbClr val="FF00FF"/>
            </a:solidFill>
          </a:ln>
        </p:spPr>
      </p:pic>
    </p:spTree>
    <p:extLst>
      <p:ext uri="{BB962C8B-B14F-4D97-AF65-F5344CB8AC3E}">
        <p14:creationId xmlns:p14="http://schemas.microsoft.com/office/powerpoint/2010/main" val="77406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14</a:t>
            </a:fld>
            <a:endParaRPr lang="en-US" dirty="0"/>
          </a:p>
        </p:txBody>
      </p:sp>
      <p:pic>
        <p:nvPicPr>
          <p:cNvPr id="5" name="Picture 4">
            <a:extLst>
              <a:ext uri="{FF2B5EF4-FFF2-40B4-BE49-F238E27FC236}">
                <a16:creationId xmlns:a16="http://schemas.microsoft.com/office/drawing/2014/main" id="{E3697941-CB6B-9C46-8070-10EB6E0BA7AB}"/>
              </a:ext>
            </a:extLst>
          </p:cNvPr>
          <p:cNvPicPr>
            <a:picLocks noChangeAspect="1"/>
          </p:cNvPicPr>
          <p:nvPr/>
        </p:nvPicPr>
        <p:blipFill>
          <a:blip r:embed="rId3"/>
          <a:stretch>
            <a:fillRect/>
          </a:stretch>
        </p:blipFill>
        <p:spPr>
          <a:xfrm>
            <a:off x="454025" y="833075"/>
            <a:ext cx="7035800" cy="419100"/>
          </a:xfrm>
          <a:prstGeom prst="rect">
            <a:avLst/>
          </a:prstGeom>
        </p:spPr>
      </p:pic>
      <p:pic>
        <p:nvPicPr>
          <p:cNvPr id="7" name="Picture 6">
            <a:extLst>
              <a:ext uri="{FF2B5EF4-FFF2-40B4-BE49-F238E27FC236}">
                <a16:creationId xmlns:a16="http://schemas.microsoft.com/office/drawing/2014/main" id="{5A14B159-75E1-9A4E-92A1-EDA2FED2B317}"/>
              </a:ext>
            </a:extLst>
          </p:cNvPr>
          <p:cNvPicPr>
            <a:picLocks noChangeAspect="1"/>
          </p:cNvPicPr>
          <p:nvPr/>
        </p:nvPicPr>
        <p:blipFill>
          <a:blip r:embed="rId4"/>
          <a:stretch>
            <a:fillRect/>
          </a:stretch>
        </p:blipFill>
        <p:spPr>
          <a:xfrm>
            <a:off x="1632744" y="2616200"/>
            <a:ext cx="8915400" cy="1625600"/>
          </a:xfrm>
          <a:prstGeom prst="rect">
            <a:avLst/>
          </a:prstGeom>
        </p:spPr>
      </p:pic>
      <p:pic>
        <p:nvPicPr>
          <p:cNvPr id="9" name="Picture 8">
            <a:extLst>
              <a:ext uri="{FF2B5EF4-FFF2-40B4-BE49-F238E27FC236}">
                <a16:creationId xmlns:a16="http://schemas.microsoft.com/office/drawing/2014/main" id="{F92B440C-3328-4A4C-9942-AB8F4BEB4BA4}"/>
              </a:ext>
            </a:extLst>
          </p:cNvPr>
          <p:cNvPicPr>
            <a:picLocks noChangeAspect="1"/>
          </p:cNvPicPr>
          <p:nvPr/>
        </p:nvPicPr>
        <p:blipFill>
          <a:blip r:embed="rId5"/>
          <a:stretch>
            <a:fillRect/>
          </a:stretch>
        </p:blipFill>
        <p:spPr>
          <a:xfrm>
            <a:off x="5014206" y="5250225"/>
            <a:ext cx="6362700" cy="355600"/>
          </a:xfrm>
          <a:prstGeom prst="rect">
            <a:avLst/>
          </a:prstGeom>
        </p:spPr>
      </p:pic>
    </p:spTree>
    <p:extLst>
      <p:ext uri="{BB962C8B-B14F-4D97-AF65-F5344CB8AC3E}">
        <p14:creationId xmlns:p14="http://schemas.microsoft.com/office/powerpoint/2010/main" val="140848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15</a:t>
            </a:fld>
            <a:endParaRPr lang="en-US" dirty="0"/>
          </a:p>
        </p:txBody>
      </p:sp>
      <p:pic>
        <p:nvPicPr>
          <p:cNvPr id="4" name="Picture 3">
            <a:extLst>
              <a:ext uri="{FF2B5EF4-FFF2-40B4-BE49-F238E27FC236}">
                <a16:creationId xmlns:a16="http://schemas.microsoft.com/office/drawing/2014/main" id="{DFAE7AD2-2D4B-3845-A24F-388AF4C932C7}"/>
              </a:ext>
            </a:extLst>
          </p:cNvPr>
          <p:cNvPicPr>
            <a:picLocks noChangeAspect="1"/>
          </p:cNvPicPr>
          <p:nvPr/>
        </p:nvPicPr>
        <p:blipFill>
          <a:blip r:embed="rId3"/>
          <a:stretch>
            <a:fillRect/>
          </a:stretch>
        </p:blipFill>
        <p:spPr>
          <a:xfrm>
            <a:off x="1581150" y="1479550"/>
            <a:ext cx="9029700" cy="3898900"/>
          </a:xfrm>
          <a:prstGeom prst="rect">
            <a:avLst/>
          </a:prstGeom>
        </p:spPr>
      </p:pic>
    </p:spTree>
    <p:extLst>
      <p:ext uri="{BB962C8B-B14F-4D97-AF65-F5344CB8AC3E}">
        <p14:creationId xmlns:p14="http://schemas.microsoft.com/office/powerpoint/2010/main" val="368112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516-9149-5F4F-8CF5-1F9F403EC3B8}"/>
              </a:ext>
            </a:extLst>
          </p:cNvPr>
          <p:cNvSpPr>
            <a:spLocks noGrp="1"/>
          </p:cNvSpPr>
          <p:nvPr>
            <p:ph type="title"/>
          </p:nvPr>
        </p:nvSpPr>
        <p:spPr/>
        <p:txBody>
          <a:bodyPr/>
          <a:lstStyle/>
          <a:p>
            <a:r>
              <a:rPr lang="en-US" dirty="0"/>
              <a:t>Libraries…</a:t>
            </a:r>
          </a:p>
        </p:txBody>
      </p:sp>
      <p:sp>
        <p:nvSpPr>
          <p:cNvPr id="3" name="Slide Number Placeholder 2">
            <a:extLst>
              <a:ext uri="{FF2B5EF4-FFF2-40B4-BE49-F238E27FC236}">
                <a16:creationId xmlns:a16="http://schemas.microsoft.com/office/drawing/2014/main" id="{D98B9557-6181-344C-88E1-3D7A385AB36E}"/>
              </a:ext>
            </a:extLst>
          </p:cNvPr>
          <p:cNvSpPr>
            <a:spLocks noGrp="1"/>
          </p:cNvSpPr>
          <p:nvPr>
            <p:ph type="sldNum" sz="quarter" idx="4"/>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5C77528E-113E-274D-A8C8-F93D1267C7B1}"/>
              </a:ext>
            </a:extLst>
          </p:cNvPr>
          <p:cNvPicPr>
            <a:picLocks noChangeAspect="1"/>
          </p:cNvPicPr>
          <p:nvPr/>
        </p:nvPicPr>
        <p:blipFill>
          <a:blip r:embed="rId3"/>
          <a:stretch>
            <a:fillRect/>
          </a:stretch>
        </p:blipFill>
        <p:spPr>
          <a:xfrm>
            <a:off x="847765" y="795867"/>
            <a:ext cx="5727700" cy="5092700"/>
          </a:xfrm>
          <a:prstGeom prst="rect">
            <a:avLst/>
          </a:prstGeom>
        </p:spPr>
      </p:pic>
      <p:pic>
        <p:nvPicPr>
          <p:cNvPr id="5" name="Picture 4">
            <a:extLst>
              <a:ext uri="{FF2B5EF4-FFF2-40B4-BE49-F238E27FC236}">
                <a16:creationId xmlns:a16="http://schemas.microsoft.com/office/drawing/2014/main" id="{15B86D20-D859-F344-BD7D-BC1168245F5D}"/>
              </a:ext>
            </a:extLst>
          </p:cNvPr>
          <p:cNvPicPr>
            <a:picLocks noChangeAspect="1"/>
          </p:cNvPicPr>
          <p:nvPr/>
        </p:nvPicPr>
        <p:blipFill>
          <a:blip r:embed="rId4"/>
          <a:stretch>
            <a:fillRect/>
          </a:stretch>
        </p:blipFill>
        <p:spPr>
          <a:xfrm>
            <a:off x="7853985" y="841094"/>
            <a:ext cx="3035300" cy="2590800"/>
          </a:xfrm>
          <a:prstGeom prst="rect">
            <a:avLst/>
          </a:prstGeom>
        </p:spPr>
      </p:pic>
      <p:pic>
        <p:nvPicPr>
          <p:cNvPr id="6" name="Picture 5">
            <a:extLst>
              <a:ext uri="{FF2B5EF4-FFF2-40B4-BE49-F238E27FC236}">
                <a16:creationId xmlns:a16="http://schemas.microsoft.com/office/drawing/2014/main" id="{78DA42C9-5178-264B-B91A-8726128C32DD}"/>
              </a:ext>
            </a:extLst>
          </p:cNvPr>
          <p:cNvPicPr>
            <a:picLocks noChangeAspect="1"/>
          </p:cNvPicPr>
          <p:nvPr/>
        </p:nvPicPr>
        <p:blipFill>
          <a:blip r:embed="rId5"/>
          <a:stretch>
            <a:fillRect/>
          </a:stretch>
        </p:blipFill>
        <p:spPr>
          <a:xfrm>
            <a:off x="5330785" y="4219079"/>
            <a:ext cx="6299200" cy="1181100"/>
          </a:xfrm>
          <a:prstGeom prst="rect">
            <a:avLst/>
          </a:prstGeom>
          <a:ln w="38100">
            <a:solidFill>
              <a:schemeClr val="bg1"/>
            </a:solidFill>
          </a:ln>
        </p:spPr>
      </p:pic>
    </p:spTree>
    <p:extLst>
      <p:ext uri="{BB962C8B-B14F-4D97-AF65-F5344CB8AC3E}">
        <p14:creationId xmlns:p14="http://schemas.microsoft.com/office/powerpoint/2010/main" val="7684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6171-3659-FE43-B150-FF6C55DEC428}"/>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757E2CED-2BA0-4243-BDD0-BFA95760EEFF}"/>
              </a:ext>
            </a:extLst>
          </p:cNvPr>
          <p:cNvSpPr>
            <a:spLocks noGrp="1"/>
          </p:cNvSpPr>
          <p:nvPr>
            <p:ph type="sldNum" sz="quarter" idx="4"/>
          </p:nvPr>
        </p:nvSpPr>
        <p:spPr/>
        <p:txBody>
          <a:bodyPr/>
          <a:lstStyle/>
          <a:p>
            <a:fld id="{8994C0FE-B155-7245-AD0C-30F39E06E47B}" type="slidenum">
              <a:rPr lang="en-US" smtClean="0"/>
              <a:pPr/>
              <a:t>17</a:t>
            </a:fld>
            <a:endParaRPr lang="en-US" dirty="0"/>
          </a:p>
        </p:txBody>
      </p:sp>
      <p:pic>
        <p:nvPicPr>
          <p:cNvPr id="4" name="Picture 3">
            <a:extLst>
              <a:ext uri="{FF2B5EF4-FFF2-40B4-BE49-F238E27FC236}">
                <a16:creationId xmlns:a16="http://schemas.microsoft.com/office/drawing/2014/main" id="{AA9F3E4D-D707-C641-99B6-CCB3453E714C}"/>
              </a:ext>
            </a:extLst>
          </p:cNvPr>
          <p:cNvPicPr>
            <a:picLocks noChangeAspect="1"/>
          </p:cNvPicPr>
          <p:nvPr/>
        </p:nvPicPr>
        <p:blipFill>
          <a:blip r:embed="rId3"/>
          <a:stretch>
            <a:fillRect/>
          </a:stretch>
        </p:blipFill>
        <p:spPr>
          <a:xfrm>
            <a:off x="465137" y="734992"/>
            <a:ext cx="5960435" cy="5388015"/>
          </a:xfrm>
          <a:prstGeom prst="rect">
            <a:avLst/>
          </a:prstGeom>
        </p:spPr>
      </p:pic>
      <p:pic>
        <p:nvPicPr>
          <p:cNvPr id="5" name="Picture 4">
            <a:extLst>
              <a:ext uri="{FF2B5EF4-FFF2-40B4-BE49-F238E27FC236}">
                <a16:creationId xmlns:a16="http://schemas.microsoft.com/office/drawing/2014/main" id="{46F76FB4-1286-4A45-9782-35D089FB522D}"/>
              </a:ext>
            </a:extLst>
          </p:cNvPr>
          <p:cNvPicPr>
            <a:picLocks noChangeAspect="1"/>
          </p:cNvPicPr>
          <p:nvPr/>
        </p:nvPicPr>
        <p:blipFill>
          <a:blip r:embed="rId4"/>
          <a:stretch>
            <a:fillRect/>
          </a:stretch>
        </p:blipFill>
        <p:spPr>
          <a:xfrm>
            <a:off x="5307840" y="2257546"/>
            <a:ext cx="6419023" cy="1909341"/>
          </a:xfrm>
          <a:prstGeom prst="rect">
            <a:avLst/>
          </a:prstGeom>
          <a:ln w="38100">
            <a:solidFill>
              <a:schemeClr val="bg1"/>
            </a:solidFill>
          </a:ln>
        </p:spPr>
      </p:pic>
    </p:spTree>
    <p:extLst>
      <p:ext uri="{BB962C8B-B14F-4D97-AF65-F5344CB8AC3E}">
        <p14:creationId xmlns:p14="http://schemas.microsoft.com/office/powerpoint/2010/main" val="91110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198-2686-EA4A-9761-A15D18DE7A89}"/>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DA065876-928E-1D4A-9F21-ACC260171349}"/>
              </a:ext>
            </a:extLst>
          </p:cNvPr>
          <p:cNvSpPr>
            <a:spLocks noGrp="1"/>
          </p:cNvSpPr>
          <p:nvPr>
            <p:ph type="sldNum" sz="quarter" idx="4"/>
          </p:nvPr>
        </p:nvSpPr>
        <p:spPr/>
        <p:txBody>
          <a:bodyPr/>
          <a:lstStyle/>
          <a:p>
            <a:fld id="{8994C0FE-B155-7245-AD0C-30F39E06E47B}" type="slidenum">
              <a:rPr lang="en-US" smtClean="0"/>
              <a:pPr/>
              <a:t>18</a:t>
            </a:fld>
            <a:endParaRPr lang="en-US" dirty="0"/>
          </a:p>
        </p:txBody>
      </p:sp>
      <p:pic>
        <p:nvPicPr>
          <p:cNvPr id="5" name="Picture 4">
            <a:extLst>
              <a:ext uri="{FF2B5EF4-FFF2-40B4-BE49-F238E27FC236}">
                <a16:creationId xmlns:a16="http://schemas.microsoft.com/office/drawing/2014/main" id="{02E0271C-5D4A-4F48-A508-E7209DF35CB2}"/>
              </a:ext>
            </a:extLst>
          </p:cNvPr>
          <p:cNvPicPr>
            <a:picLocks noChangeAspect="1"/>
          </p:cNvPicPr>
          <p:nvPr/>
        </p:nvPicPr>
        <p:blipFill>
          <a:blip r:embed="rId3"/>
          <a:stretch>
            <a:fillRect/>
          </a:stretch>
        </p:blipFill>
        <p:spPr>
          <a:xfrm>
            <a:off x="454025" y="1327105"/>
            <a:ext cx="11073396" cy="4203789"/>
          </a:xfrm>
          <a:prstGeom prst="rect">
            <a:avLst/>
          </a:prstGeom>
        </p:spPr>
      </p:pic>
    </p:spTree>
    <p:extLst>
      <p:ext uri="{BB962C8B-B14F-4D97-AF65-F5344CB8AC3E}">
        <p14:creationId xmlns:p14="http://schemas.microsoft.com/office/powerpoint/2010/main" val="27118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A4F9-A335-B240-9633-D220BFC43096}"/>
              </a:ext>
            </a:extLst>
          </p:cNvPr>
          <p:cNvSpPr>
            <a:spLocks noGrp="1"/>
          </p:cNvSpPr>
          <p:nvPr>
            <p:ph type="title"/>
          </p:nvPr>
        </p:nvSpPr>
        <p:spPr/>
        <p:txBody>
          <a:bodyPr/>
          <a:lstStyle/>
          <a:p>
            <a:r>
              <a:rPr lang="en-US" dirty="0"/>
              <a:t>Data Sources…</a:t>
            </a:r>
          </a:p>
        </p:txBody>
      </p:sp>
      <p:sp>
        <p:nvSpPr>
          <p:cNvPr id="3" name="Slide Number Placeholder 2">
            <a:extLst>
              <a:ext uri="{FF2B5EF4-FFF2-40B4-BE49-F238E27FC236}">
                <a16:creationId xmlns:a16="http://schemas.microsoft.com/office/drawing/2014/main" id="{156D3445-78C4-CD4F-8115-7871100E3E9B}"/>
              </a:ext>
            </a:extLst>
          </p:cNvPr>
          <p:cNvSpPr>
            <a:spLocks noGrp="1"/>
          </p:cNvSpPr>
          <p:nvPr>
            <p:ph type="sldNum" sz="quarter" idx="4"/>
          </p:nvPr>
        </p:nvSpPr>
        <p:spPr/>
        <p:txBody>
          <a:bodyPr/>
          <a:lstStyle/>
          <a:p>
            <a:fld id="{8994C0FE-B155-7245-AD0C-30F39E06E47B}" type="slidenum">
              <a:rPr lang="en-US" smtClean="0"/>
              <a:pPr/>
              <a:t>19</a:t>
            </a:fld>
            <a:endParaRPr lang="en-US" dirty="0"/>
          </a:p>
        </p:txBody>
      </p:sp>
      <p:pic>
        <p:nvPicPr>
          <p:cNvPr id="4" name="Picture 3">
            <a:extLst>
              <a:ext uri="{FF2B5EF4-FFF2-40B4-BE49-F238E27FC236}">
                <a16:creationId xmlns:a16="http://schemas.microsoft.com/office/drawing/2014/main" id="{1F35E754-9138-8841-80A4-77B4986D31C4}"/>
              </a:ext>
            </a:extLst>
          </p:cNvPr>
          <p:cNvPicPr>
            <a:picLocks noChangeAspect="1"/>
          </p:cNvPicPr>
          <p:nvPr/>
        </p:nvPicPr>
        <p:blipFill>
          <a:blip r:embed="rId3"/>
          <a:stretch>
            <a:fillRect/>
          </a:stretch>
        </p:blipFill>
        <p:spPr>
          <a:xfrm>
            <a:off x="3179046" y="1052452"/>
            <a:ext cx="5822795" cy="4753096"/>
          </a:xfrm>
          <a:prstGeom prst="rect">
            <a:avLst/>
          </a:prstGeom>
        </p:spPr>
      </p:pic>
    </p:spTree>
    <p:extLst>
      <p:ext uri="{BB962C8B-B14F-4D97-AF65-F5344CB8AC3E}">
        <p14:creationId xmlns:p14="http://schemas.microsoft.com/office/powerpoint/2010/main" val="25891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sz="half" idx="1"/>
          </p:nvPr>
        </p:nvSpPr>
        <p:spPr/>
        <p:txBody>
          <a:bodyPr/>
          <a:lstStyle/>
          <a:p>
            <a:r>
              <a:rPr lang="en-US" dirty="0"/>
              <a:t>Beginner level introduction to Terraform development, intended for Java/Spring developers. </a:t>
            </a:r>
          </a:p>
          <a:p>
            <a:endParaRPr lang="en-US" dirty="0"/>
          </a:p>
          <a:p>
            <a:r>
              <a:rPr lang="en-US" dirty="0"/>
              <a:t>This course is </a:t>
            </a:r>
            <a:r>
              <a:rPr lang="en-US" i="1" dirty="0"/>
              <a:t>NOT</a:t>
            </a:r>
            <a:r>
              <a:rPr lang="en-US" dirty="0"/>
              <a:t> a course on how to deploy Java into AWS, but a way to translate the terms of java, and OOP, into Terraform. </a:t>
            </a:r>
          </a:p>
          <a:p>
            <a:endParaRPr lang="en-US" dirty="0"/>
          </a:p>
          <a:p>
            <a:endParaRPr lang="en-US" dirty="0"/>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sz="half" idx="2"/>
          </p:nvPr>
        </p:nvSpPr>
        <p:spPr/>
        <p:txBody>
          <a:bodyPr/>
          <a:lstStyle/>
          <a:p>
            <a:r>
              <a:rPr lang="en-US" dirty="0"/>
              <a:t>Expectations of this course</a:t>
            </a:r>
          </a:p>
          <a:p>
            <a:r>
              <a:rPr lang="en-US" dirty="0"/>
              <a:t>What is Terraform? </a:t>
            </a:r>
          </a:p>
          <a:p>
            <a:r>
              <a:rPr lang="en-US" dirty="0"/>
              <a:t>Why do we use Terraform? Aren’t there better solutions?</a:t>
            </a:r>
          </a:p>
          <a:p>
            <a:r>
              <a:rPr lang="en-US" dirty="0"/>
              <a:t>How can you compare to completely different programming paradigms</a:t>
            </a:r>
          </a:p>
          <a:p>
            <a:r>
              <a:rPr lang="en-US" dirty="0"/>
              <a:t>Terraform Concepts and how they relate to Java/Spring development</a:t>
            </a:r>
          </a:p>
        </p:txBody>
      </p:sp>
      <p:sp>
        <p:nvSpPr>
          <p:cNvPr id="4" name="Title 3">
            <a:extLst>
              <a:ext uri="{FF2B5EF4-FFF2-40B4-BE49-F238E27FC236}">
                <a16:creationId xmlns:a16="http://schemas.microsoft.com/office/drawing/2014/main" id="{4CFACD5C-BD77-4046-B9FF-C243B2B500E2}"/>
              </a:ext>
            </a:extLst>
          </p:cNvPr>
          <p:cNvSpPr>
            <a:spLocks noGrp="1"/>
          </p:cNvSpPr>
          <p:nvPr>
            <p:ph type="title"/>
          </p:nvPr>
        </p:nvSpPr>
        <p:spPr/>
        <p:txBody>
          <a:bodyPr/>
          <a:lstStyle/>
          <a:p>
            <a:r>
              <a:rPr lang="en-US" dirty="0"/>
              <a:t>Terraform for Java Developers</a:t>
            </a:r>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2</a:t>
            </a:fld>
            <a:endParaRPr lang="en-US" dirty="0"/>
          </a:p>
        </p:txBody>
      </p:sp>
    </p:spTree>
    <p:extLst>
      <p:ext uri="{BB962C8B-B14F-4D97-AF65-F5344CB8AC3E}">
        <p14:creationId xmlns:p14="http://schemas.microsoft.com/office/powerpoint/2010/main" val="104724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20</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2978362" y="1022266"/>
            <a:ext cx="6224164" cy="4813468"/>
          </a:xfrm>
          <a:prstGeom prst="rect">
            <a:avLst/>
          </a:prstGeom>
        </p:spPr>
      </p:pic>
    </p:spTree>
    <p:extLst>
      <p:ext uri="{BB962C8B-B14F-4D97-AF65-F5344CB8AC3E}">
        <p14:creationId xmlns:p14="http://schemas.microsoft.com/office/powerpoint/2010/main" val="286471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21</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454025" y="1022266"/>
            <a:ext cx="6224164" cy="4813468"/>
          </a:xfrm>
          <a:prstGeom prst="rect">
            <a:avLst/>
          </a:prstGeom>
        </p:spPr>
      </p:pic>
      <p:pic>
        <p:nvPicPr>
          <p:cNvPr id="5" name="Picture 4">
            <a:extLst>
              <a:ext uri="{FF2B5EF4-FFF2-40B4-BE49-F238E27FC236}">
                <a16:creationId xmlns:a16="http://schemas.microsoft.com/office/drawing/2014/main" id="{56559F44-3C5B-5B43-B0D8-539933CB9A19}"/>
              </a:ext>
            </a:extLst>
          </p:cNvPr>
          <p:cNvPicPr>
            <a:picLocks noChangeAspect="1"/>
          </p:cNvPicPr>
          <p:nvPr/>
        </p:nvPicPr>
        <p:blipFill>
          <a:blip r:embed="rId4"/>
          <a:stretch>
            <a:fillRect/>
          </a:stretch>
        </p:blipFill>
        <p:spPr>
          <a:xfrm>
            <a:off x="6090444" y="2077681"/>
            <a:ext cx="5119524" cy="3622850"/>
          </a:xfrm>
          <a:prstGeom prst="rect">
            <a:avLst/>
          </a:prstGeom>
          <a:ln w="38100">
            <a:solidFill>
              <a:schemeClr val="bg1"/>
            </a:solidFill>
          </a:ln>
        </p:spPr>
      </p:pic>
      <p:cxnSp>
        <p:nvCxnSpPr>
          <p:cNvPr id="7" name="Straight Connector 6">
            <a:extLst>
              <a:ext uri="{FF2B5EF4-FFF2-40B4-BE49-F238E27FC236}">
                <a16:creationId xmlns:a16="http://schemas.microsoft.com/office/drawing/2014/main" id="{8608AEAA-910A-2B4A-AFBE-871319DC8C74}"/>
              </a:ext>
            </a:extLst>
          </p:cNvPr>
          <p:cNvCxnSpPr>
            <a:cxnSpLocks/>
            <a:stCxn id="13" idx="6"/>
          </p:cNvCxnSpPr>
          <p:nvPr/>
        </p:nvCxnSpPr>
        <p:spPr>
          <a:xfrm>
            <a:off x="3183038" y="1567857"/>
            <a:ext cx="2907406" cy="50982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B730402-AF35-CC44-A485-51EC83E1C15D}"/>
              </a:ext>
            </a:extLst>
          </p:cNvPr>
          <p:cNvCxnSpPr>
            <a:cxnSpLocks/>
            <a:stCxn id="13" idx="6"/>
          </p:cNvCxnSpPr>
          <p:nvPr/>
        </p:nvCxnSpPr>
        <p:spPr>
          <a:xfrm>
            <a:off x="3183038" y="1567857"/>
            <a:ext cx="2907406" cy="416703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D6E2D65C-E69F-D046-8304-21A1703519C0}"/>
              </a:ext>
            </a:extLst>
          </p:cNvPr>
          <p:cNvSpPr/>
          <p:nvPr/>
        </p:nvSpPr>
        <p:spPr>
          <a:xfrm>
            <a:off x="891251" y="1324609"/>
            <a:ext cx="2291787" cy="486496"/>
          </a:xfrm>
          <a:prstGeom prst="ellipse">
            <a:avLst/>
          </a:prstGeom>
          <a:no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58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22</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Tree>
    <p:extLst>
      <p:ext uri="{BB962C8B-B14F-4D97-AF65-F5344CB8AC3E}">
        <p14:creationId xmlns:p14="http://schemas.microsoft.com/office/powerpoint/2010/main" val="205895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DB29E8-6F64-DA4E-AB23-1B53A54A7371}"/>
              </a:ext>
            </a:extLst>
          </p:cNvPr>
          <p:cNvPicPr>
            <a:picLocks noChangeAspect="1"/>
          </p:cNvPicPr>
          <p:nvPr/>
        </p:nvPicPr>
        <p:blipFill>
          <a:blip r:embed="rId3"/>
          <a:stretch>
            <a:fillRect/>
          </a:stretch>
        </p:blipFill>
        <p:spPr>
          <a:xfrm>
            <a:off x="454025" y="4500034"/>
            <a:ext cx="4867754" cy="1307082"/>
          </a:xfrm>
          <a:prstGeom prst="rect">
            <a:avLst/>
          </a:prstGeom>
          <a:ln w="38100">
            <a:solidFill>
              <a:schemeClr val="bg1"/>
            </a:solidFill>
          </a:ln>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23</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pic>
        <p:nvPicPr>
          <p:cNvPr id="4" name="Picture 3">
            <a:extLst>
              <a:ext uri="{FF2B5EF4-FFF2-40B4-BE49-F238E27FC236}">
                <a16:creationId xmlns:a16="http://schemas.microsoft.com/office/drawing/2014/main" id="{67C52C53-1FDA-FF44-A114-183CB11E850C}"/>
              </a:ext>
            </a:extLst>
          </p:cNvPr>
          <p:cNvPicPr>
            <a:picLocks noChangeAspect="1"/>
          </p:cNvPicPr>
          <p:nvPr/>
        </p:nvPicPr>
        <p:blipFill>
          <a:blip r:embed="rId5"/>
          <a:stretch>
            <a:fillRect/>
          </a:stretch>
        </p:blipFill>
        <p:spPr>
          <a:xfrm>
            <a:off x="4302125" y="1516006"/>
            <a:ext cx="7132497" cy="3825987"/>
          </a:xfrm>
          <a:prstGeom prst="rect">
            <a:avLst/>
          </a:prstGeom>
          <a:ln w="38100">
            <a:solidFill>
              <a:schemeClr val="bg1"/>
            </a:solidFill>
          </a:ln>
        </p:spPr>
      </p:pic>
    </p:spTree>
    <p:extLst>
      <p:ext uri="{BB962C8B-B14F-4D97-AF65-F5344CB8AC3E}">
        <p14:creationId xmlns:p14="http://schemas.microsoft.com/office/powerpoint/2010/main" val="345211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24</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3538960"/>
          </a:xfrm>
          <a:prstGeom prst="rect">
            <a:avLst/>
          </a:prstGeom>
          <a:solidFill>
            <a:srgbClr val="2B2B2B"/>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rotWithShape="1">
          <a:blip r:embed="rId5"/>
          <a:srcRect b="36194"/>
          <a:stretch/>
        </p:blipFill>
        <p:spPr>
          <a:xfrm>
            <a:off x="3738622" y="4083904"/>
            <a:ext cx="7666849" cy="1320801"/>
          </a:xfrm>
          <a:prstGeom prst="rect">
            <a:avLst/>
          </a:prstGeom>
        </p:spPr>
      </p:pic>
      <p:pic>
        <p:nvPicPr>
          <p:cNvPr id="12" name="Picture 11">
            <a:extLst>
              <a:ext uri="{FF2B5EF4-FFF2-40B4-BE49-F238E27FC236}">
                <a16:creationId xmlns:a16="http://schemas.microsoft.com/office/drawing/2014/main" id="{3199B8B8-BE57-6D4C-8E62-B2EAE2B5154D}"/>
              </a:ext>
            </a:extLst>
          </p:cNvPr>
          <p:cNvPicPr>
            <a:picLocks noChangeAspect="1"/>
          </p:cNvPicPr>
          <p:nvPr/>
        </p:nvPicPr>
        <p:blipFill>
          <a:blip r:embed="rId6"/>
          <a:stretch>
            <a:fillRect/>
          </a:stretch>
        </p:blipFill>
        <p:spPr>
          <a:xfrm>
            <a:off x="3738622" y="2014818"/>
            <a:ext cx="7666849" cy="1878378"/>
          </a:xfrm>
          <a:prstGeom prst="rect">
            <a:avLst/>
          </a:prstGeom>
        </p:spPr>
      </p:pic>
    </p:spTree>
    <p:extLst>
      <p:ext uri="{BB962C8B-B14F-4D97-AF65-F5344CB8AC3E}">
        <p14:creationId xmlns:p14="http://schemas.microsoft.com/office/powerpoint/2010/main" val="217875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25</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4314463"/>
          </a:xfrm>
          <a:prstGeom prst="rect">
            <a:avLst/>
          </a:prstGeom>
          <a:solidFill>
            <a:srgbClr val="2B2B2B"/>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a:blip r:embed="rId5"/>
          <a:stretch>
            <a:fillRect/>
          </a:stretch>
        </p:blipFill>
        <p:spPr>
          <a:xfrm>
            <a:off x="3738622" y="4083904"/>
            <a:ext cx="7666849" cy="2070049"/>
          </a:xfrm>
          <a:prstGeom prst="rect">
            <a:avLst/>
          </a:prstGeom>
        </p:spPr>
      </p:pic>
      <p:pic>
        <p:nvPicPr>
          <p:cNvPr id="4" name="Picture 3">
            <a:extLst>
              <a:ext uri="{FF2B5EF4-FFF2-40B4-BE49-F238E27FC236}">
                <a16:creationId xmlns:a16="http://schemas.microsoft.com/office/drawing/2014/main" id="{9413E815-BA3B-1A42-9C51-96D66D48943B}"/>
              </a:ext>
            </a:extLst>
          </p:cNvPr>
          <p:cNvPicPr>
            <a:picLocks noChangeAspect="1"/>
          </p:cNvPicPr>
          <p:nvPr/>
        </p:nvPicPr>
        <p:blipFill rotWithShape="1">
          <a:blip r:embed="rId6"/>
          <a:srcRect b="965"/>
          <a:stretch/>
        </p:blipFill>
        <p:spPr>
          <a:xfrm>
            <a:off x="3738623" y="1999258"/>
            <a:ext cx="7666848" cy="1898215"/>
          </a:xfrm>
          <a:prstGeom prst="rect">
            <a:avLst/>
          </a:prstGeom>
        </p:spPr>
      </p:pic>
    </p:spTree>
    <p:extLst>
      <p:ext uri="{BB962C8B-B14F-4D97-AF65-F5344CB8AC3E}">
        <p14:creationId xmlns:p14="http://schemas.microsoft.com/office/powerpoint/2010/main" val="1687165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26</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2233914"/>
            <a:ext cx="7795965" cy="4027989"/>
          </a:xfrm>
          <a:prstGeom prst="rect">
            <a:avLst/>
          </a:prstGeom>
          <a:solidFill>
            <a:srgbClr val="2B2B2B"/>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tIns="1463040" rtlCol="0" anchor="t" anchorCtr="0"/>
          <a:lstStyle/>
          <a:p>
            <a:r>
              <a:rPr lang="en-US" sz="1200" dirty="0">
                <a:solidFill>
                  <a:schemeClr val="bg2">
                    <a:lumMod val="90000"/>
                  </a:schemeClr>
                </a:solidFill>
              </a:rPr>
              <a:t>  &lt;&lt; text removed &gt;&gt;</a:t>
            </a:r>
          </a:p>
        </p:txBody>
      </p:sp>
      <p:pic>
        <p:nvPicPr>
          <p:cNvPr id="4" name="Picture 3">
            <a:extLst>
              <a:ext uri="{FF2B5EF4-FFF2-40B4-BE49-F238E27FC236}">
                <a16:creationId xmlns:a16="http://schemas.microsoft.com/office/drawing/2014/main" id="{E56C5107-C9C1-A849-93DE-C8237A2D6CEE}"/>
              </a:ext>
            </a:extLst>
          </p:cNvPr>
          <p:cNvPicPr>
            <a:picLocks noChangeAspect="1"/>
          </p:cNvPicPr>
          <p:nvPr/>
        </p:nvPicPr>
        <p:blipFill>
          <a:blip r:embed="rId4"/>
          <a:stretch>
            <a:fillRect/>
          </a:stretch>
        </p:blipFill>
        <p:spPr>
          <a:xfrm>
            <a:off x="3713305" y="2357966"/>
            <a:ext cx="7680960" cy="179221"/>
          </a:xfrm>
          <a:prstGeom prst="rect">
            <a:avLst/>
          </a:prstGeom>
        </p:spPr>
      </p:pic>
      <p:pic>
        <p:nvPicPr>
          <p:cNvPr id="8" name="Picture 7">
            <a:extLst>
              <a:ext uri="{FF2B5EF4-FFF2-40B4-BE49-F238E27FC236}">
                <a16:creationId xmlns:a16="http://schemas.microsoft.com/office/drawing/2014/main" id="{420832CA-EF51-6D4D-A3FE-9BB5EEB2FE80}"/>
              </a:ext>
            </a:extLst>
          </p:cNvPr>
          <p:cNvPicPr>
            <a:picLocks noChangeAspect="1"/>
          </p:cNvPicPr>
          <p:nvPr/>
        </p:nvPicPr>
        <p:blipFill>
          <a:blip r:embed="rId5"/>
          <a:stretch>
            <a:fillRect/>
          </a:stretch>
        </p:blipFill>
        <p:spPr>
          <a:xfrm>
            <a:off x="3713305" y="2537187"/>
            <a:ext cx="7680960" cy="902517"/>
          </a:xfrm>
          <a:prstGeom prst="rect">
            <a:avLst/>
          </a:prstGeom>
        </p:spPr>
      </p:pic>
      <p:pic>
        <p:nvPicPr>
          <p:cNvPr id="11" name="Picture 10">
            <a:extLst>
              <a:ext uri="{FF2B5EF4-FFF2-40B4-BE49-F238E27FC236}">
                <a16:creationId xmlns:a16="http://schemas.microsoft.com/office/drawing/2014/main" id="{9CA71395-D292-5C49-9047-8793D5EDB1E9}"/>
              </a:ext>
            </a:extLst>
          </p:cNvPr>
          <p:cNvPicPr>
            <a:picLocks noChangeAspect="1"/>
          </p:cNvPicPr>
          <p:nvPr/>
        </p:nvPicPr>
        <p:blipFill>
          <a:blip r:embed="rId6"/>
          <a:stretch>
            <a:fillRect/>
          </a:stretch>
        </p:blipFill>
        <p:spPr>
          <a:xfrm>
            <a:off x="3718391" y="3975234"/>
            <a:ext cx="7680960" cy="2093062"/>
          </a:xfrm>
          <a:prstGeom prst="rect">
            <a:avLst/>
          </a:prstGeom>
        </p:spPr>
      </p:pic>
    </p:spTree>
    <p:extLst>
      <p:ext uri="{BB962C8B-B14F-4D97-AF65-F5344CB8AC3E}">
        <p14:creationId xmlns:p14="http://schemas.microsoft.com/office/powerpoint/2010/main" val="33025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02E19-B5A8-7948-8FEE-33856B2AC966}"/>
              </a:ext>
            </a:extLst>
          </p:cNvPr>
          <p:cNvSpPr>
            <a:spLocks noGrp="1"/>
          </p:cNvSpPr>
          <p:nvPr>
            <p:ph type="sldNum" sz="quarter" idx="11"/>
          </p:nvPr>
        </p:nvSpPr>
        <p:spPr/>
        <p:txBody>
          <a:bodyPr/>
          <a:lstStyle/>
          <a:p>
            <a:fld id="{8994C0FE-B155-7245-AD0C-30F39E06E47B}" type="slidenum">
              <a:rPr lang="en-US" smtClean="0"/>
              <a:pPr/>
              <a:t>3</a:t>
            </a:fld>
            <a:endParaRPr lang="en-US" dirty="0"/>
          </a:p>
        </p:txBody>
      </p:sp>
      <p:sp>
        <p:nvSpPr>
          <p:cNvPr id="3" name="Content Placeholder 2">
            <a:extLst>
              <a:ext uri="{FF2B5EF4-FFF2-40B4-BE49-F238E27FC236}">
                <a16:creationId xmlns:a16="http://schemas.microsoft.com/office/drawing/2014/main" id="{3229A891-26E3-D84C-8F8E-31D04FDCB485}"/>
              </a:ext>
            </a:extLst>
          </p:cNvPr>
          <p:cNvSpPr>
            <a:spLocks noGrp="1"/>
          </p:cNvSpPr>
          <p:nvPr>
            <p:ph idx="1"/>
          </p:nvPr>
        </p:nvSpPr>
        <p:spPr/>
        <p:txBody>
          <a:bodyPr/>
          <a:lstStyle/>
          <a:p>
            <a:r>
              <a:rPr lang="en-US" sz="1800" dirty="0"/>
              <a:t>Expectations</a:t>
            </a:r>
            <a:endParaRPr lang="en-US" dirty="0"/>
          </a:p>
          <a:p>
            <a:endParaRPr lang="en-US" dirty="0"/>
          </a:p>
          <a:p>
            <a:pPr lvl="1"/>
            <a:r>
              <a:rPr lang="en-US" sz="1600" dirty="0">
                <a:solidFill>
                  <a:schemeClr val="accent4"/>
                </a:solidFill>
              </a:rPr>
              <a:t>At the end of this course, you will have been exposed to the concepts of Terraform, with a reflection on how they relate to OOP in general, and Java/Spring in particular. </a:t>
            </a:r>
          </a:p>
          <a:p>
            <a:pPr lvl="1"/>
            <a:r>
              <a:rPr lang="en-US" sz="1600" dirty="0">
                <a:solidFill>
                  <a:schemeClr val="accent4"/>
                </a:solidFill>
              </a:rPr>
              <a:t>You will be walked through the deployment of a simple set of resources in AWS. </a:t>
            </a:r>
          </a:p>
          <a:p>
            <a:pPr lvl="1"/>
            <a:r>
              <a:rPr lang="en-US" sz="1600" dirty="0">
                <a:solidFill>
                  <a:schemeClr val="accent4"/>
                </a:solidFill>
              </a:rPr>
              <a:t>You will see how the various resources within Terraform can interact with each other, and how you can keep secrets… secret. </a:t>
            </a:r>
          </a:p>
          <a:p>
            <a:pPr lvl="1"/>
            <a:r>
              <a:rPr lang="en-US" sz="1600" dirty="0">
                <a:solidFill>
                  <a:schemeClr val="accent4"/>
                </a:solidFill>
              </a:rPr>
              <a:t>You will have been exposed to different ways to set, retrieve, and calculate values necessary in the deployment.</a:t>
            </a:r>
          </a:p>
        </p:txBody>
      </p:sp>
      <p:sp>
        <p:nvSpPr>
          <p:cNvPr id="4" name="Title 3">
            <a:extLst>
              <a:ext uri="{FF2B5EF4-FFF2-40B4-BE49-F238E27FC236}">
                <a16:creationId xmlns:a16="http://schemas.microsoft.com/office/drawing/2014/main" id="{184FD8E7-AFE2-9C43-B521-817F321B802E}"/>
              </a:ext>
            </a:extLst>
          </p:cNvPr>
          <p:cNvSpPr>
            <a:spLocks noGrp="1"/>
          </p:cNvSpPr>
          <p:nvPr>
            <p:ph type="title"/>
          </p:nvPr>
        </p:nvSpPr>
        <p:spPr/>
        <p:txBody>
          <a:bodyPr/>
          <a:lstStyle/>
          <a:p>
            <a:r>
              <a:rPr lang="en-US" dirty="0"/>
              <a:t>Terraform for Java Developers</a:t>
            </a:r>
          </a:p>
        </p:txBody>
      </p:sp>
      <p:sp>
        <p:nvSpPr>
          <p:cNvPr id="5" name="TextBox 4">
            <a:extLst>
              <a:ext uri="{FF2B5EF4-FFF2-40B4-BE49-F238E27FC236}">
                <a16:creationId xmlns:a16="http://schemas.microsoft.com/office/drawing/2014/main" id="{0C99B24E-9E14-2B46-8745-65A592DE5CCC}"/>
              </a:ext>
            </a:extLst>
          </p:cNvPr>
          <p:cNvSpPr txBox="1"/>
          <p:nvPr/>
        </p:nvSpPr>
        <p:spPr>
          <a:xfrm>
            <a:off x="1084392" y="3518703"/>
            <a:ext cx="10012102" cy="2246769"/>
          </a:xfrm>
          <a:prstGeom prst="rect">
            <a:avLst/>
          </a:prstGeom>
          <a:solidFill>
            <a:schemeClr val="accent1"/>
          </a:solidFill>
        </p:spPr>
        <p:txBody>
          <a:bodyPr wrap="square" rtlCol="0">
            <a:spAutoFit/>
          </a:bodyPr>
          <a:lstStyle/>
          <a:p>
            <a:pPr algn="l"/>
            <a:r>
              <a:rPr lang="en-US" sz="2000" dirty="0">
                <a:solidFill>
                  <a:schemeClr val="bg1"/>
                </a:solidFill>
                <a:latin typeface="Lucida Sans" panose="020B0602030504020204" pitchFamily="34" charset="77"/>
              </a:rPr>
              <a:t>As we go through this today, please use the chat-box to ask questions and include the slide-number. I may not answer the questions as you ask them, but they may be answered in later slides. If not, we can go back to the slide at the end to ensure that your questions are answered. </a:t>
            </a:r>
          </a:p>
          <a:p>
            <a:pPr algn="l"/>
            <a:endParaRPr lang="en-US" sz="2000" dirty="0">
              <a:solidFill>
                <a:schemeClr val="bg1"/>
              </a:solidFill>
              <a:latin typeface="Lucida Sans" panose="020B0602030504020204" pitchFamily="34" charset="77"/>
            </a:endParaRPr>
          </a:p>
          <a:p>
            <a:pPr algn="l"/>
            <a:r>
              <a:rPr lang="en-US" sz="2000" dirty="0">
                <a:solidFill>
                  <a:schemeClr val="bg1"/>
                </a:solidFill>
                <a:latin typeface="Lucida Sans" panose="020B0602030504020204" pitchFamily="34" charset="77"/>
              </a:rPr>
              <a:t>This feedback will be greatly appreciated as I refine this deck, and possibly include a comment about your questions in the final deck. </a:t>
            </a:r>
          </a:p>
        </p:txBody>
      </p:sp>
    </p:spTree>
    <p:extLst>
      <p:ext uri="{BB962C8B-B14F-4D97-AF65-F5344CB8AC3E}">
        <p14:creationId xmlns:p14="http://schemas.microsoft.com/office/powerpoint/2010/main" val="38294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rmAutofit lnSpcReduction="10000"/>
          </a:bodyPr>
          <a:lstStyle/>
          <a:p>
            <a:r>
              <a:rPr lang="en-US" dirty="0"/>
              <a:t>What is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dirty="0"/>
              <a:t>Infrastructure as Code – Provisioning and managing computer (cloud) resources via definition files</a:t>
            </a:r>
          </a:p>
          <a:p>
            <a:endParaRPr lang="en-US" dirty="0"/>
          </a:p>
          <a:p>
            <a:r>
              <a:rPr lang="en-US" dirty="0"/>
              <a:t>Terraform as </a:t>
            </a:r>
            <a:r>
              <a:rPr lang="en-US" dirty="0" err="1"/>
              <a:t>IaC</a:t>
            </a:r>
            <a:r>
              <a:rPr lang="en-US" dirty="0"/>
              <a:t> – Stateful, declarative configuration language used to define resources as they are expected to exist. </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4</a:t>
            </a:fld>
            <a:endParaRPr lang="en-US" dirty="0"/>
          </a:p>
        </p:txBody>
      </p:sp>
      <p:sp>
        <p:nvSpPr>
          <p:cNvPr id="6" name="Rectangle 5">
            <a:extLst>
              <a:ext uri="{FF2B5EF4-FFF2-40B4-BE49-F238E27FC236}">
                <a16:creationId xmlns:a16="http://schemas.microsoft.com/office/drawing/2014/main" id="{33147389-F284-D240-8BCC-815DB7A76B0B}"/>
              </a:ext>
            </a:extLst>
          </p:cNvPr>
          <p:cNvSpPr/>
          <p:nvPr/>
        </p:nvSpPr>
        <p:spPr>
          <a:xfrm>
            <a:off x="454023" y="3428999"/>
            <a:ext cx="2671141" cy="27487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7" name="Graphic 20">
            <a:extLst>
              <a:ext uri="{FF2B5EF4-FFF2-40B4-BE49-F238E27FC236}">
                <a16:creationId xmlns:a16="http://schemas.microsoft.com/office/drawing/2014/main" id="{E0B57C05-29FF-1446-99DC-84BA191A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4" y="342900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13D826D-5BFF-AC45-A5AA-6169822B68D6}"/>
              </a:ext>
            </a:extLst>
          </p:cNvPr>
          <p:cNvSpPr/>
          <p:nvPr/>
        </p:nvSpPr>
        <p:spPr>
          <a:xfrm>
            <a:off x="8006464" y="3429060"/>
            <a:ext cx="3715843" cy="27487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9" name="Graphic 20">
            <a:extLst>
              <a:ext uri="{FF2B5EF4-FFF2-40B4-BE49-F238E27FC236}">
                <a16:creationId xmlns:a16="http://schemas.microsoft.com/office/drawing/2014/main" id="{12BB5447-F44B-4042-A06D-BFCC8F807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6465" y="342906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9C8D623-B5F4-BA40-9955-A15DEF96365C}"/>
              </a:ext>
            </a:extLst>
          </p:cNvPr>
          <p:cNvSpPr/>
          <p:nvPr/>
        </p:nvSpPr>
        <p:spPr>
          <a:xfrm>
            <a:off x="3881519" y="3429000"/>
            <a:ext cx="3274629" cy="27487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075990" y="4295528"/>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apply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8193437" y="3915351"/>
            <a:ext cx="3388974" cy="205718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437" y="391535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045" y="3462815"/>
            <a:ext cx="660400" cy="3302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a:extLst>
              <a:ext uri="{FF2B5EF4-FFF2-40B4-BE49-F238E27FC236}">
                <a16:creationId xmlns:a16="http://schemas.microsoft.com/office/drawing/2014/main" id="{E377541B-4BAF-6442-847A-F7B30D45A5E6}"/>
              </a:ext>
            </a:extLst>
          </p:cNvPr>
          <p:cNvSpPr/>
          <p:nvPr/>
        </p:nvSpPr>
        <p:spPr>
          <a:xfrm>
            <a:off x="3135406" y="4480194"/>
            <a:ext cx="753611"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F8D72B1-E56D-D542-B8EA-67A993E06104}"/>
              </a:ext>
            </a:extLst>
          </p:cNvPr>
          <p:cNvSpPr/>
          <p:nvPr/>
        </p:nvSpPr>
        <p:spPr>
          <a:xfrm>
            <a:off x="7156148" y="4561044"/>
            <a:ext cx="845760"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04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rmAutofit lnSpcReduction="10000"/>
          </a:bodyPr>
          <a:lstStyle/>
          <a:p>
            <a:r>
              <a:rPr lang="en-US" dirty="0"/>
              <a:t>Why do we use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dirty="0"/>
              <a:t>As a programmatic description of the desired state, terraform can be repeated in multiple different areas.</a:t>
            </a:r>
          </a:p>
          <a:p>
            <a:r>
              <a:rPr lang="en-US" dirty="0"/>
              <a:t>Automatable via pipelines for deployment, or CLI</a:t>
            </a:r>
          </a:p>
          <a:p>
            <a:r>
              <a:rPr lang="en-US" dirty="0"/>
              <a:t>Configurable via variables</a:t>
            </a:r>
          </a:p>
          <a:p>
            <a:r>
              <a:rPr lang="en-US" dirty="0"/>
              <a:t>Terraform works for multiple clouds, as well as K8S, MongoDB-Atlas, </a:t>
            </a:r>
            <a:r>
              <a:rPr lang="en-US" dirty="0" err="1"/>
              <a:t>ActiveDirectory</a:t>
            </a:r>
            <a:r>
              <a:rPr lang="en-US" dirty="0"/>
              <a:t>, and VMWare</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5</a:t>
            </a:fld>
            <a:endParaRPr lang="en-US" dirty="0"/>
          </a:p>
        </p:txBody>
      </p:sp>
      <p:sp>
        <p:nvSpPr>
          <p:cNvPr id="6" name="Rectangle 5">
            <a:extLst>
              <a:ext uri="{FF2B5EF4-FFF2-40B4-BE49-F238E27FC236}">
                <a16:creationId xmlns:a16="http://schemas.microsoft.com/office/drawing/2014/main" id="{33147389-F284-D240-8BCC-815DB7A76B0B}"/>
              </a:ext>
            </a:extLst>
          </p:cNvPr>
          <p:cNvSpPr/>
          <p:nvPr/>
        </p:nvSpPr>
        <p:spPr>
          <a:xfrm>
            <a:off x="465137" y="2661056"/>
            <a:ext cx="2671141"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7" name="Graphic 20">
            <a:extLst>
              <a:ext uri="{FF2B5EF4-FFF2-40B4-BE49-F238E27FC236}">
                <a16:creationId xmlns:a16="http://schemas.microsoft.com/office/drawing/2014/main" id="{E0B57C05-29FF-1446-99DC-84BA191A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66105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13D826D-5BFF-AC45-A5AA-6169822B68D6}"/>
              </a:ext>
            </a:extLst>
          </p:cNvPr>
          <p:cNvSpPr/>
          <p:nvPr/>
        </p:nvSpPr>
        <p:spPr>
          <a:xfrm>
            <a:off x="8017578" y="2661117"/>
            <a:ext cx="3715843" cy="1535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9" name="Graphic 20">
            <a:extLst>
              <a:ext uri="{FF2B5EF4-FFF2-40B4-BE49-F238E27FC236}">
                <a16:creationId xmlns:a16="http://schemas.microsoft.com/office/drawing/2014/main" id="{12BB5447-F44B-4042-A06D-BFCC8F807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579" y="266111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9C8D623-B5F4-BA40-9955-A15DEF96365C}"/>
              </a:ext>
            </a:extLst>
          </p:cNvPr>
          <p:cNvSpPr/>
          <p:nvPr/>
        </p:nvSpPr>
        <p:spPr>
          <a:xfrm>
            <a:off x="3892633" y="2661057"/>
            <a:ext cx="3274629"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142072" y="2999350"/>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apply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8204551" y="3147408"/>
            <a:ext cx="3388974" cy="867605"/>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3740" y="315887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159" y="2694872"/>
            <a:ext cx="660400" cy="3302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a:extLst>
              <a:ext uri="{FF2B5EF4-FFF2-40B4-BE49-F238E27FC236}">
                <a16:creationId xmlns:a16="http://schemas.microsoft.com/office/drawing/2014/main" id="{E377541B-4BAF-6442-847A-F7B30D45A5E6}"/>
              </a:ext>
            </a:extLst>
          </p:cNvPr>
          <p:cNvSpPr/>
          <p:nvPr/>
        </p:nvSpPr>
        <p:spPr>
          <a:xfrm>
            <a:off x="3134466" y="3239743"/>
            <a:ext cx="753611"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F8D72B1-E56D-D542-B8EA-67A993E06104}"/>
              </a:ext>
            </a:extLst>
          </p:cNvPr>
          <p:cNvSpPr/>
          <p:nvPr/>
        </p:nvSpPr>
        <p:spPr>
          <a:xfrm>
            <a:off x="7167262" y="3338894"/>
            <a:ext cx="845760"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EDD54B-68D7-3347-B849-D6457857F9E1}"/>
              </a:ext>
            </a:extLst>
          </p:cNvPr>
          <p:cNvSpPr/>
          <p:nvPr/>
        </p:nvSpPr>
        <p:spPr>
          <a:xfrm>
            <a:off x="447467" y="4467066"/>
            <a:ext cx="2671141"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19" name="Graphic 20">
            <a:extLst>
              <a:ext uri="{FF2B5EF4-FFF2-40B4-BE49-F238E27FC236}">
                <a16:creationId xmlns:a16="http://schemas.microsoft.com/office/drawing/2014/main" id="{9E7545FE-5068-2A4D-8CE7-42D5C2E55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68" y="446706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A5D59E6C-AFAC-4842-98AF-B07D0A551644}"/>
              </a:ext>
            </a:extLst>
          </p:cNvPr>
          <p:cNvSpPr/>
          <p:nvPr/>
        </p:nvSpPr>
        <p:spPr>
          <a:xfrm>
            <a:off x="7999908" y="4467127"/>
            <a:ext cx="3715843" cy="1535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21" name="Graphic 20">
            <a:extLst>
              <a:ext uri="{FF2B5EF4-FFF2-40B4-BE49-F238E27FC236}">
                <a16:creationId xmlns:a16="http://schemas.microsoft.com/office/drawing/2014/main" id="{186AD74F-8842-9744-8F7F-471E7CBC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909" y="446712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07633C85-5523-5349-86FC-6CB6457FD44E}"/>
              </a:ext>
            </a:extLst>
          </p:cNvPr>
          <p:cNvSpPr/>
          <p:nvPr/>
        </p:nvSpPr>
        <p:spPr>
          <a:xfrm>
            <a:off x="3874963" y="4467067"/>
            <a:ext cx="3274629"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F9C788E-E362-E84B-B494-10DD0AF2A763}"/>
              </a:ext>
            </a:extLst>
          </p:cNvPr>
          <p:cNvSpPr txBox="1"/>
          <p:nvPr/>
        </p:nvSpPr>
        <p:spPr>
          <a:xfrm>
            <a:off x="4124402" y="4805360"/>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destroy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24" name="Rectangle 23">
            <a:extLst>
              <a:ext uri="{FF2B5EF4-FFF2-40B4-BE49-F238E27FC236}">
                <a16:creationId xmlns:a16="http://schemas.microsoft.com/office/drawing/2014/main" id="{A49E8CCB-404F-6841-BABB-3B8BFCF567F3}"/>
              </a:ext>
            </a:extLst>
          </p:cNvPr>
          <p:cNvSpPr/>
          <p:nvPr/>
        </p:nvSpPr>
        <p:spPr>
          <a:xfrm>
            <a:off x="522185" y="4941129"/>
            <a:ext cx="2502461" cy="879894"/>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25" name="Picture 2" descr="Writing A Custom Terraform Provider | BoxBoat">
            <a:extLst>
              <a:ext uri="{FF2B5EF4-FFF2-40B4-BE49-F238E27FC236}">
                <a16:creationId xmlns:a16="http://schemas.microsoft.com/office/drawing/2014/main" id="{3865F53E-7141-804A-B509-60D894547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489" y="4500882"/>
            <a:ext cx="660400" cy="330200"/>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a:extLst>
              <a:ext uri="{FF2B5EF4-FFF2-40B4-BE49-F238E27FC236}">
                <a16:creationId xmlns:a16="http://schemas.microsoft.com/office/drawing/2014/main" id="{087F2396-D1C8-B74E-9732-0495EADA2D46}"/>
              </a:ext>
            </a:extLst>
          </p:cNvPr>
          <p:cNvSpPr/>
          <p:nvPr/>
        </p:nvSpPr>
        <p:spPr>
          <a:xfrm>
            <a:off x="3116796" y="5045753"/>
            <a:ext cx="753611"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D8BBC264-CC06-7147-B3BB-ADF4CFE5C9E8}"/>
              </a:ext>
            </a:extLst>
          </p:cNvPr>
          <p:cNvSpPr/>
          <p:nvPr/>
        </p:nvSpPr>
        <p:spPr>
          <a:xfrm>
            <a:off x="7149592" y="5144904"/>
            <a:ext cx="845760"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8">
            <a:extLst>
              <a:ext uri="{FF2B5EF4-FFF2-40B4-BE49-F238E27FC236}">
                <a16:creationId xmlns:a16="http://schemas.microsoft.com/office/drawing/2014/main" id="{CA33C49A-85FD-0545-BCC7-B0181D828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29" y="495335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24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p:txBody>
          <a:bodyPr>
            <a:normAutofit lnSpcReduction="10000"/>
          </a:bodyPr>
          <a:lstStyle/>
          <a:p>
            <a:r>
              <a:rPr lang="en-US" dirty="0"/>
              <a:t>Java Concepts in Terraform</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010538"/>
            <a:ext cx="11272838" cy="3445715"/>
          </a:xfrm>
        </p:spPr>
        <p:txBody>
          <a:bodyPr/>
          <a:lstStyle/>
          <a:p>
            <a:r>
              <a:rPr lang="en-US" dirty="0"/>
              <a:t>Java Package-&gt; all .</a:t>
            </a:r>
            <a:r>
              <a:rPr lang="en-US" dirty="0" err="1"/>
              <a:t>tf</a:t>
            </a:r>
            <a:r>
              <a:rPr lang="en-US" dirty="0"/>
              <a:t> files in the directory being deployed from</a:t>
            </a:r>
          </a:p>
          <a:p>
            <a:r>
              <a:rPr lang="en-US" dirty="0"/>
              <a:t>Properties</a:t>
            </a:r>
          </a:p>
          <a:p>
            <a:pPr lvl="1"/>
            <a:r>
              <a:rPr lang="en-US" dirty="0"/>
              <a:t>variables -&gt; required properties with data-types, descriptions, defaults, and validation requirements</a:t>
            </a:r>
          </a:p>
          <a:p>
            <a:pPr lvl="1"/>
            <a:r>
              <a:rPr lang="en-US" dirty="0" err="1"/>
              <a:t>tfvars</a:t>
            </a:r>
            <a:r>
              <a:rPr lang="en-US" dirty="0"/>
              <a:t> -&gt; implementation of the variables file with values that over-ride defaults and can be changed per deployment </a:t>
            </a:r>
          </a:p>
          <a:p>
            <a:pPr lvl="1"/>
            <a:r>
              <a:rPr lang="en-US" dirty="0" err="1"/>
              <a:t>backend.config</a:t>
            </a:r>
            <a:r>
              <a:rPr lang="en-US" dirty="0"/>
              <a:t> -&gt; more properties used to store state and locks</a:t>
            </a:r>
          </a:p>
          <a:p>
            <a:r>
              <a:rPr lang="en-US" dirty="0"/>
              <a:t>POM Configuration -&gt; terraform block</a:t>
            </a:r>
          </a:p>
          <a:p>
            <a:r>
              <a:rPr lang="en-US" dirty="0"/>
              <a:t>Third-party libraries -&gt; Providers</a:t>
            </a:r>
          </a:p>
          <a:p>
            <a:r>
              <a:rPr lang="en-US" dirty="0"/>
              <a:t>Class-constructors -&gt; resources</a:t>
            </a:r>
          </a:p>
          <a:p>
            <a:r>
              <a:rPr lang="en-US" dirty="0"/>
              <a:t>Reusable code libraries -&gt; modules</a:t>
            </a:r>
          </a:p>
          <a:p>
            <a:r>
              <a:rPr lang="en-US" dirty="0"/>
              <a:t>Class-methods -&gt; data sources that can retrieve information for already-deployed resources</a:t>
            </a:r>
          </a:p>
          <a:p>
            <a:r>
              <a:rPr lang="en-US" dirty="0"/>
              <a:t>functions -&gt; locals that are internally computed data, similar to variables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6</a:t>
            </a:fld>
            <a:endParaRPr lang="en-US" dirty="0"/>
          </a:p>
        </p:txBody>
      </p:sp>
      <p:sp>
        <p:nvSpPr>
          <p:cNvPr id="6" name="TextBox 5">
            <a:extLst>
              <a:ext uri="{FF2B5EF4-FFF2-40B4-BE49-F238E27FC236}">
                <a16:creationId xmlns:a16="http://schemas.microsoft.com/office/drawing/2014/main" id="{CB3D4E84-869C-2644-8E8D-731324EB1E1D}"/>
              </a:ext>
            </a:extLst>
          </p:cNvPr>
          <p:cNvSpPr txBox="1"/>
          <p:nvPr/>
        </p:nvSpPr>
        <p:spPr>
          <a:xfrm>
            <a:off x="1865453" y="5104434"/>
            <a:ext cx="8461094" cy="646331"/>
          </a:xfrm>
          <a:prstGeom prst="rect">
            <a:avLst/>
          </a:prstGeom>
          <a:noFill/>
          <a:ln>
            <a:solidFill>
              <a:srgbClr val="1E8900"/>
            </a:solidFill>
          </a:ln>
        </p:spPr>
        <p:txBody>
          <a:bodyPr wrap="square" rtlCol="0">
            <a:spAutoFit/>
          </a:bodyPr>
          <a:lstStyle/>
          <a:p>
            <a:pPr algn="ctr"/>
            <a:r>
              <a:rPr lang="en-US" dirty="0">
                <a:solidFill>
                  <a:schemeClr val="accent5"/>
                </a:solidFill>
                <a:latin typeface="Lucida Sans" panose="020B0602030504020204" pitchFamily="34" charset="77"/>
              </a:rPr>
              <a:t>Please write your questions down and ask when we dive deeper into the above concepts. They may be answered in the next many pages.</a:t>
            </a:r>
          </a:p>
        </p:txBody>
      </p:sp>
    </p:spTree>
    <p:extLst>
      <p:ext uri="{BB962C8B-B14F-4D97-AF65-F5344CB8AC3E}">
        <p14:creationId xmlns:p14="http://schemas.microsoft.com/office/powerpoint/2010/main" val="49162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F26-7C36-454E-87E7-B2182BF46D03}"/>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29845DCF-FB34-414C-976B-D1EC0FDDE6EC}"/>
              </a:ext>
            </a:extLst>
          </p:cNvPr>
          <p:cNvSpPr>
            <a:spLocks noGrp="1"/>
          </p:cNvSpPr>
          <p:nvPr>
            <p:ph type="body" sz="quarter" idx="12"/>
          </p:nvPr>
        </p:nvSpPr>
        <p:spPr/>
        <p:txBody>
          <a:bodyPr>
            <a:normAutofit lnSpcReduction="10000"/>
          </a:bodyPr>
          <a:lstStyle/>
          <a:p>
            <a:r>
              <a:rPr lang="en-US" dirty="0"/>
              <a:t>Walkthrough by topic</a:t>
            </a:r>
          </a:p>
        </p:txBody>
      </p:sp>
      <p:sp>
        <p:nvSpPr>
          <p:cNvPr id="4" name="Content Placeholder 3">
            <a:extLst>
              <a:ext uri="{FF2B5EF4-FFF2-40B4-BE49-F238E27FC236}">
                <a16:creationId xmlns:a16="http://schemas.microsoft.com/office/drawing/2014/main" id="{9F4F24C0-F41C-A64B-A51C-0CB7E146B3E7}"/>
              </a:ext>
            </a:extLst>
          </p:cNvPr>
          <p:cNvSpPr>
            <a:spLocks noGrp="1"/>
          </p:cNvSpPr>
          <p:nvPr>
            <p:ph idx="1"/>
          </p:nvPr>
        </p:nvSpPr>
        <p:spPr/>
        <p:txBody>
          <a:bodyPr/>
          <a:lstStyle/>
          <a:p>
            <a:r>
              <a:rPr lang="en-US" dirty="0"/>
              <a:t>Demonstrate packages, the types of files (.</a:t>
            </a:r>
            <a:r>
              <a:rPr lang="en-US" dirty="0" err="1"/>
              <a:t>tf</a:t>
            </a:r>
            <a:r>
              <a:rPr lang="en-US" dirty="0"/>
              <a:t>, .</a:t>
            </a:r>
            <a:r>
              <a:rPr lang="en-US" dirty="0" err="1"/>
              <a:t>tfvars</a:t>
            </a:r>
            <a:r>
              <a:rPr lang="en-US" dirty="0"/>
              <a:t>, .</a:t>
            </a:r>
            <a:r>
              <a:rPr lang="en-US" dirty="0" err="1"/>
              <a:t>tmpl</a:t>
            </a:r>
            <a:r>
              <a:rPr lang="en-US" dirty="0"/>
              <a:t>, .json, </a:t>
            </a:r>
            <a:r>
              <a:rPr lang="en-US" dirty="0" err="1"/>
              <a:t>etc</a:t>
            </a:r>
            <a:r>
              <a:rPr lang="en-US" dirty="0"/>
              <a:t>)</a:t>
            </a:r>
          </a:p>
          <a:p>
            <a:pPr lvl="1"/>
            <a:r>
              <a:rPr lang="en-US" dirty="0"/>
              <a:t>All .</a:t>
            </a:r>
            <a:r>
              <a:rPr lang="en-US" dirty="0" err="1"/>
              <a:t>tf</a:t>
            </a:r>
            <a:r>
              <a:rPr lang="en-US" dirty="0"/>
              <a:t> are automatically included in the plan/apply/destroy</a:t>
            </a:r>
          </a:p>
          <a:p>
            <a:pPr lvl="1"/>
            <a:r>
              <a:rPr lang="en-US" dirty="0"/>
              <a:t>Targets are allowed</a:t>
            </a:r>
          </a:p>
          <a:p>
            <a:pPr lvl="1"/>
            <a:r>
              <a:rPr lang="en-US" dirty="0"/>
              <a:t>Changes may be ~ or +/-</a:t>
            </a:r>
          </a:p>
          <a:p>
            <a:pPr lvl="1"/>
            <a:r>
              <a:rPr lang="en-US" dirty="0"/>
              <a:t>Files can be imported (</a:t>
            </a:r>
            <a:r>
              <a:rPr lang="en-US" dirty="0" err="1"/>
              <a:t>tmpl</a:t>
            </a:r>
            <a:r>
              <a:rPr lang="en-US" dirty="0"/>
              <a:t>/json)</a:t>
            </a:r>
          </a:p>
          <a:p>
            <a:r>
              <a:rPr lang="en-US" dirty="0"/>
              <a:t>Demonstrate properties </a:t>
            </a:r>
            <a:r>
              <a:rPr lang="en-US" dirty="0" err="1"/>
              <a:t>filesusers</a:t>
            </a:r>
            <a:r>
              <a:rPr lang="en-US" dirty="0"/>
              <a:t> </a:t>
            </a:r>
          </a:p>
          <a:p>
            <a:pPr lvl="1"/>
            <a:r>
              <a:rPr lang="en-US" dirty="0"/>
              <a:t>Allows automation via most automation tools/pipelines, just requires </a:t>
            </a:r>
            <a:r>
              <a:rPr lang="en-US" dirty="0" err="1"/>
              <a:t>tf</a:t>
            </a:r>
            <a:r>
              <a:rPr lang="en-US" dirty="0"/>
              <a:t> be installed</a:t>
            </a:r>
          </a:p>
          <a:p>
            <a:pPr lvl="1"/>
            <a:r>
              <a:rPr lang="en-US" dirty="0"/>
              <a:t>Environmental impact (multi-region deployment, multi-environment deployment, </a:t>
            </a:r>
            <a:r>
              <a:rPr lang="en-US" dirty="0" err="1"/>
              <a:t>etc</a:t>
            </a:r>
            <a:r>
              <a:rPr lang="en-US" dirty="0"/>
              <a:t>)</a:t>
            </a:r>
          </a:p>
          <a:p>
            <a:pPr lvl="1"/>
            <a:r>
              <a:rPr lang="en-US" dirty="0" err="1"/>
              <a:t>variables.tf</a:t>
            </a:r>
            <a:r>
              <a:rPr lang="en-US" dirty="0"/>
              <a:t> (Defaults, descriptions, validations, data-types)</a:t>
            </a:r>
          </a:p>
          <a:p>
            <a:pPr lvl="1"/>
            <a:r>
              <a:rPr lang="en-US" dirty="0"/>
              <a:t>.</a:t>
            </a:r>
            <a:r>
              <a:rPr lang="en-US" dirty="0" err="1"/>
              <a:t>tfvars</a:t>
            </a:r>
            <a:r>
              <a:rPr lang="en-US" dirty="0"/>
              <a:t> (multiple allowed, but not duplicate values)</a:t>
            </a:r>
          </a:p>
          <a:p>
            <a:pPr lvl="1"/>
            <a:r>
              <a:rPr lang="en-US" dirty="0" err="1"/>
              <a:t>backend.config</a:t>
            </a:r>
            <a:r>
              <a:rPr lang="en-US" dirty="0"/>
              <a:t> (what it means, and when it’s used)</a:t>
            </a:r>
          </a:p>
          <a:p>
            <a:r>
              <a:rPr lang="en-US" dirty="0"/>
              <a:t>Demonstrate POM-type file (terraform block, </a:t>
            </a:r>
            <a:r>
              <a:rPr lang="en-US" dirty="0" err="1"/>
              <a:t>etc</a:t>
            </a:r>
            <a:r>
              <a:rPr lang="en-US" dirty="0"/>
              <a:t>)</a:t>
            </a:r>
          </a:p>
          <a:p>
            <a:r>
              <a:rPr lang="en-US" dirty="0"/>
              <a:t>Third-party libraries (providers, multiple providers, versioning requirements, </a:t>
            </a:r>
            <a:r>
              <a:rPr lang="en-US" dirty="0" err="1"/>
              <a:t>etc</a:t>
            </a:r>
            <a:r>
              <a:rPr lang="en-US" dirty="0"/>
              <a:t>)</a:t>
            </a:r>
          </a:p>
          <a:p>
            <a:r>
              <a:rPr lang="en-US" dirty="0"/>
              <a:t>Class constructors (resources, using multiple of a single resource, available resources, outputs)</a:t>
            </a:r>
          </a:p>
          <a:p>
            <a:r>
              <a:rPr lang="en-US" dirty="0"/>
              <a:t>Reusable libraries (modules, sources for modules)</a:t>
            </a:r>
          </a:p>
          <a:p>
            <a:r>
              <a:rPr lang="en-US" dirty="0"/>
              <a:t>Class methods (outputs from resources)</a:t>
            </a:r>
          </a:p>
          <a:p>
            <a:r>
              <a:rPr lang="en-US" dirty="0"/>
              <a:t>Functions (data sources and locals)</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FBC2571-59F5-4F49-8178-A395E1D5F4D8}"/>
              </a:ext>
            </a:extLst>
          </p:cNvPr>
          <p:cNvSpPr>
            <a:spLocks noGrp="1"/>
          </p:cNvSpPr>
          <p:nvPr>
            <p:ph type="sldNum" sz="quarter" idx="4"/>
          </p:nvPr>
        </p:nvSpPr>
        <p:spPr/>
        <p:txBody>
          <a:bodyPr/>
          <a:lstStyle/>
          <a:p>
            <a:fld id="{8994C0FE-B155-7245-AD0C-30F39E06E47B}" type="slidenum">
              <a:rPr lang="en-US" smtClean="0"/>
              <a:pPr/>
              <a:t>7</a:t>
            </a:fld>
            <a:endParaRPr lang="en-US" dirty="0"/>
          </a:p>
        </p:txBody>
      </p:sp>
    </p:spTree>
    <p:extLst>
      <p:ext uri="{BB962C8B-B14F-4D97-AF65-F5344CB8AC3E}">
        <p14:creationId xmlns:p14="http://schemas.microsoft.com/office/powerpoint/2010/main" val="180456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664972"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Packages…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8</a:t>
            </a:fld>
            <a:endParaRPr lang="en-US" dirty="0"/>
          </a:p>
        </p:txBody>
      </p:sp>
      <p:pic>
        <p:nvPicPr>
          <p:cNvPr id="18" name="Picture 17">
            <a:extLst>
              <a:ext uri="{FF2B5EF4-FFF2-40B4-BE49-F238E27FC236}">
                <a16:creationId xmlns:a16="http://schemas.microsoft.com/office/drawing/2014/main" id="{83EAC745-6A30-2744-A35A-FC6798A5FAF1}"/>
              </a:ext>
            </a:extLst>
          </p:cNvPr>
          <p:cNvPicPr>
            <a:picLocks noChangeAspect="1"/>
          </p:cNvPicPr>
          <p:nvPr/>
        </p:nvPicPr>
        <p:blipFill>
          <a:blip r:embed="rId4"/>
          <a:stretch>
            <a:fillRect/>
          </a:stretch>
        </p:blipFill>
        <p:spPr>
          <a:xfrm>
            <a:off x="1622605" y="2711522"/>
            <a:ext cx="6346987" cy="3216966"/>
          </a:xfrm>
          <a:prstGeom prst="rect">
            <a:avLst/>
          </a:prstGeom>
          <a:ln w="38100">
            <a:solidFill>
              <a:schemeClr val="bg1"/>
            </a:solidFill>
          </a:ln>
        </p:spPr>
      </p:pic>
      <p:pic>
        <p:nvPicPr>
          <p:cNvPr id="17" name="Picture 16">
            <a:extLst>
              <a:ext uri="{FF2B5EF4-FFF2-40B4-BE49-F238E27FC236}">
                <a16:creationId xmlns:a16="http://schemas.microsoft.com/office/drawing/2014/main" id="{3267428C-D018-474D-9CF6-E03859587E66}"/>
              </a:ext>
            </a:extLst>
          </p:cNvPr>
          <p:cNvPicPr>
            <a:picLocks noChangeAspect="1"/>
          </p:cNvPicPr>
          <p:nvPr/>
        </p:nvPicPr>
        <p:blipFill>
          <a:blip r:embed="rId5"/>
          <a:stretch>
            <a:fillRect/>
          </a:stretch>
        </p:blipFill>
        <p:spPr>
          <a:xfrm>
            <a:off x="6812124" y="795867"/>
            <a:ext cx="4914739" cy="4612774"/>
          </a:xfrm>
          <a:prstGeom prst="rect">
            <a:avLst/>
          </a:prstGeom>
          <a:ln w="38100">
            <a:solidFill>
              <a:schemeClr val="bg1"/>
            </a:solidFill>
          </a:ln>
        </p:spPr>
      </p:pic>
    </p:spTree>
    <p:extLst>
      <p:ext uri="{BB962C8B-B14F-4D97-AF65-F5344CB8AC3E}">
        <p14:creationId xmlns:p14="http://schemas.microsoft.com/office/powerpoint/2010/main" val="289334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1786039"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9</a:t>
            </a:fld>
            <a:endParaRPr lang="en-US" dirty="0"/>
          </a:p>
        </p:txBody>
      </p:sp>
      <p:cxnSp>
        <p:nvCxnSpPr>
          <p:cNvPr id="12" name="Straight Connector 11">
            <a:extLst>
              <a:ext uri="{FF2B5EF4-FFF2-40B4-BE49-F238E27FC236}">
                <a16:creationId xmlns:a16="http://schemas.microsoft.com/office/drawing/2014/main" id="{9D0C4AF1-CF1C-8C48-B644-1972448BE0CE}"/>
              </a:ext>
            </a:extLst>
          </p:cNvPr>
          <p:cNvCxnSpPr>
            <a:cxnSpLocks/>
          </p:cNvCxnSpPr>
          <p:nvPr/>
        </p:nvCxnSpPr>
        <p:spPr>
          <a:xfrm flipV="1">
            <a:off x="3287211" y="1268573"/>
            <a:ext cx="1834779" cy="3413731"/>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DF469B7-3CF8-F246-8D04-C8C827A58CA6}"/>
              </a:ext>
            </a:extLst>
          </p:cNvPr>
          <p:cNvCxnSpPr>
            <a:cxnSpLocks/>
          </p:cNvCxnSpPr>
          <p:nvPr/>
        </p:nvCxnSpPr>
        <p:spPr>
          <a:xfrm>
            <a:off x="3287211" y="4826643"/>
            <a:ext cx="1834779" cy="1453054"/>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CF755CAA-9B1B-AA4C-9AC6-A48D5C9D9F8D}"/>
              </a:ext>
            </a:extLst>
          </p:cNvPr>
          <p:cNvPicPr>
            <a:picLocks noChangeAspect="1"/>
          </p:cNvPicPr>
          <p:nvPr/>
        </p:nvPicPr>
        <p:blipFill>
          <a:blip r:embed="rId4"/>
          <a:stretch>
            <a:fillRect/>
          </a:stretch>
        </p:blipFill>
        <p:spPr>
          <a:xfrm>
            <a:off x="5121990" y="1268573"/>
            <a:ext cx="5144754" cy="5011124"/>
          </a:xfrm>
          <a:prstGeom prst="rect">
            <a:avLst/>
          </a:prstGeom>
        </p:spPr>
      </p:pic>
    </p:spTree>
    <p:extLst>
      <p:ext uri="{BB962C8B-B14F-4D97-AF65-F5344CB8AC3E}">
        <p14:creationId xmlns:p14="http://schemas.microsoft.com/office/powerpoint/2010/main" val="3493087276"/>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565948AE-2366-5A4A-ABAD-B407FE750AA6}"/>
    </a:ext>
  </a:ext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7D3006F-7849-F146-A5A7-00EFDE3EA02C}"/>
    </a:ext>
  </a:ext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C2433FEA-D3DD-D64F-ACCF-681099D22DC3}"/>
    </a:ext>
  </a:ext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0BE348B-3BD2-E84F-8789-DBABF03225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2.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A483ED-A82A-42AE-AB29-1035782267EF}">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9b8cf25-4d41-41ad-90a0-a4de4d2f182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Agenda Slides</Template>
  <TotalTime>42530</TotalTime>
  <Words>5428</Words>
  <Application>Microsoft Macintosh PowerPoint</Application>
  <PresentationFormat>Widescreen</PresentationFormat>
  <Paragraphs>369</Paragraphs>
  <Slides>26</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Arial</vt:lpstr>
      <vt:lpstr>Calibri</vt:lpstr>
      <vt:lpstr>Century Gothic</vt:lpstr>
      <vt:lpstr>Constantia</vt:lpstr>
      <vt:lpstr>Georgia</vt:lpstr>
      <vt:lpstr>Lucida Sans</vt:lpstr>
      <vt:lpstr>Monaco</vt:lpstr>
      <vt:lpstr>Titles &amp; Objective/Agenda Slides</vt:lpstr>
      <vt:lpstr>Content Slides</vt:lpstr>
      <vt:lpstr>Transition Slides</vt:lpstr>
      <vt:lpstr>Case Study slides</vt:lpstr>
      <vt:lpstr>PowerPoint Presentation</vt:lpstr>
      <vt:lpstr>Terraform for Java Developers</vt:lpstr>
      <vt:lpstr>Terraform for Java Developers</vt:lpstr>
      <vt:lpstr>Terraform for Java Developers</vt:lpstr>
      <vt:lpstr>Terraform for Java Developers</vt:lpstr>
      <vt:lpstr>Terraform for Java Developers</vt:lpstr>
      <vt:lpstr>Terraform for Java Developers</vt:lpstr>
      <vt:lpstr>Packages…</vt:lpstr>
      <vt:lpstr>Package Resources and dependencies…</vt:lpstr>
      <vt:lpstr>Package Resources and dependencies…</vt:lpstr>
      <vt:lpstr>Configurations…</vt:lpstr>
      <vt:lpstr>Configurations…</vt:lpstr>
      <vt:lpstr>Configurations…</vt:lpstr>
      <vt:lpstr>Configurations…</vt:lpstr>
      <vt:lpstr>Configurations…</vt:lpstr>
      <vt:lpstr>Libraries…</vt:lpstr>
      <vt:lpstr>Classes…</vt:lpstr>
      <vt:lpstr>Classes…</vt:lpstr>
      <vt:lpstr>Data Sources…</vt:lpstr>
      <vt:lpstr>Third Party Libraries…</vt:lpstr>
      <vt:lpstr>Third Party Libraries…</vt:lpstr>
      <vt:lpstr>Building, making and deploying a Terraform script…</vt:lpstr>
      <vt:lpstr>Building, making and deploying a Terraform script…</vt:lpstr>
      <vt:lpstr>Building, making and deploying a Terraform script…</vt:lpstr>
      <vt:lpstr>Building, making and deploying a Terraform script…</vt:lpstr>
      <vt:lpstr>Building, making and deploying a Terraform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Abe (STL)</dc:creator>
  <cp:lastModifiedBy>Peters, Abe (STL)</cp:lastModifiedBy>
  <cp:revision>13</cp:revision>
  <cp:lastPrinted>2022-04-08T15:32:32Z</cp:lastPrinted>
  <dcterms:created xsi:type="dcterms:W3CDTF">2022-03-15T13:49:54Z</dcterms:created>
  <dcterms:modified xsi:type="dcterms:W3CDTF">2022-04-14T21:09:09Z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