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765d7774d_3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765d7774d_3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61d1679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61d1679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81614f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81614f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661d16799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661d16799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661d1679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661d1679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61d1679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661d1679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661d1679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661d1679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661d1679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661d1679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tartling-cat-922f3d.netlify.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982939" y="102575"/>
            <a:ext cx="70203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Data Analysis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869050" y="1219350"/>
            <a:ext cx="32481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Presented by: Avram Darius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Last Updated: 03.10.2024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451704" y="3751178"/>
            <a:ext cx="2084543" cy="204909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3938948" y="4358215"/>
            <a:ext cx="1108486" cy="544928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12990" y="4793752"/>
            <a:ext cx="1953902" cy="121472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707849" y="2159200"/>
            <a:ext cx="3570489" cy="2350772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07849" y="2159200"/>
            <a:ext cx="3570489" cy="2024528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426241" y="4238343"/>
            <a:ext cx="130737" cy="122927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707849" y="2159200"/>
            <a:ext cx="3570489" cy="2024528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614667" y="2666065"/>
            <a:ext cx="1755402" cy="1094246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758233" y="2974161"/>
            <a:ext cx="914871" cy="664727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798575" y="3012104"/>
            <a:ext cx="834194" cy="588842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838916" y="3051548"/>
            <a:ext cx="753517" cy="511500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814731" y="3306505"/>
            <a:ext cx="801885" cy="45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006716" y="2989356"/>
            <a:ext cx="48" cy="600989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424645" y="2989356"/>
            <a:ext cx="48" cy="600989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214858" y="2989356"/>
            <a:ext cx="48" cy="600989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14667" y="3600952"/>
            <a:ext cx="1755402" cy="159369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727982" y="2898274"/>
            <a:ext cx="475985" cy="862039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771564" y="2883124"/>
            <a:ext cx="388875" cy="878690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811906" y="2921022"/>
            <a:ext cx="308198" cy="801349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614667" y="3154732"/>
            <a:ext cx="1758642" cy="121472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771564" y="3350545"/>
            <a:ext cx="388875" cy="75886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795750" y="3377842"/>
            <a:ext cx="100072" cy="16742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614667" y="2723753"/>
            <a:ext cx="1755402" cy="136621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6247" y="2666065"/>
            <a:ext cx="1852233" cy="160916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3992205" y="2452100"/>
            <a:ext cx="1003577" cy="294444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979296" y="2443001"/>
            <a:ext cx="1024520" cy="312687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451704" y="2883124"/>
            <a:ext cx="2081302" cy="212507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5137832" y="2883124"/>
            <a:ext cx="395308" cy="212507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4939364" y="2883124"/>
            <a:ext cx="316275" cy="212507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740897" y="2883124"/>
            <a:ext cx="237194" cy="212507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542429" y="2883124"/>
            <a:ext cx="158162" cy="212507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284271" y="2883124"/>
            <a:ext cx="158162" cy="212507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4006716" y="2883124"/>
            <a:ext cx="237243" cy="212507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3729210" y="2883124"/>
            <a:ext cx="316275" cy="212507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451704" y="2883124"/>
            <a:ext cx="395308" cy="212507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450059" y="3095588"/>
            <a:ext cx="140411" cy="11992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590433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729210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867987" y="3095588"/>
            <a:ext cx="138766" cy="11992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006716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145494" y="3095588"/>
            <a:ext cx="140411" cy="11992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284271" y="3095588"/>
            <a:ext cx="140411" cy="11992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424645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563422" y="3095588"/>
            <a:ext cx="138766" cy="11992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702151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840929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979706" y="3095588"/>
            <a:ext cx="140411" cy="11992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5118435" y="3095588"/>
            <a:ext cx="140459" cy="119925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258857" y="3095588"/>
            <a:ext cx="138766" cy="11992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397586" y="3095588"/>
            <a:ext cx="138815" cy="11992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633154" y="3681342"/>
            <a:ext cx="213059" cy="200405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ctrTitle"/>
          </p:nvPr>
        </p:nvSpPr>
        <p:spPr>
          <a:xfrm>
            <a:off x="3979246" y="2452151"/>
            <a:ext cx="1024800" cy="2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918050" y="501750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918050" y="1608325"/>
            <a:ext cx="36474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4655"/>
                </a:solidFill>
                <a:latin typeface="Roboto Medium"/>
                <a:ea typeface="Roboto Medium"/>
                <a:cs typeface="Roboto Medium"/>
                <a:sym typeface="Roboto Medium"/>
              </a:rPr>
              <a:t>Do you have any questions?</a:t>
            </a:r>
            <a:endParaRPr sz="2000">
              <a:solidFill>
                <a:srgbClr val="38465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4655"/>
                </a:solidFill>
                <a:latin typeface="Roboto"/>
                <a:ea typeface="Roboto"/>
                <a:cs typeface="Roboto"/>
                <a:sym typeface="Roboto"/>
              </a:rPr>
              <a:t>avram.dariusalexandru25@gmail.com</a:t>
            </a:r>
            <a:endParaRPr>
              <a:solidFill>
                <a:srgbClr val="3846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4655"/>
                </a:solidFill>
                <a:latin typeface="Roboto"/>
                <a:ea typeface="Roboto"/>
                <a:cs typeface="Roboto"/>
                <a:sym typeface="Roboto"/>
              </a:rPr>
              <a:t>+0724086078</a:t>
            </a:r>
            <a:endParaRPr>
              <a:solidFill>
                <a:srgbClr val="3846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4655"/>
                </a:solidFill>
                <a:latin typeface="Roboto"/>
                <a:ea typeface="Roboto"/>
                <a:cs typeface="Roboto"/>
                <a:sym typeface="Roboto"/>
              </a:rPr>
              <a:t>Website: </a:t>
            </a:r>
            <a:r>
              <a:rPr lang="en" u="sng">
                <a:solidFill>
                  <a:srgbClr val="38465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startling-cat-922f3d.netlify.app</a:t>
            </a:r>
            <a:endParaRPr>
              <a:solidFill>
                <a:srgbClr val="3846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4655"/>
                </a:solidFill>
                <a:latin typeface="Roboto"/>
                <a:ea typeface="Roboto"/>
                <a:cs typeface="Roboto"/>
                <a:sym typeface="Roboto"/>
              </a:rPr>
              <a:t>Documentation for project:</a:t>
            </a:r>
            <a:r>
              <a:rPr lang="en">
                <a:solidFill>
                  <a:srgbClr val="384655"/>
                </a:solidFill>
                <a:latin typeface="Roboto"/>
                <a:ea typeface="Roboto"/>
                <a:cs typeface="Roboto"/>
                <a:sym typeface="Roboto"/>
              </a:rPr>
              <a:t>https://docs.google.com/document/d/1wXvvf5jOTckigDKzs47aOFOEfovtamGYSQk5IetYdck/edit?usp=sharing</a:t>
            </a:r>
            <a:endParaRPr>
              <a:solidFill>
                <a:srgbClr val="3846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465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" name="Google Shape;324;p22"/>
          <p:cNvGrpSpPr/>
          <p:nvPr/>
        </p:nvGrpSpPr>
        <p:grpSpPr>
          <a:xfrm>
            <a:off x="5032862" y="1928781"/>
            <a:ext cx="3347117" cy="1847891"/>
            <a:chOff x="5101201" y="1891769"/>
            <a:chExt cx="3056449" cy="1653742"/>
          </a:xfrm>
        </p:grpSpPr>
        <p:sp>
          <p:nvSpPr>
            <p:cNvPr id="325" name="Google Shape;325;p22"/>
            <p:cNvSpPr/>
            <p:nvPr/>
          </p:nvSpPr>
          <p:spPr>
            <a:xfrm>
              <a:off x="5367022" y="1891769"/>
              <a:ext cx="2524773" cy="1640592"/>
            </a:xfrm>
            <a:custGeom>
              <a:rect b="b" l="l" r="r" t="t"/>
              <a:pathLst>
                <a:path extrusionOk="0" h="45801" w="70485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101201" y="3405705"/>
              <a:ext cx="3056449" cy="139805"/>
            </a:xfrm>
            <a:custGeom>
              <a:rect b="b" l="l" r="r" t="t"/>
              <a:pathLst>
                <a:path extrusionOk="0" h="3903" w="85328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101201" y="3405705"/>
              <a:ext cx="3056449" cy="70530"/>
            </a:xfrm>
            <a:custGeom>
              <a:rect b="b" l="l" r="r" t="t"/>
              <a:pathLst>
                <a:path extrusionOk="0" h="1969" w="85328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484731" y="2043518"/>
              <a:ext cx="2289399" cy="1110062"/>
            </a:xfrm>
            <a:custGeom>
              <a:rect b="b" l="l" r="r" t="t"/>
              <a:pathLst>
                <a:path extrusionOk="0" h="30990" w="63914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2"/>
          <p:cNvGrpSpPr/>
          <p:nvPr/>
        </p:nvGrpSpPr>
        <p:grpSpPr>
          <a:xfrm>
            <a:off x="5771683" y="2147479"/>
            <a:ext cx="1869475" cy="1133776"/>
            <a:chOff x="5574692" y="2089384"/>
            <a:chExt cx="1707128" cy="1014656"/>
          </a:xfrm>
        </p:grpSpPr>
        <p:grpSp>
          <p:nvGrpSpPr>
            <p:cNvPr id="330" name="Google Shape;330;p22"/>
            <p:cNvGrpSpPr/>
            <p:nvPr/>
          </p:nvGrpSpPr>
          <p:grpSpPr>
            <a:xfrm>
              <a:off x="5574692" y="2089384"/>
              <a:ext cx="889103" cy="1014656"/>
              <a:chOff x="457200" y="1326463"/>
              <a:chExt cx="1612738" cy="2490564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rect b="b" l="l" r="r" t="t"/>
                <a:pathLst>
                  <a:path extrusionOk="0" h="22317" w="14979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rect b="b" l="l" r="r" t="t"/>
                <a:pathLst>
                  <a:path extrusionOk="0" h="11088" w="4938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rect b="b" l="l" r="r" t="t"/>
                <a:pathLst>
                  <a:path extrusionOk="0" h="10475" w="5972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rect b="b" l="l" r="r" t="t"/>
                <a:pathLst>
                  <a:path extrusionOk="0" h="20482" w="11142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rect b="b" l="l" r="r" t="t"/>
                <a:pathLst>
                  <a:path extrusionOk="0" h="11409" w="3771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rect b="b" l="l" r="r" t="t"/>
                <a:pathLst>
                  <a:path extrusionOk="0" h="10508" w="4337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2"/>
            <p:cNvGrpSpPr/>
            <p:nvPr/>
          </p:nvGrpSpPr>
          <p:grpSpPr>
            <a:xfrm>
              <a:off x="6392717" y="2089384"/>
              <a:ext cx="889103" cy="1014656"/>
              <a:chOff x="457200" y="1326463"/>
              <a:chExt cx="1612738" cy="2490564"/>
            </a:xfrm>
          </p:grpSpPr>
          <p:sp>
            <p:nvSpPr>
              <p:cNvPr id="338" name="Google Shape;338;p22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rect b="b" l="l" r="r" t="t"/>
                <a:pathLst>
                  <a:path extrusionOk="0" h="22317" w="14979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rect b="b" l="l" r="r" t="t"/>
                <a:pathLst>
                  <a:path extrusionOk="0" h="11088" w="4938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rect b="b" l="l" r="r" t="t"/>
                <a:pathLst>
                  <a:path extrusionOk="0" h="10475" w="5972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rect b="b" l="l" r="r" t="t"/>
                <a:pathLst>
                  <a:path extrusionOk="0" h="20482" w="11142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rect b="b" l="l" r="r" t="t"/>
                <a:pathLst>
                  <a:path extrusionOk="0" h="11409" w="3771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rect b="b" l="l" r="r" t="t"/>
                <a:pathLst>
                  <a:path extrusionOk="0" h="10508" w="4337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2431525" y="33672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Presentation Contents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064820" y="1057175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 / Introduction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064822" y="1553701"/>
            <a:ext cx="2361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Figuring out the problem and the objectives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064820" y="3936549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Ending Thoughts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064822" y="4283400"/>
            <a:ext cx="2361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Ending thoughts and information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064820" y="2976758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Decisions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064822" y="3323608"/>
            <a:ext cx="2361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 data to provide information that can be used for business decisions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3514681" y="1107568"/>
            <a:ext cx="2343219" cy="3282933"/>
            <a:chOff x="3514681" y="1107568"/>
            <a:chExt cx="2343219" cy="3282933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rect b="b" l="l" r="r" t="t"/>
                <a:pathLst>
                  <a:path extrusionOk="0" h="141363" w="71403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1" name="Google Shape;121;p14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22" name="Google Shape;122;p14"/>
            <p:cNvSpPr/>
            <p:nvPr/>
          </p:nvSpPr>
          <p:spPr>
            <a:xfrm>
              <a:off x="3928713" y="1107568"/>
              <a:ext cx="403691" cy="403384"/>
            </a:xfrm>
            <a:custGeom>
              <a:rect b="b" l="l" r="r" t="t"/>
              <a:pathLst>
                <a:path extrusionOk="0" h="14134" w="14146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3" name="Google Shape;123;p14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24" name="Google Shape;124;p14"/>
            <p:cNvSpPr/>
            <p:nvPr/>
          </p:nvSpPr>
          <p:spPr>
            <a:xfrm>
              <a:off x="3928708" y="3986762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5" name="Google Shape;125;p14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26" name="Google Shape;126;p14"/>
            <p:cNvSpPr/>
            <p:nvPr/>
          </p:nvSpPr>
          <p:spPr>
            <a:xfrm>
              <a:off x="4768391" y="3026968"/>
              <a:ext cx="403709" cy="403744"/>
            </a:xfrm>
            <a:custGeom>
              <a:rect b="b" l="l" r="r" t="t"/>
              <a:pathLst>
                <a:path extrusionOk="0" h="14133" w="14133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4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28" name="Google Shape;128;p14"/>
            <p:cNvSpPr/>
            <p:nvPr/>
          </p:nvSpPr>
          <p:spPr>
            <a:xfrm>
              <a:off x="4768394" y="2067181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6064820" y="2099704"/>
            <a:ext cx="236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6064822" y="2438654"/>
            <a:ext cx="2361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 data to draw factual conclusions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458438" y="2381966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29694" y="2351891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963711" y="1702615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964912" y="1926104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100943" y="2076699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1517555" y="2302518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784738" y="2302518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325634" y="2459302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345077" y="2617179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453181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790818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100943" y="3333779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510237" y="1796154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586772" y="4069785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155181" y="2727358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201350" y="3027382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2253563" y="3390507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2157621" y="2346575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919981" y="2424057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524843" y="1504504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162901" y="1106280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1346903" y="1305447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1823625" y="3607551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960672" y="862825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 txBox="1"/>
          <p:nvPr>
            <p:ph idx="4294967295" type="ctrTitle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905575" y="343900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3392142" y="2183386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6023622" y="2104061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6" name="Google Shape;166;p15"/>
          <p:cNvGrpSpPr/>
          <p:nvPr/>
        </p:nvGrpSpPr>
        <p:grpSpPr>
          <a:xfrm>
            <a:off x="1720165" y="3997009"/>
            <a:ext cx="509131" cy="506047"/>
            <a:chOff x="-4932650" y="2046625"/>
            <a:chExt cx="293025" cy="291250"/>
          </a:xfrm>
        </p:grpSpPr>
        <p:sp>
          <p:nvSpPr>
            <p:cNvPr id="167" name="Google Shape;167;p15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6375549" y="4107580"/>
            <a:ext cx="507741" cy="505004"/>
            <a:chOff x="-2571737" y="2764550"/>
            <a:chExt cx="292225" cy="290650"/>
          </a:xfrm>
        </p:grpSpPr>
        <p:sp>
          <p:nvSpPr>
            <p:cNvPr id="170" name="Google Shape;170;p15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905575" y="1865975"/>
            <a:ext cx="33864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I was approached by your company, I was tasked with finding out ways to optimize your business and use the dataset provided to give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suggestions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actions that need to be taken for the firm to become more profitable.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" name="Google Shape;174;p15"/>
          <p:cNvGrpSpPr/>
          <p:nvPr/>
        </p:nvGrpSpPr>
        <p:grpSpPr>
          <a:xfrm>
            <a:off x="5020375" y="1676600"/>
            <a:ext cx="3218100" cy="2430975"/>
            <a:chOff x="2899225" y="1580225"/>
            <a:chExt cx="3218100" cy="2430975"/>
          </a:xfrm>
        </p:grpSpPr>
        <p:sp>
          <p:nvSpPr>
            <p:cNvPr id="175" name="Google Shape;175;p15"/>
            <p:cNvSpPr/>
            <p:nvPr/>
          </p:nvSpPr>
          <p:spPr>
            <a:xfrm>
              <a:off x="3995515" y="3333824"/>
              <a:ext cx="1152978" cy="525177"/>
            </a:xfrm>
            <a:custGeom>
              <a:rect b="b" l="l" r="r" t="t"/>
              <a:pathLst>
                <a:path extrusionOk="0" h="17780" w="4063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026675" y="1580225"/>
              <a:ext cx="3090650" cy="1886856"/>
            </a:xfrm>
            <a:custGeom>
              <a:rect b="b" l="l" r="r" t="t"/>
              <a:pathLst>
                <a:path extrusionOk="0" h="63880" w="108912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572050" y="2443825"/>
              <a:ext cx="1428600" cy="7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60004" y="2619100"/>
              <a:ext cx="401037" cy="262426"/>
            </a:xfrm>
            <a:custGeom>
              <a:rect b="b" l="l" r="r" t="t"/>
              <a:pathLst>
                <a:path extrusionOk="0" h="14419" w="22035">
                  <a:moveTo>
                    <a:pt x="1997" y="0"/>
                  </a:moveTo>
                  <a:cubicBezTo>
                    <a:pt x="888" y="0"/>
                    <a:pt x="0" y="888"/>
                    <a:pt x="0" y="1997"/>
                  </a:cubicBezTo>
                  <a:lnTo>
                    <a:pt x="0" y="12423"/>
                  </a:lnTo>
                  <a:cubicBezTo>
                    <a:pt x="0" y="13532"/>
                    <a:pt x="888" y="14419"/>
                    <a:pt x="1997" y="14419"/>
                  </a:cubicBezTo>
                  <a:lnTo>
                    <a:pt x="20038" y="14419"/>
                  </a:lnTo>
                  <a:cubicBezTo>
                    <a:pt x="21111" y="14419"/>
                    <a:pt x="22035" y="13532"/>
                    <a:pt x="22035" y="12423"/>
                  </a:cubicBezTo>
                  <a:lnTo>
                    <a:pt x="22035" y="1997"/>
                  </a:lnTo>
                  <a:cubicBezTo>
                    <a:pt x="22035" y="925"/>
                    <a:pt x="21148" y="0"/>
                    <a:pt x="20038" y="0"/>
                  </a:cubicBezTo>
                  <a:close/>
                </a:path>
              </a:pathLst>
            </a:custGeom>
            <a:solidFill>
              <a:srgbClr val="D8C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 flipH="1" rot="10800000">
              <a:off x="3582457" y="3787271"/>
              <a:ext cx="1979319" cy="78836"/>
            </a:xfrm>
            <a:custGeom>
              <a:rect b="b" l="l" r="r" t="t"/>
              <a:pathLst>
                <a:path extrusionOk="0" h="2669" w="125991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484592" y="3245377"/>
              <a:ext cx="174855" cy="174801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143450" y="1684825"/>
              <a:ext cx="1428600" cy="7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572050" y="1684825"/>
              <a:ext cx="1428600" cy="7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143450" y="2443825"/>
              <a:ext cx="1428600" cy="7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869300" y="1827700"/>
              <a:ext cx="26825" cy="25900"/>
            </a:xfrm>
            <a:custGeom>
              <a:rect b="b" l="l" r="r" t="t"/>
              <a:pathLst>
                <a:path extrusionOk="0" h="1036" w="1073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776"/>
                    <a:pt x="259" y="1035"/>
                    <a:pt x="518" y="1035"/>
                  </a:cubicBezTo>
                  <a:cubicBezTo>
                    <a:pt x="813" y="1035"/>
                    <a:pt x="1072" y="776"/>
                    <a:pt x="1072" y="518"/>
                  </a:cubicBezTo>
                  <a:cubicBezTo>
                    <a:pt x="1072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891475" y="1884075"/>
              <a:ext cx="26825" cy="25900"/>
            </a:xfrm>
            <a:custGeom>
              <a:rect b="b" l="l" r="r" t="t"/>
              <a:pathLst>
                <a:path extrusionOk="0" h="1036" w="1073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814"/>
                    <a:pt x="259" y="1035"/>
                    <a:pt x="518" y="1035"/>
                  </a:cubicBezTo>
                  <a:cubicBezTo>
                    <a:pt x="814" y="1035"/>
                    <a:pt x="1072" y="814"/>
                    <a:pt x="1072" y="518"/>
                  </a:cubicBezTo>
                  <a:cubicBezTo>
                    <a:pt x="1072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916425" y="1939525"/>
              <a:ext cx="25900" cy="26825"/>
            </a:xfrm>
            <a:custGeom>
              <a:rect b="b" l="l" r="r" t="t"/>
              <a:pathLst>
                <a:path extrusionOk="0" h="1073" w="1036">
                  <a:moveTo>
                    <a:pt x="518" y="1"/>
                  </a:moveTo>
                  <a:cubicBezTo>
                    <a:pt x="222" y="1"/>
                    <a:pt x="1" y="259"/>
                    <a:pt x="1" y="555"/>
                  </a:cubicBezTo>
                  <a:cubicBezTo>
                    <a:pt x="1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943225" y="1994975"/>
              <a:ext cx="26825" cy="25900"/>
            </a:xfrm>
            <a:custGeom>
              <a:rect b="b" l="l" r="r" t="t"/>
              <a:pathLst>
                <a:path extrusionOk="0" h="1036" w="1073">
                  <a:moveTo>
                    <a:pt x="555" y="1"/>
                  </a:moveTo>
                  <a:cubicBezTo>
                    <a:pt x="259" y="1"/>
                    <a:pt x="1" y="223"/>
                    <a:pt x="1" y="518"/>
                  </a:cubicBezTo>
                  <a:cubicBezTo>
                    <a:pt x="1" y="814"/>
                    <a:pt x="259" y="1036"/>
                    <a:pt x="555" y="1036"/>
                  </a:cubicBezTo>
                  <a:cubicBezTo>
                    <a:pt x="814" y="1036"/>
                    <a:pt x="1073" y="814"/>
                    <a:pt x="1073" y="518"/>
                  </a:cubicBezTo>
                  <a:cubicBezTo>
                    <a:pt x="1073" y="22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15"/>
            <p:cNvGrpSpPr/>
            <p:nvPr/>
          </p:nvGrpSpPr>
          <p:grpSpPr>
            <a:xfrm>
              <a:off x="3651163" y="1803200"/>
              <a:ext cx="413175" cy="522250"/>
              <a:chOff x="3687200" y="1799950"/>
              <a:chExt cx="413175" cy="522250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3687200" y="1799950"/>
                <a:ext cx="319825" cy="522250"/>
              </a:xfrm>
              <a:custGeom>
                <a:rect b="b" l="l" r="r" t="t"/>
                <a:pathLst>
                  <a:path extrusionOk="0" h="20890" w="12793">
                    <a:moveTo>
                      <a:pt x="1480" y="1"/>
                    </a:moveTo>
                    <a:cubicBezTo>
                      <a:pt x="666" y="1"/>
                      <a:pt x="1" y="629"/>
                      <a:pt x="1" y="1443"/>
                    </a:cubicBezTo>
                    <a:lnTo>
                      <a:pt x="1" y="19448"/>
                    </a:lnTo>
                    <a:cubicBezTo>
                      <a:pt x="1" y="20261"/>
                      <a:pt x="666" y="20889"/>
                      <a:pt x="1480" y="20889"/>
                    </a:cubicBezTo>
                    <a:lnTo>
                      <a:pt x="11351" y="20889"/>
                    </a:lnTo>
                    <a:cubicBezTo>
                      <a:pt x="12164" y="20889"/>
                      <a:pt x="12793" y="20261"/>
                      <a:pt x="12793" y="19448"/>
                    </a:cubicBezTo>
                    <a:lnTo>
                      <a:pt x="12793" y="1443"/>
                    </a:lnTo>
                    <a:cubicBezTo>
                      <a:pt x="12793" y="629"/>
                      <a:pt x="12164" y="1"/>
                      <a:pt x="11351" y="1"/>
                    </a:cubicBezTo>
                    <a:close/>
                  </a:path>
                </a:pathLst>
              </a:custGeom>
              <a:solidFill>
                <a:srgbClr val="5C5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722325" y="1878525"/>
                <a:ext cx="250500" cy="329075"/>
              </a:xfrm>
              <a:custGeom>
                <a:rect b="b" l="l" r="r" t="t"/>
                <a:pathLst>
                  <a:path extrusionOk="0" h="13163" w="10020">
                    <a:moveTo>
                      <a:pt x="149" y="0"/>
                    </a:moveTo>
                    <a:cubicBezTo>
                      <a:pt x="38" y="0"/>
                      <a:pt x="1" y="74"/>
                      <a:pt x="1" y="148"/>
                    </a:cubicBezTo>
                    <a:lnTo>
                      <a:pt x="1" y="13014"/>
                    </a:lnTo>
                    <a:cubicBezTo>
                      <a:pt x="1" y="13088"/>
                      <a:pt x="38" y="13162"/>
                      <a:pt x="112" y="13162"/>
                    </a:cubicBezTo>
                    <a:lnTo>
                      <a:pt x="9872" y="13162"/>
                    </a:lnTo>
                    <a:cubicBezTo>
                      <a:pt x="9946" y="13162"/>
                      <a:pt x="10020" y="13088"/>
                      <a:pt x="10020" y="13014"/>
                    </a:cubicBezTo>
                    <a:lnTo>
                      <a:pt x="10020" y="148"/>
                    </a:lnTo>
                    <a:cubicBezTo>
                      <a:pt x="10020" y="74"/>
                      <a:pt x="9946" y="0"/>
                      <a:pt x="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822150" y="2239000"/>
                <a:ext cx="50850" cy="50850"/>
              </a:xfrm>
              <a:custGeom>
                <a:rect b="b" l="l" r="r" t="t"/>
                <a:pathLst>
                  <a:path extrusionOk="0" h="2034" w="2034">
                    <a:moveTo>
                      <a:pt x="999" y="0"/>
                    </a:moveTo>
                    <a:cubicBezTo>
                      <a:pt x="444" y="0"/>
                      <a:pt x="1" y="444"/>
                      <a:pt x="1" y="998"/>
                    </a:cubicBezTo>
                    <a:cubicBezTo>
                      <a:pt x="1" y="1590"/>
                      <a:pt x="444" y="2033"/>
                      <a:pt x="999" y="2033"/>
                    </a:cubicBezTo>
                    <a:cubicBezTo>
                      <a:pt x="1553" y="2033"/>
                      <a:pt x="2034" y="1553"/>
                      <a:pt x="2034" y="998"/>
                    </a:cubicBezTo>
                    <a:cubicBezTo>
                      <a:pt x="2034" y="444"/>
                      <a:pt x="1553" y="0"/>
                      <a:pt x="999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831400" y="2248225"/>
                <a:ext cx="31450" cy="31450"/>
              </a:xfrm>
              <a:custGeom>
                <a:rect b="b" l="l" r="r" t="t"/>
                <a:pathLst>
                  <a:path extrusionOk="0" h="1258" w="1258">
                    <a:moveTo>
                      <a:pt x="629" y="149"/>
                    </a:moveTo>
                    <a:cubicBezTo>
                      <a:pt x="888" y="149"/>
                      <a:pt x="1109" y="370"/>
                      <a:pt x="1109" y="629"/>
                    </a:cubicBezTo>
                    <a:cubicBezTo>
                      <a:pt x="1109" y="888"/>
                      <a:pt x="888" y="1110"/>
                      <a:pt x="629" y="1110"/>
                    </a:cubicBezTo>
                    <a:cubicBezTo>
                      <a:pt x="370" y="1110"/>
                      <a:pt x="148" y="925"/>
                      <a:pt x="148" y="629"/>
                    </a:cubicBezTo>
                    <a:cubicBezTo>
                      <a:pt x="148" y="370"/>
                      <a:pt x="370" y="149"/>
                      <a:pt x="629" y="149"/>
                    </a:cubicBezTo>
                    <a:close/>
                    <a:moveTo>
                      <a:pt x="629" y="1"/>
                    </a:moveTo>
                    <a:cubicBezTo>
                      <a:pt x="296" y="1"/>
                      <a:pt x="0" y="297"/>
                      <a:pt x="0" y="629"/>
                    </a:cubicBezTo>
                    <a:cubicBezTo>
                      <a:pt x="0" y="999"/>
                      <a:pt x="296" y="1258"/>
                      <a:pt x="629" y="1258"/>
                    </a:cubicBezTo>
                    <a:cubicBezTo>
                      <a:pt x="998" y="1258"/>
                      <a:pt x="1257" y="999"/>
                      <a:pt x="1257" y="629"/>
                    </a:cubicBezTo>
                    <a:cubicBezTo>
                      <a:pt x="1257" y="297"/>
                      <a:pt x="998" y="1"/>
                      <a:pt x="629" y="1"/>
                    </a:cubicBezTo>
                    <a:close/>
                  </a:path>
                </a:pathLst>
              </a:custGeom>
              <a:solidFill>
                <a:srgbClr val="6469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806450" y="1835075"/>
                <a:ext cx="81350" cy="11125"/>
              </a:xfrm>
              <a:custGeom>
                <a:rect b="b" l="l" r="r" t="t"/>
                <a:pathLst>
                  <a:path extrusionOk="0" h="445" w="3254">
                    <a:moveTo>
                      <a:pt x="148" y="1"/>
                    </a:moveTo>
                    <a:cubicBezTo>
                      <a:pt x="74" y="1"/>
                      <a:pt x="0" y="75"/>
                      <a:pt x="0" y="149"/>
                    </a:cubicBezTo>
                    <a:lnTo>
                      <a:pt x="0" y="297"/>
                    </a:lnTo>
                    <a:cubicBezTo>
                      <a:pt x="0" y="371"/>
                      <a:pt x="74" y="444"/>
                      <a:pt x="148" y="444"/>
                    </a:cubicBezTo>
                    <a:lnTo>
                      <a:pt x="3106" y="444"/>
                    </a:lnTo>
                    <a:cubicBezTo>
                      <a:pt x="3180" y="444"/>
                      <a:pt x="3253" y="371"/>
                      <a:pt x="3253" y="297"/>
                    </a:cubicBezTo>
                    <a:lnTo>
                      <a:pt x="3253" y="149"/>
                    </a:lnTo>
                    <a:cubicBezTo>
                      <a:pt x="3253" y="75"/>
                      <a:pt x="3216" y="1"/>
                      <a:pt x="3106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885000" y="1853575"/>
                <a:ext cx="215375" cy="212600"/>
              </a:xfrm>
              <a:custGeom>
                <a:rect b="b" l="l" r="r" t="t"/>
                <a:pathLst>
                  <a:path extrusionOk="0" h="8504" w="8615">
                    <a:moveTo>
                      <a:pt x="4548" y="0"/>
                    </a:moveTo>
                    <a:cubicBezTo>
                      <a:pt x="2293" y="0"/>
                      <a:pt x="481" y="1849"/>
                      <a:pt x="481" y="4067"/>
                    </a:cubicBezTo>
                    <a:cubicBezTo>
                      <a:pt x="481" y="4843"/>
                      <a:pt x="703" y="5583"/>
                      <a:pt x="1073" y="6211"/>
                    </a:cubicBezTo>
                    <a:lnTo>
                      <a:pt x="1" y="8504"/>
                    </a:lnTo>
                    <a:lnTo>
                      <a:pt x="2441" y="7542"/>
                    </a:lnTo>
                    <a:cubicBezTo>
                      <a:pt x="3032" y="7949"/>
                      <a:pt x="3772" y="8171"/>
                      <a:pt x="4548" y="8171"/>
                    </a:cubicBezTo>
                    <a:cubicBezTo>
                      <a:pt x="6803" y="8171"/>
                      <a:pt x="8615" y="6322"/>
                      <a:pt x="8615" y="4067"/>
                    </a:cubicBezTo>
                    <a:cubicBezTo>
                      <a:pt x="8615" y="1849"/>
                      <a:pt x="6803" y="0"/>
                      <a:pt x="4548" y="0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3964013" y="1895625"/>
                <a:ext cx="57350" cy="114625"/>
              </a:xfrm>
              <a:custGeom>
                <a:rect b="b" l="l" r="r" t="t"/>
                <a:pathLst>
                  <a:path extrusionOk="0" h="4585" w="2294">
                    <a:moveTo>
                      <a:pt x="962" y="0"/>
                    </a:moveTo>
                    <a:lnTo>
                      <a:pt x="962" y="555"/>
                    </a:lnTo>
                    <a:cubicBezTo>
                      <a:pt x="445" y="666"/>
                      <a:pt x="149" y="1035"/>
                      <a:pt x="149" y="1553"/>
                    </a:cubicBezTo>
                    <a:cubicBezTo>
                      <a:pt x="149" y="2514"/>
                      <a:pt x="1554" y="2514"/>
                      <a:pt x="1554" y="3069"/>
                    </a:cubicBezTo>
                    <a:cubicBezTo>
                      <a:pt x="1554" y="3291"/>
                      <a:pt x="1406" y="3439"/>
                      <a:pt x="1110" y="3439"/>
                    </a:cubicBezTo>
                    <a:cubicBezTo>
                      <a:pt x="851" y="3439"/>
                      <a:pt x="629" y="3328"/>
                      <a:pt x="334" y="3106"/>
                    </a:cubicBezTo>
                    <a:lnTo>
                      <a:pt x="1" y="3660"/>
                    </a:lnTo>
                    <a:cubicBezTo>
                      <a:pt x="260" y="3882"/>
                      <a:pt x="629" y="4030"/>
                      <a:pt x="962" y="4067"/>
                    </a:cubicBezTo>
                    <a:lnTo>
                      <a:pt x="962" y="4585"/>
                    </a:lnTo>
                    <a:lnTo>
                      <a:pt x="1480" y="4585"/>
                    </a:lnTo>
                    <a:lnTo>
                      <a:pt x="1480" y="4030"/>
                    </a:lnTo>
                    <a:cubicBezTo>
                      <a:pt x="2034" y="3919"/>
                      <a:pt x="2293" y="3512"/>
                      <a:pt x="2293" y="2995"/>
                    </a:cubicBezTo>
                    <a:cubicBezTo>
                      <a:pt x="2293" y="1960"/>
                      <a:pt x="888" y="2034"/>
                      <a:pt x="888" y="1516"/>
                    </a:cubicBezTo>
                    <a:cubicBezTo>
                      <a:pt x="888" y="1257"/>
                      <a:pt x="1036" y="1183"/>
                      <a:pt x="1295" y="1183"/>
                    </a:cubicBezTo>
                    <a:cubicBezTo>
                      <a:pt x="1517" y="1183"/>
                      <a:pt x="1665" y="1257"/>
                      <a:pt x="1886" y="1442"/>
                    </a:cubicBezTo>
                    <a:lnTo>
                      <a:pt x="2256" y="998"/>
                    </a:lnTo>
                    <a:cubicBezTo>
                      <a:pt x="2071" y="777"/>
                      <a:pt x="1813" y="592"/>
                      <a:pt x="1480" y="555"/>
                    </a:cubicBez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2E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5"/>
            <p:cNvSpPr/>
            <p:nvPr/>
          </p:nvSpPr>
          <p:spPr>
            <a:xfrm>
              <a:off x="5455907" y="2886898"/>
              <a:ext cx="18855" cy="19529"/>
            </a:xfrm>
            <a:custGeom>
              <a:rect b="b" l="l" r="r" t="t"/>
              <a:pathLst>
                <a:path extrusionOk="0" h="1073" w="1036">
                  <a:moveTo>
                    <a:pt x="518" y="1"/>
                  </a:moveTo>
                  <a:cubicBezTo>
                    <a:pt x="223" y="1"/>
                    <a:pt x="1" y="260"/>
                    <a:pt x="1" y="555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412171" y="2878162"/>
              <a:ext cx="18855" cy="19529"/>
            </a:xfrm>
            <a:custGeom>
              <a:rect b="b" l="l" r="r" t="t"/>
              <a:pathLst>
                <a:path extrusionOk="0" h="1073" w="1036">
                  <a:moveTo>
                    <a:pt x="518" y="0"/>
                  </a:moveTo>
                  <a:cubicBezTo>
                    <a:pt x="222" y="0"/>
                    <a:pt x="1" y="259"/>
                    <a:pt x="1" y="518"/>
                  </a:cubicBezTo>
                  <a:cubicBezTo>
                    <a:pt x="1" y="813"/>
                    <a:pt x="222" y="1035"/>
                    <a:pt x="518" y="1072"/>
                  </a:cubicBezTo>
                  <a:cubicBezTo>
                    <a:pt x="814" y="1072"/>
                    <a:pt x="1036" y="813"/>
                    <a:pt x="1036" y="555"/>
                  </a:cubicBezTo>
                  <a:cubicBezTo>
                    <a:pt x="1036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014496" y="2911123"/>
              <a:ext cx="98935" cy="99609"/>
            </a:xfrm>
            <a:custGeom>
              <a:rect b="b" l="l" r="r" t="t"/>
              <a:pathLst>
                <a:path extrusionOk="0" h="5473" w="5436">
                  <a:moveTo>
                    <a:pt x="2737" y="1"/>
                  </a:moveTo>
                  <a:cubicBezTo>
                    <a:pt x="1221" y="1"/>
                    <a:pt x="1" y="1221"/>
                    <a:pt x="1" y="2737"/>
                  </a:cubicBezTo>
                  <a:cubicBezTo>
                    <a:pt x="1" y="4252"/>
                    <a:pt x="1221" y="5472"/>
                    <a:pt x="2737" y="5472"/>
                  </a:cubicBezTo>
                  <a:cubicBezTo>
                    <a:pt x="4216" y="5472"/>
                    <a:pt x="5436" y="4252"/>
                    <a:pt x="5436" y="2737"/>
                  </a:cubicBezTo>
                  <a:cubicBezTo>
                    <a:pt x="5436" y="1221"/>
                    <a:pt x="4216" y="1"/>
                    <a:pt x="273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399395" y="2697816"/>
              <a:ext cx="184384" cy="189771"/>
            </a:xfrm>
            <a:custGeom>
              <a:rect b="b" l="l" r="r" t="t"/>
              <a:pathLst>
                <a:path extrusionOk="0" h="10427" w="10131">
                  <a:moveTo>
                    <a:pt x="0" y="1"/>
                  </a:moveTo>
                  <a:lnTo>
                    <a:pt x="0" y="10427"/>
                  </a:lnTo>
                  <a:lnTo>
                    <a:pt x="10130" y="10427"/>
                  </a:lnTo>
                  <a:lnTo>
                    <a:pt x="10130" y="5473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rgbClr val="E5E3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997005" y="2673610"/>
              <a:ext cx="327036" cy="158813"/>
            </a:xfrm>
            <a:custGeom>
              <a:rect b="b" l="l" r="r" t="t"/>
              <a:pathLst>
                <a:path extrusionOk="0" h="8726" w="17969">
                  <a:moveTo>
                    <a:pt x="8985" y="0"/>
                  </a:moveTo>
                  <a:cubicBezTo>
                    <a:pt x="4030" y="0"/>
                    <a:pt x="1" y="1959"/>
                    <a:pt x="1" y="4363"/>
                  </a:cubicBezTo>
                  <a:cubicBezTo>
                    <a:pt x="1" y="6766"/>
                    <a:pt x="4030" y="8725"/>
                    <a:pt x="8985" y="8725"/>
                  </a:cubicBezTo>
                  <a:cubicBezTo>
                    <a:pt x="13939" y="8725"/>
                    <a:pt x="17968" y="6766"/>
                    <a:pt x="17968" y="4363"/>
                  </a:cubicBezTo>
                  <a:cubicBezTo>
                    <a:pt x="17968" y="1959"/>
                    <a:pt x="13939" y="0"/>
                    <a:pt x="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047475" y="2720694"/>
              <a:ext cx="39712" cy="64628"/>
            </a:xfrm>
            <a:custGeom>
              <a:rect b="b" l="l" r="r" t="t"/>
              <a:pathLst>
                <a:path extrusionOk="0" h="3551" w="2182">
                  <a:moveTo>
                    <a:pt x="1331" y="1"/>
                  </a:moveTo>
                  <a:cubicBezTo>
                    <a:pt x="1147" y="1"/>
                    <a:pt x="962" y="1"/>
                    <a:pt x="814" y="75"/>
                  </a:cubicBezTo>
                  <a:cubicBezTo>
                    <a:pt x="666" y="149"/>
                    <a:pt x="518" y="260"/>
                    <a:pt x="407" y="408"/>
                  </a:cubicBezTo>
                  <a:cubicBezTo>
                    <a:pt x="296" y="519"/>
                    <a:pt x="185" y="703"/>
                    <a:pt x="111" y="925"/>
                  </a:cubicBezTo>
                  <a:cubicBezTo>
                    <a:pt x="37" y="1184"/>
                    <a:pt x="0" y="1443"/>
                    <a:pt x="0" y="1776"/>
                  </a:cubicBezTo>
                  <a:cubicBezTo>
                    <a:pt x="0" y="2071"/>
                    <a:pt x="37" y="2330"/>
                    <a:pt x="111" y="2589"/>
                  </a:cubicBezTo>
                  <a:cubicBezTo>
                    <a:pt x="148" y="2811"/>
                    <a:pt x="259" y="2996"/>
                    <a:pt x="370" y="3143"/>
                  </a:cubicBezTo>
                  <a:cubicBezTo>
                    <a:pt x="444" y="3254"/>
                    <a:pt x="592" y="3365"/>
                    <a:pt x="740" y="3439"/>
                  </a:cubicBezTo>
                  <a:cubicBezTo>
                    <a:pt x="925" y="3513"/>
                    <a:pt x="1073" y="3550"/>
                    <a:pt x="1294" y="3550"/>
                  </a:cubicBezTo>
                  <a:cubicBezTo>
                    <a:pt x="1442" y="3550"/>
                    <a:pt x="1590" y="3513"/>
                    <a:pt x="1775" y="3476"/>
                  </a:cubicBezTo>
                  <a:cubicBezTo>
                    <a:pt x="1923" y="3439"/>
                    <a:pt x="2071" y="3328"/>
                    <a:pt x="2182" y="3217"/>
                  </a:cubicBezTo>
                  <a:lnTo>
                    <a:pt x="2182" y="1702"/>
                  </a:lnTo>
                  <a:lnTo>
                    <a:pt x="1110" y="1702"/>
                  </a:lnTo>
                  <a:lnTo>
                    <a:pt x="1110" y="2071"/>
                  </a:lnTo>
                  <a:lnTo>
                    <a:pt x="1701" y="2145"/>
                  </a:lnTo>
                  <a:lnTo>
                    <a:pt x="1701" y="2848"/>
                  </a:lnTo>
                  <a:cubicBezTo>
                    <a:pt x="1627" y="2885"/>
                    <a:pt x="1590" y="2922"/>
                    <a:pt x="1516" y="2922"/>
                  </a:cubicBezTo>
                  <a:cubicBezTo>
                    <a:pt x="1479" y="2959"/>
                    <a:pt x="1405" y="2959"/>
                    <a:pt x="1331" y="2959"/>
                  </a:cubicBezTo>
                  <a:cubicBezTo>
                    <a:pt x="1147" y="2959"/>
                    <a:pt x="962" y="2885"/>
                    <a:pt x="851" y="2663"/>
                  </a:cubicBezTo>
                  <a:cubicBezTo>
                    <a:pt x="703" y="2478"/>
                    <a:pt x="666" y="2182"/>
                    <a:pt x="666" y="1776"/>
                  </a:cubicBezTo>
                  <a:cubicBezTo>
                    <a:pt x="666" y="1554"/>
                    <a:pt x="666" y="1369"/>
                    <a:pt x="703" y="1221"/>
                  </a:cubicBezTo>
                  <a:cubicBezTo>
                    <a:pt x="740" y="1073"/>
                    <a:pt x="777" y="925"/>
                    <a:pt x="851" y="814"/>
                  </a:cubicBezTo>
                  <a:cubicBezTo>
                    <a:pt x="925" y="740"/>
                    <a:pt x="999" y="666"/>
                    <a:pt x="1073" y="629"/>
                  </a:cubicBezTo>
                  <a:cubicBezTo>
                    <a:pt x="1184" y="556"/>
                    <a:pt x="1294" y="556"/>
                    <a:pt x="1405" y="556"/>
                  </a:cubicBezTo>
                  <a:cubicBezTo>
                    <a:pt x="1516" y="556"/>
                    <a:pt x="1627" y="556"/>
                    <a:pt x="1701" y="593"/>
                  </a:cubicBezTo>
                  <a:cubicBezTo>
                    <a:pt x="1812" y="593"/>
                    <a:pt x="1886" y="629"/>
                    <a:pt x="1923" y="666"/>
                  </a:cubicBezTo>
                  <a:lnTo>
                    <a:pt x="2071" y="112"/>
                  </a:lnTo>
                  <a:cubicBezTo>
                    <a:pt x="1997" y="75"/>
                    <a:pt x="1886" y="38"/>
                    <a:pt x="1738" y="38"/>
                  </a:cubicBezTo>
                  <a:cubicBezTo>
                    <a:pt x="1627" y="1"/>
                    <a:pt x="1479" y="1"/>
                    <a:pt x="133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092557" y="2720694"/>
              <a:ext cx="43753" cy="64628"/>
            </a:xfrm>
            <a:custGeom>
              <a:rect b="b" l="l" r="r" t="t"/>
              <a:pathLst>
                <a:path extrusionOk="0" h="3551" w="2404">
                  <a:moveTo>
                    <a:pt x="1184" y="556"/>
                  </a:moveTo>
                  <a:cubicBezTo>
                    <a:pt x="1294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27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16" y="2885"/>
                    <a:pt x="1405" y="2996"/>
                    <a:pt x="1184" y="2996"/>
                  </a:cubicBezTo>
                  <a:cubicBezTo>
                    <a:pt x="1110" y="2996"/>
                    <a:pt x="999" y="2959"/>
                    <a:pt x="925" y="2885"/>
                  </a:cubicBezTo>
                  <a:cubicBezTo>
                    <a:pt x="851" y="2811"/>
                    <a:pt x="814" y="2737"/>
                    <a:pt x="777" y="2626"/>
                  </a:cubicBezTo>
                  <a:cubicBezTo>
                    <a:pt x="703" y="2515"/>
                    <a:pt x="703" y="2404"/>
                    <a:pt x="666" y="2256"/>
                  </a:cubicBezTo>
                  <a:cubicBezTo>
                    <a:pt x="666" y="2108"/>
                    <a:pt x="629" y="1923"/>
                    <a:pt x="629" y="1776"/>
                  </a:cubicBezTo>
                  <a:cubicBezTo>
                    <a:pt x="629" y="962"/>
                    <a:pt x="814" y="556"/>
                    <a:pt x="1184" y="556"/>
                  </a:cubicBezTo>
                  <a:close/>
                  <a:moveTo>
                    <a:pt x="1184" y="1"/>
                  </a:moveTo>
                  <a:cubicBezTo>
                    <a:pt x="777" y="1"/>
                    <a:pt x="481" y="149"/>
                    <a:pt x="296" y="445"/>
                  </a:cubicBezTo>
                  <a:cubicBezTo>
                    <a:pt x="74" y="740"/>
                    <a:pt x="1" y="1184"/>
                    <a:pt x="1" y="1776"/>
                  </a:cubicBezTo>
                  <a:cubicBezTo>
                    <a:pt x="1" y="2034"/>
                    <a:pt x="1" y="2293"/>
                    <a:pt x="74" y="2515"/>
                  </a:cubicBezTo>
                  <a:cubicBezTo>
                    <a:pt x="111" y="2737"/>
                    <a:pt x="185" y="2922"/>
                    <a:pt x="259" y="3070"/>
                  </a:cubicBezTo>
                  <a:cubicBezTo>
                    <a:pt x="370" y="3217"/>
                    <a:pt x="481" y="3328"/>
                    <a:pt x="629" y="3439"/>
                  </a:cubicBezTo>
                  <a:cubicBezTo>
                    <a:pt x="814" y="3513"/>
                    <a:pt x="999" y="3550"/>
                    <a:pt x="1184" y="3550"/>
                  </a:cubicBezTo>
                  <a:cubicBezTo>
                    <a:pt x="1590" y="3550"/>
                    <a:pt x="1886" y="3402"/>
                    <a:pt x="2108" y="3107"/>
                  </a:cubicBezTo>
                  <a:cubicBezTo>
                    <a:pt x="2293" y="2774"/>
                    <a:pt x="2404" y="2367"/>
                    <a:pt x="2404" y="1776"/>
                  </a:cubicBezTo>
                  <a:cubicBezTo>
                    <a:pt x="2404" y="1517"/>
                    <a:pt x="2404" y="1258"/>
                    <a:pt x="2330" y="1036"/>
                  </a:cubicBezTo>
                  <a:cubicBezTo>
                    <a:pt x="2293" y="814"/>
                    <a:pt x="2219" y="629"/>
                    <a:pt x="2108" y="482"/>
                  </a:cubicBezTo>
                  <a:cubicBezTo>
                    <a:pt x="2034" y="334"/>
                    <a:pt x="1886" y="186"/>
                    <a:pt x="1738" y="112"/>
                  </a:cubicBezTo>
                  <a:cubicBezTo>
                    <a:pt x="1590" y="38"/>
                    <a:pt x="1405" y="1"/>
                    <a:pt x="1184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141679" y="2720694"/>
              <a:ext cx="43753" cy="64628"/>
            </a:xfrm>
            <a:custGeom>
              <a:rect b="b" l="l" r="r" t="t"/>
              <a:pathLst>
                <a:path extrusionOk="0" h="3551" w="2404">
                  <a:moveTo>
                    <a:pt x="1220" y="556"/>
                  </a:moveTo>
                  <a:cubicBezTo>
                    <a:pt x="1331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64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53" y="2885"/>
                    <a:pt x="1405" y="2996"/>
                    <a:pt x="1220" y="2996"/>
                  </a:cubicBezTo>
                  <a:cubicBezTo>
                    <a:pt x="1109" y="2996"/>
                    <a:pt x="1036" y="2959"/>
                    <a:pt x="962" y="2885"/>
                  </a:cubicBezTo>
                  <a:cubicBezTo>
                    <a:pt x="888" y="2811"/>
                    <a:pt x="814" y="2737"/>
                    <a:pt x="777" y="2626"/>
                  </a:cubicBezTo>
                  <a:cubicBezTo>
                    <a:pt x="740" y="2515"/>
                    <a:pt x="703" y="2404"/>
                    <a:pt x="666" y="2256"/>
                  </a:cubicBezTo>
                  <a:cubicBezTo>
                    <a:pt x="666" y="2108"/>
                    <a:pt x="666" y="1923"/>
                    <a:pt x="666" y="1776"/>
                  </a:cubicBezTo>
                  <a:cubicBezTo>
                    <a:pt x="666" y="962"/>
                    <a:pt x="851" y="556"/>
                    <a:pt x="1220" y="556"/>
                  </a:cubicBezTo>
                  <a:close/>
                  <a:moveTo>
                    <a:pt x="1220" y="1"/>
                  </a:moveTo>
                  <a:cubicBezTo>
                    <a:pt x="814" y="1"/>
                    <a:pt x="481" y="149"/>
                    <a:pt x="296" y="445"/>
                  </a:cubicBezTo>
                  <a:cubicBezTo>
                    <a:pt x="111" y="740"/>
                    <a:pt x="0" y="1184"/>
                    <a:pt x="0" y="1776"/>
                  </a:cubicBezTo>
                  <a:cubicBezTo>
                    <a:pt x="0" y="2034"/>
                    <a:pt x="37" y="2293"/>
                    <a:pt x="74" y="2515"/>
                  </a:cubicBezTo>
                  <a:cubicBezTo>
                    <a:pt x="111" y="2737"/>
                    <a:pt x="185" y="2922"/>
                    <a:pt x="296" y="3070"/>
                  </a:cubicBezTo>
                  <a:cubicBezTo>
                    <a:pt x="370" y="3217"/>
                    <a:pt x="518" y="3328"/>
                    <a:pt x="666" y="3439"/>
                  </a:cubicBezTo>
                  <a:cubicBezTo>
                    <a:pt x="814" y="3513"/>
                    <a:pt x="999" y="3550"/>
                    <a:pt x="1220" y="3550"/>
                  </a:cubicBezTo>
                  <a:cubicBezTo>
                    <a:pt x="1590" y="3550"/>
                    <a:pt x="1923" y="3402"/>
                    <a:pt x="2108" y="3107"/>
                  </a:cubicBezTo>
                  <a:cubicBezTo>
                    <a:pt x="2330" y="2774"/>
                    <a:pt x="2403" y="2367"/>
                    <a:pt x="2403" y="1776"/>
                  </a:cubicBezTo>
                  <a:cubicBezTo>
                    <a:pt x="2403" y="1517"/>
                    <a:pt x="2403" y="1258"/>
                    <a:pt x="2366" y="1036"/>
                  </a:cubicBezTo>
                  <a:cubicBezTo>
                    <a:pt x="2293" y="814"/>
                    <a:pt x="2219" y="629"/>
                    <a:pt x="2145" y="482"/>
                  </a:cubicBezTo>
                  <a:cubicBezTo>
                    <a:pt x="2034" y="334"/>
                    <a:pt x="1923" y="186"/>
                    <a:pt x="1738" y="112"/>
                  </a:cubicBezTo>
                  <a:cubicBezTo>
                    <a:pt x="1590" y="38"/>
                    <a:pt x="1405" y="1"/>
                    <a:pt x="1220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192149" y="2720694"/>
              <a:ext cx="41059" cy="64628"/>
            </a:xfrm>
            <a:custGeom>
              <a:rect b="b" l="l" r="r" t="t"/>
              <a:pathLst>
                <a:path extrusionOk="0" h="3551" w="2256">
                  <a:moveTo>
                    <a:pt x="924" y="593"/>
                  </a:moveTo>
                  <a:cubicBezTo>
                    <a:pt x="1072" y="593"/>
                    <a:pt x="1183" y="593"/>
                    <a:pt x="1257" y="666"/>
                  </a:cubicBezTo>
                  <a:cubicBezTo>
                    <a:pt x="1368" y="740"/>
                    <a:pt x="1442" y="814"/>
                    <a:pt x="1479" y="925"/>
                  </a:cubicBezTo>
                  <a:cubicBezTo>
                    <a:pt x="1516" y="1036"/>
                    <a:pt x="1553" y="1147"/>
                    <a:pt x="1590" y="1295"/>
                  </a:cubicBezTo>
                  <a:cubicBezTo>
                    <a:pt x="1590" y="1443"/>
                    <a:pt x="1590" y="1591"/>
                    <a:pt x="1590" y="1739"/>
                  </a:cubicBezTo>
                  <a:cubicBezTo>
                    <a:pt x="1590" y="1886"/>
                    <a:pt x="1590" y="2034"/>
                    <a:pt x="1590" y="2182"/>
                  </a:cubicBezTo>
                  <a:cubicBezTo>
                    <a:pt x="1553" y="2330"/>
                    <a:pt x="1516" y="2478"/>
                    <a:pt x="1479" y="2589"/>
                  </a:cubicBezTo>
                  <a:cubicBezTo>
                    <a:pt x="1405" y="2700"/>
                    <a:pt x="1331" y="2811"/>
                    <a:pt x="1257" y="2848"/>
                  </a:cubicBezTo>
                  <a:cubicBezTo>
                    <a:pt x="1146" y="2922"/>
                    <a:pt x="1035" y="2959"/>
                    <a:pt x="887" y="2959"/>
                  </a:cubicBezTo>
                  <a:lnTo>
                    <a:pt x="629" y="2959"/>
                  </a:lnTo>
                  <a:lnTo>
                    <a:pt x="629" y="593"/>
                  </a:lnTo>
                  <a:close/>
                  <a:moveTo>
                    <a:pt x="666" y="1"/>
                  </a:moveTo>
                  <a:cubicBezTo>
                    <a:pt x="592" y="1"/>
                    <a:pt x="518" y="1"/>
                    <a:pt x="444" y="38"/>
                  </a:cubicBezTo>
                  <a:lnTo>
                    <a:pt x="222" y="38"/>
                  </a:lnTo>
                  <a:cubicBezTo>
                    <a:pt x="148" y="38"/>
                    <a:pt x="74" y="38"/>
                    <a:pt x="0" y="75"/>
                  </a:cubicBezTo>
                  <a:lnTo>
                    <a:pt x="0" y="3476"/>
                  </a:lnTo>
                  <a:cubicBezTo>
                    <a:pt x="37" y="3476"/>
                    <a:pt x="111" y="3476"/>
                    <a:pt x="185" y="3513"/>
                  </a:cubicBezTo>
                  <a:lnTo>
                    <a:pt x="629" y="3513"/>
                  </a:lnTo>
                  <a:cubicBezTo>
                    <a:pt x="703" y="3550"/>
                    <a:pt x="777" y="3550"/>
                    <a:pt x="814" y="3550"/>
                  </a:cubicBezTo>
                  <a:cubicBezTo>
                    <a:pt x="1072" y="3550"/>
                    <a:pt x="1331" y="3476"/>
                    <a:pt x="1516" y="3402"/>
                  </a:cubicBezTo>
                  <a:cubicBezTo>
                    <a:pt x="1701" y="3291"/>
                    <a:pt x="1849" y="3143"/>
                    <a:pt x="1960" y="2996"/>
                  </a:cubicBezTo>
                  <a:cubicBezTo>
                    <a:pt x="2071" y="2811"/>
                    <a:pt x="2144" y="2626"/>
                    <a:pt x="2181" y="2404"/>
                  </a:cubicBezTo>
                  <a:cubicBezTo>
                    <a:pt x="2218" y="2219"/>
                    <a:pt x="2255" y="1960"/>
                    <a:pt x="2255" y="1739"/>
                  </a:cubicBezTo>
                  <a:cubicBezTo>
                    <a:pt x="2255" y="1480"/>
                    <a:pt x="2218" y="1258"/>
                    <a:pt x="2181" y="1036"/>
                  </a:cubicBezTo>
                  <a:cubicBezTo>
                    <a:pt x="2144" y="814"/>
                    <a:pt x="2071" y="629"/>
                    <a:pt x="1960" y="482"/>
                  </a:cubicBezTo>
                  <a:cubicBezTo>
                    <a:pt x="1849" y="334"/>
                    <a:pt x="1701" y="223"/>
                    <a:pt x="1516" y="149"/>
                  </a:cubicBezTo>
                  <a:cubicBezTo>
                    <a:pt x="1331" y="38"/>
                    <a:pt x="1109" y="1"/>
                    <a:pt x="85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237231" y="2720694"/>
              <a:ext cx="35672" cy="64628"/>
            </a:xfrm>
            <a:custGeom>
              <a:rect b="b" l="l" r="r" t="t"/>
              <a:pathLst>
                <a:path extrusionOk="0" h="3551" w="1960">
                  <a:moveTo>
                    <a:pt x="1072" y="1"/>
                  </a:moveTo>
                  <a:cubicBezTo>
                    <a:pt x="924" y="1"/>
                    <a:pt x="814" y="1"/>
                    <a:pt x="703" y="38"/>
                  </a:cubicBezTo>
                  <a:cubicBezTo>
                    <a:pt x="555" y="75"/>
                    <a:pt x="481" y="149"/>
                    <a:pt x="370" y="186"/>
                  </a:cubicBezTo>
                  <a:cubicBezTo>
                    <a:pt x="296" y="260"/>
                    <a:pt x="222" y="371"/>
                    <a:pt x="185" y="482"/>
                  </a:cubicBezTo>
                  <a:cubicBezTo>
                    <a:pt x="111" y="593"/>
                    <a:pt x="111" y="740"/>
                    <a:pt x="111" y="925"/>
                  </a:cubicBezTo>
                  <a:cubicBezTo>
                    <a:pt x="111" y="1073"/>
                    <a:pt x="111" y="1258"/>
                    <a:pt x="185" y="1369"/>
                  </a:cubicBezTo>
                  <a:cubicBezTo>
                    <a:pt x="259" y="1480"/>
                    <a:pt x="333" y="1591"/>
                    <a:pt x="407" y="1702"/>
                  </a:cubicBezTo>
                  <a:cubicBezTo>
                    <a:pt x="518" y="1776"/>
                    <a:pt x="629" y="1850"/>
                    <a:pt x="740" y="1923"/>
                  </a:cubicBezTo>
                  <a:cubicBezTo>
                    <a:pt x="851" y="1997"/>
                    <a:pt x="924" y="2071"/>
                    <a:pt x="1035" y="2145"/>
                  </a:cubicBezTo>
                  <a:cubicBezTo>
                    <a:pt x="1109" y="2182"/>
                    <a:pt x="1183" y="2256"/>
                    <a:pt x="1257" y="2330"/>
                  </a:cubicBezTo>
                  <a:cubicBezTo>
                    <a:pt x="1331" y="2404"/>
                    <a:pt x="1368" y="2515"/>
                    <a:pt x="1368" y="2589"/>
                  </a:cubicBezTo>
                  <a:cubicBezTo>
                    <a:pt x="1368" y="2848"/>
                    <a:pt x="1183" y="2959"/>
                    <a:pt x="851" y="2996"/>
                  </a:cubicBezTo>
                  <a:cubicBezTo>
                    <a:pt x="703" y="2996"/>
                    <a:pt x="592" y="2959"/>
                    <a:pt x="481" y="2922"/>
                  </a:cubicBezTo>
                  <a:cubicBezTo>
                    <a:pt x="370" y="2885"/>
                    <a:pt x="296" y="2848"/>
                    <a:pt x="222" y="2811"/>
                  </a:cubicBezTo>
                  <a:lnTo>
                    <a:pt x="0" y="3365"/>
                  </a:lnTo>
                  <a:cubicBezTo>
                    <a:pt x="74" y="3402"/>
                    <a:pt x="222" y="3476"/>
                    <a:pt x="370" y="3513"/>
                  </a:cubicBezTo>
                  <a:cubicBezTo>
                    <a:pt x="518" y="3550"/>
                    <a:pt x="703" y="3550"/>
                    <a:pt x="888" y="3550"/>
                  </a:cubicBezTo>
                  <a:cubicBezTo>
                    <a:pt x="1072" y="3550"/>
                    <a:pt x="1183" y="3550"/>
                    <a:pt x="1331" y="3476"/>
                  </a:cubicBezTo>
                  <a:cubicBezTo>
                    <a:pt x="1442" y="3439"/>
                    <a:pt x="1553" y="3402"/>
                    <a:pt x="1664" y="3291"/>
                  </a:cubicBezTo>
                  <a:cubicBezTo>
                    <a:pt x="1738" y="3217"/>
                    <a:pt x="1812" y="3107"/>
                    <a:pt x="1886" y="2996"/>
                  </a:cubicBezTo>
                  <a:cubicBezTo>
                    <a:pt x="1923" y="2848"/>
                    <a:pt x="1960" y="2700"/>
                    <a:pt x="1960" y="2552"/>
                  </a:cubicBezTo>
                  <a:cubicBezTo>
                    <a:pt x="1960" y="2367"/>
                    <a:pt x="1923" y="2219"/>
                    <a:pt x="1849" y="2108"/>
                  </a:cubicBezTo>
                  <a:cubicBezTo>
                    <a:pt x="1812" y="1960"/>
                    <a:pt x="1738" y="1850"/>
                    <a:pt x="1627" y="1776"/>
                  </a:cubicBezTo>
                  <a:cubicBezTo>
                    <a:pt x="1553" y="1665"/>
                    <a:pt x="1442" y="1591"/>
                    <a:pt x="1331" y="1517"/>
                  </a:cubicBezTo>
                  <a:cubicBezTo>
                    <a:pt x="1220" y="1443"/>
                    <a:pt x="1109" y="1369"/>
                    <a:pt x="1035" y="1332"/>
                  </a:cubicBezTo>
                  <a:cubicBezTo>
                    <a:pt x="924" y="1258"/>
                    <a:pt x="851" y="1184"/>
                    <a:pt x="814" y="1110"/>
                  </a:cubicBezTo>
                  <a:cubicBezTo>
                    <a:pt x="740" y="1036"/>
                    <a:pt x="703" y="962"/>
                    <a:pt x="703" y="888"/>
                  </a:cubicBezTo>
                  <a:cubicBezTo>
                    <a:pt x="703" y="777"/>
                    <a:pt x="740" y="703"/>
                    <a:pt x="814" y="629"/>
                  </a:cubicBezTo>
                  <a:cubicBezTo>
                    <a:pt x="888" y="593"/>
                    <a:pt x="961" y="556"/>
                    <a:pt x="1109" y="556"/>
                  </a:cubicBezTo>
                  <a:cubicBezTo>
                    <a:pt x="1220" y="556"/>
                    <a:pt x="1368" y="593"/>
                    <a:pt x="1442" y="593"/>
                  </a:cubicBezTo>
                  <a:cubicBezTo>
                    <a:pt x="1553" y="629"/>
                    <a:pt x="1664" y="666"/>
                    <a:pt x="1701" y="703"/>
                  </a:cubicBezTo>
                  <a:lnTo>
                    <a:pt x="1886" y="186"/>
                  </a:lnTo>
                  <a:cubicBezTo>
                    <a:pt x="1812" y="112"/>
                    <a:pt x="1701" y="75"/>
                    <a:pt x="1553" y="38"/>
                  </a:cubicBezTo>
                  <a:cubicBezTo>
                    <a:pt x="1405" y="1"/>
                    <a:pt x="1257" y="1"/>
                    <a:pt x="1072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040067" y="2936694"/>
              <a:ext cx="47793" cy="48467"/>
            </a:xfrm>
            <a:custGeom>
              <a:rect b="b" l="l" r="r" t="t"/>
              <a:pathLst>
                <a:path extrusionOk="0" h="2663" w="2626">
                  <a:moveTo>
                    <a:pt x="1332" y="1"/>
                  </a:moveTo>
                  <a:cubicBezTo>
                    <a:pt x="592" y="1"/>
                    <a:pt x="1" y="592"/>
                    <a:pt x="1" y="1332"/>
                  </a:cubicBezTo>
                  <a:cubicBezTo>
                    <a:pt x="1" y="2071"/>
                    <a:pt x="592" y="2662"/>
                    <a:pt x="1332" y="2662"/>
                  </a:cubicBezTo>
                  <a:cubicBezTo>
                    <a:pt x="2034" y="2662"/>
                    <a:pt x="2626" y="2071"/>
                    <a:pt x="2626" y="1332"/>
                  </a:cubicBezTo>
                  <a:cubicBezTo>
                    <a:pt x="2626" y="592"/>
                    <a:pt x="2034" y="1"/>
                    <a:pt x="1332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377864" y="2664182"/>
              <a:ext cx="228792" cy="300118"/>
            </a:xfrm>
            <a:custGeom>
              <a:rect b="b" l="l" r="r" t="t"/>
              <a:pathLst>
                <a:path extrusionOk="0" h="16490" w="12571">
                  <a:moveTo>
                    <a:pt x="7505" y="2773"/>
                  </a:moveTo>
                  <a:cubicBezTo>
                    <a:pt x="7764" y="2773"/>
                    <a:pt x="8023" y="2921"/>
                    <a:pt x="8134" y="3106"/>
                  </a:cubicBezTo>
                  <a:lnTo>
                    <a:pt x="10130" y="6507"/>
                  </a:lnTo>
                  <a:cubicBezTo>
                    <a:pt x="10241" y="6692"/>
                    <a:pt x="10315" y="7062"/>
                    <a:pt x="10315" y="7284"/>
                  </a:cubicBezTo>
                  <a:lnTo>
                    <a:pt x="10315" y="10907"/>
                  </a:lnTo>
                  <a:cubicBezTo>
                    <a:pt x="10315" y="11129"/>
                    <a:pt x="10130" y="11313"/>
                    <a:pt x="9908" y="11313"/>
                  </a:cubicBezTo>
                  <a:lnTo>
                    <a:pt x="2662" y="9428"/>
                  </a:lnTo>
                  <a:cubicBezTo>
                    <a:pt x="2440" y="9428"/>
                    <a:pt x="2255" y="9206"/>
                    <a:pt x="2255" y="8984"/>
                  </a:cubicBezTo>
                  <a:lnTo>
                    <a:pt x="2255" y="3180"/>
                  </a:lnTo>
                  <a:cubicBezTo>
                    <a:pt x="2255" y="2958"/>
                    <a:pt x="2440" y="2773"/>
                    <a:pt x="2662" y="2773"/>
                  </a:cubicBezTo>
                  <a:close/>
                  <a:moveTo>
                    <a:pt x="1664" y="0"/>
                  </a:moveTo>
                  <a:cubicBezTo>
                    <a:pt x="1368" y="0"/>
                    <a:pt x="1146" y="222"/>
                    <a:pt x="1146" y="518"/>
                  </a:cubicBezTo>
                  <a:lnTo>
                    <a:pt x="1146" y="1110"/>
                  </a:lnTo>
                  <a:lnTo>
                    <a:pt x="740" y="1110"/>
                  </a:lnTo>
                  <a:cubicBezTo>
                    <a:pt x="333" y="1110"/>
                    <a:pt x="0" y="1442"/>
                    <a:pt x="0" y="1849"/>
                  </a:cubicBezTo>
                  <a:lnTo>
                    <a:pt x="0" y="11942"/>
                  </a:lnTo>
                  <a:lnTo>
                    <a:pt x="0" y="16489"/>
                  </a:lnTo>
                  <a:lnTo>
                    <a:pt x="3069" y="16489"/>
                  </a:lnTo>
                  <a:cubicBezTo>
                    <a:pt x="3069" y="16415"/>
                    <a:pt x="3032" y="16378"/>
                    <a:pt x="3032" y="16305"/>
                  </a:cubicBezTo>
                  <a:cubicBezTo>
                    <a:pt x="3032" y="14530"/>
                    <a:pt x="4511" y="13051"/>
                    <a:pt x="6285" y="13051"/>
                  </a:cubicBezTo>
                  <a:cubicBezTo>
                    <a:pt x="8097" y="13051"/>
                    <a:pt x="9539" y="14530"/>
                    <a:pt x="9539" y="16305"/>
                  </a:cubicBezTo>
                  <a:cubicBezTo>
                    <a:pt x="9539" y="16378"/>
                    <a:pt x="9539" y="16415"/>
                    <a:pt x="9502" y="16489"/>
                  </a:cubicBezTo>
                  <a:lnTo>
                    <a:pt x="11831" y="16489"/>
                  </a:lnTo>
                  <a:cubicBezTo>
                    <a:pt x="12237" y="16489"/>
                    <a:pt x="12570" y="16157"/>
                    <a:pt x="12570" y="15750"/>
                  </a:cubicBezTo>
                  <a:lnTo>
                    <a:pt x="12570" y="9243"/>
                  </a:lnTo>
                  <a:cubicBezTo>
                    <a:pt x="12570" y="8836"/>
                    <a:pt x="12422" y="8208"/>
                    <a:pt x="12200" y="7838"/>
                  </a:cubicBezTo>
                  <a:lnTo>
                    <a:pt x="8651" y="1775"/>
                  </a:lnTo>
                  <a:cubicBezTo>
                    <a:pt x="8429" y="1405"/>
                    <a:pt x="7949" y="1110"/>
                    <a:pt x="7542" y="1110"/>
                  </a:cubicBezTo>
                  <a:lnTo>
                    <a:pt x="2218" y="1110"/>
                  </a:lnTo>
                  <a:lnTo>
                    <a:pt x="2218" y="518"/>
                  </a:lnTo>
                  <a:cubicBezTo>
                    <a:pt x="2218" y="222"/>
                    <a:pt x="1960" y="0"/>
                    <a:pt x="1664" y="0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930763" y="2935063"/>
              <a:ext cx="31450" cy="28775"/>
            </a:xfrm>
            <a:custGeom>
              <a:rect b="b" l="l" r="r" t="t"/>
              <a:pathLst>
                <a:path extrusionOk="0" h="1151" w="1258">
                  <a:moveTo>
                    <a:pt x="631" y="0"/>
                  </a:moveTo>
                  <a:cubicBezTo>
                    <a:pt x="328" y="0"/>
                    <a:pt x="72" y="213"/>
                    <a:pt x="37" y="522"/>
                  </a:cubicBezTo>
                  <a:cubicBezTo>
                    <a:pt x="0" y="817"/>
                    <a:pt x="259" y="1113"/>
                    <a:pt x="555" y="1150"/>
                  </a:cubicBezTo>
                  <a:lnTo>
                    <a:pt x="629" y="1150"/>
                  </a:lnTo>
                  <a:cubicBezTo>
                    <a:pt x="925" y="1150"/>
                    <a:pt x="1147" y="928"/>
                    <a:pt x="1183" y="633"/>
                  </a:cubicBezTo>
                  <a:cubicBezTo>
                    <a:pt x="1257" y="337"/>
                    <a:pt x="999" y="41"/>
                    <a:pt x="703" y="4"/>
                  </a:cubicBezTo>
                  <a:cubicBezTo>
                    <a:pt x="679" y="1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988063" y="2944038"/>
              <a:ext cx="31450" cy="29025"/>
            </a:xfrm>
            <a:custGeom>
              <a:rect b="b" l="l" r="r" t="t"/>
              <a:pathLst>
                <a:path extrusionOk="0" h="1161" w="1258">
                  <a:moveTo>
                    <a:pt x="611" y="0"/>
                  </a:moveTo>
                  <a:cubicBezTo>
                    <a:pt x="334" y="0"/>
                    <a:pt x="107" y="202"/>
                    <a:pt x="75" y="458"/>
                  </a:cubicBezTo>
                  <a:cubicBezTo>
                    <a:pt x="1" y="791"/>
                    <a:pt x="222" y="1087"/>
                    <a:pt x="518" y="1124"/>
                  </a:cubicBezTo>
                  <a:cubicBezTo>
                    <a:pt x="555" y="1124"/>
                    <a:pt x="592" y="1161"/>
                    <a:pt x="629" y="1161"/>
                  </a:cubicBezTo>
                  <a:cubicBezTo>
                    <a:pt x="925" y="1161"/>
                    <a:pt x="1147" y="939"/>
                    <a:pt x="1184" y="680"/>
                  </a:cubicBezTo>
                  <a:cubicBezTo>
                    <a:pt x="1258" y="348"/>
                    <a:pt x="1036" y="52"/>
                    <a:pt x="740" y="15"/>
                  </a:cubicBezTo>
                  <a:cubicBezTo>
                    <a:pt x="696" y="5"/>
                    <a:pt x="653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873463" y="2929613"/>
              <a:ext cx="30525" cy="28675"/>
            </a:xfrm>
            <a:custGeom>
              <a:rect b="b" l="l" r="r" t="t"/>
              <a:pathLst>
                <a:path extrusionOk="0" h="1147" w="1221">
                  <a:moveTo>
                    <a:pt x="629" y="0"/>
                  </a:moveTo>
                  <a:cubicBezTo>
                    <a:pt x="333" y="0"/>
                    <a:pt x="37" y="222"/>
                    <a:pt x="37" y="555"/>
                  </a:cubicBezTo>
                  <a:cubicBezTo>
                    <a:pt x="0" y="851"/>
                    <a:pt x="259" y="1146"/>
                    <a:pt x="555" y="1146"/>
                  </a:cubicBezTo>
                  <a:lnTo>
                    <a:pt x="592" y="1146"/>
                  </a:lnTo>
                  <a:cubicBezTo>
                    <a:pt x="925" y="1146"/>
                    <a:pt x="1146" y="925"/>
                    <a:pt x="1183" y="629"/>
                  </a:cubicBezTo>
                  <a:cubicBezTo>
                    <a:pt x="1220" y="296"/>
                    <a:pt x="961" y="37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698763" y="2935063"/>
              <a:ext cx="30525" cy="28775"/>
            </a:xfrm>
            <a:custGeom>
              <a:rect b="b" l="l" r="r" t="t"/>
              <a:pathLst>
                <a:path extrusionOk="0" h="1151" w="1221">
                  <a:moveTo>
                    <a:pt x="620" y="0"/>
                  </a:moveTo>
                  <a:cubicBezTo>
                    <a:pt x="598" y="0"/>
                    <a:pt x="577" y="1"/>
                    <a:pt x="555" y="4"/>
                  </a:cubicBezTo>
                  <a:cubicBezTo>
                    <a:pt x="223" y="41"/>
                    <a:pt x="1" y="337"/>
                    <a:pt x="38" y="633"/>
                  </a:cubicBezTo>
                  <a:cubicBezTo>
                    <a:pt x="75" y="928"/>
                    <a:pt x="334" y="1150"/>
                    <a:pt x="629" y="1150"/>
                  </a:cubicBezTo>
                  <a:lnTo>
                    <a:pt x="703" y="1150"/>
                  </a:lnTo>
                  <a:cubicBezTo>
                    <a:pt x="999" y="1113"/>
                    <a:pt x="1221" y="817"/>
                    <a:pt x="1184" y="522"/>
                  </a:cubicBezTo>
                  <a:cubicBezTo>
                    <a:pt x="1150" y="213"/>
                    <a:pt x="89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584163" y="2956013"/>
              <a:ext cx="31450" cy="28150"/>
            </a:xfrm>
            <a:custGeom>
              <a:rect b="b" l="l" r="r" t="t"/>
              <a:pathLst>
                <a:path extrusionOk="0" h="1126" w="1258">
                  <a:moveTo>
                    <a:pt x="627" y="0"/>
                  </a:moveTo>
                  <a:cubicBezTo>
                    <a:pt x="580" y="0"/>
                    <a:pt x="531" y="5"/>
                    <a:pt x="481" y="16"/>
                  </a:cubicBezTo>
                  <a:cubicBezTo>
                    <a:pt x="185" y="90"/>
                    <a:pt x="0" y="386"/>
                    <a:pt x="74" y="719"/>
                  </a:cubicBezTo>
                  <a:cubicBezTo>
                    <a:pt x="148" y="978"/>
                    <a:pt x="370" y="1126"/>
                    <a:pt x="629" y="1126"/>
                  </a:cubicBezTo>
                  <a:lnTo>
                    <a:pt x="777" y="1126"/>
                  </a:lnTo>
                  <a:cubicBezTo>
                    <a:pt x="1073" y="1052"/>
                    <a:pt x="1257" y="756"/>
                    <a:pt x="1183" y="423"/>
                  </a:cubicBezTo>
                  <a:cubicBezTo>
                    <a:pt x="1121" y="171"/>
                    <a:pt x="89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756988" y="2929613"/>
              <a:ext cx="29600" cy="29600"/>
            </a:xfrm>
            <a:custGeom>
              <a:rect b="b" l="l" r="r" t="t"/>
              <a:pathLst>
                <a:path extrusionOk="0" h="1184" w="1184">
                  <a:moveTo>
                    <a:pt x="555" y="0"/>
                  </a:moveTo>
                  <a:cubicBezTo>
                    <a:pt x="260" y="37"/>
                    <a:pt x="1" y="296"/>
                    <a:pt x="38" y="629"/>
                  </a:cubicBezTo>
                  <a:cubicBezTo>
                    <a:pt x="38" y="925"/>
                    <a:pt x="297" y="1183"/>
                    <a:pt x="592" y="1183"/>
                  </a:cubicBezTo>
                  <a:cubicBezTo>
                    <a:pt x="629" y="1183"/>
                    <a:pt x="629" y="1146"/>
                    <a:pt x="629" y="1146"/>
                  </a:cubicBezTo>
                  <a:cubicBezTo>
                    <a:pt x="962" y="1146"/>
                    <a:pt x="1184" y="888"/>
                    <a:pt x="1184" y="555"/>
                  </a:cubicBezTo>
                  <a:cubicBezTo>
                    <a:pt x="1147" y="222"/>
                    <a:pt x="888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641463" y="2943363"/>
              <a:ext cx="30525" cy="28775"/>
            </a:xfrm>
            <a:custGeom>
              <a:rect b="b" l="l" r="r" t="t"/>
              <a:pathLst>
                <a:path extrusionOk="0" h="1151" w="1221">
                  <a:moveTo>
                    <a:pt x="583" y="1"/>
                  </a:moveTo>
                  <a:cubicBezTo>
                    <a:pt x="562" y="1"/>
                    <a:pt x="540" y="2"/>
                    <a:pt x="518" y="5"/>
                  </a:cubicBezTo>
                  <a:cubicBezTo>
                    <a:pt x="185" y="79"/>
                    <a:pt x="1" y="375"/>
                    <a:pt x="38" y="707"/>
                  </a:cubicBezTo>
                  <a:cubicBezTo>
                    <a:pt x="112" y="966"/>
                    <a:pt x="333" y="1151"/>
                    <a:pt x="629" y="1151"/>
                  </a:cubicBezTo>
                  <a:lnTo>
                    <a:pt x="703" y="1151"/>
                  </a:lnTo>
                  <a:cubicBezTo>
                    <a:pt x="1036" y="1114"/>
                    <a:pt x="1221" y="818"/>
                    <a:pt x="1184" y="485"/>
                  </a:cubicBezTo>
                  <a:cubicBezTo>
                    <a:pt x="1115" y="211"/>
                    <a:pt x="85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815238" y="2926738"/>
              <a:ext cx="29600" cy="28775"/>
            </a:xfrm>
            <a:custGeom>
              <a:rect b="b" l="l" r="r" t="t"/>
              <a:pathLst>
                <a:path extrusionOk="0" h="1151" w="1184">
                  <a:moveTo>
                    <a:pt x="618" y="1"/>
                  </a:moveTo>
                  <a:cubicBezTo>
                    <a:pt x="597" y="1"/>
                    <a:pt x="576" y="2"/>
                    <a:pt x="555" y="4"/>
                  </a:cubicBezTo>
                  <a:cubicBezTo>
                    <a:pt x="259" y="4"/>
                    <a:pt x="0" y="300"/>
                    <a:pt x="37" y="596"/>
                  </a:cubicBezTo>
                  <a:cubicBezTo>
                    <a:pt x="37" y="929"/>
                    <a:pt x="296" y="1150"/>
                    <a:pt x="592" y="1150"/>
                  </a:cubicBezTo>
                  <a:lnTo>
                    <a:pt x="629" y="1150"/>
                  </a:lnTo>
                  <a:cubicBezTo>
                    <a:pt x="961" y="1150"/>
                    <a:pt x="1183" y="855"/>
                    <a:pt x="1183" y="522"/>
                  </a:cubicBezTo>
                  <a:cubicBezTo>
                    <a:pt x="1149" y="245"/>
                    <a:pt x="92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647013" y="2632913"/>
              <a:ext cx="484350" cy="277300"/>
            </a:xfrm>
            <a:custGeom>
              <a:rect b="b" l="l" r="r" t="t"/>
              <a:pathLst>
                <a:path extrusionOk="0" h="11092" w="19374">
                  <a:moveTo>
                    <a:pt x="0" y="1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671038" y="2657863"/>
              <a:ext cx="436275" cy="227400"/>
            </a:xfrm>
            <a:custGeom>
              <a:rect b="b" l="l" r="r" t="t"/>
              <a:pathLst>
                <a:path extrusionOk="0" h="9096" w="17451">
                  <a:moveTo>
                    <a:pt x="1" y="1"/>
                  </a:moveTo>
                  <a:lnTo>
                    <a:pt x="1" y="9096"/>
                  </a:lnTo>
                  <a:lnTo>
                    <a:pt x="17451" y="9096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61788" y="2655088"/>
              <a:ext cx="54575" cy="54575"/>
            </a:xfrm>
            <a:custGeom>
              <a:rect b="b" l="l" r="r" t="t"/>
              <a:pathLst>
                <a:path extrusionOk="0" h="2183" w="2183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82"/>
                    <a:pt x="371" y="2182"/>
                  </a:cubicBezTo>
                  <a:cubicBezTo>
                    <a:pt x="1369" y="2182"/>
                    <a:pt x="2182" y="1258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057388" y="2650488"/>
              <a:ext cx="51775" cy="59175"/>
            </a:xfrm>
            <a:custGeom>
              <a:rect b="b" l="l" r="r" t="t"/>
              <a:pathLst>
                <a:path extrusionOk="0" h="2367" w="2071">
                  <a:moveTo>
                    <a:pt x="37" y="0"/>
                  </a:moveTo>
                  <a:cubicBezTo>
                    <a:pt x="37" y="74"/>
                    <a:pt x="0" y="185"/>
                    <a:pt x="0" y="296"/>
                  </a:cubicBezTo>
                  <a:cubicBezTo>
                    <a:pt x="0" y="1442"/>
                    <a:pt x="851" y="2366"/>
                    <a:pt x="1849" y="2366"/>
                  </a:cubicBezTo>
                  <a:cubicBezTo>
                    <a:pt x="1923" y="2366"/>
                    <a:pt x="1997" y="2329"/>
                    <a:pt x="2071" y="2329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669188" y="2834413"/>
              <a:ext cx="48100" cy="62875"/>
            </a:xfrm>
            <a:custGeom>
              <a:rect b="b" l="l" r="r" t="t"/>
              <a:pathLst>
                <a:path extrusionOk="0" h="2515" w="1924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9"/>
                    <a:pt x="1923" y="2034"/>
                  </a:cubicBezTo>
                  <a:cubicBezTo>
                    <a:pt x="1923" y="925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2177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057388" y="2834413"/>
              <a:ext cx="61950" cy="62875"/>
            </a:xfrm>
            <a:custGeom>
              <a:rect b="b" l="l" r="r" t="t"/>
              <a:pathLst>
                <a:path extrusionOk="0" h="2515" w="2478">
                  <a:moveTo>
                    <a:pt x="1849" y="0"/>
                  </a:moveTo>
                  <a:cubicBezTo>
                    <a:pt x="851" y="0"/>
                    <a:pt x="0" y="925"/>
                    <a:pt x="0" y="2071"/>
                  </a:cubicBezTo>
                  <a:cubicBezTo>
                    <a:pt x="0" y="2219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37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767163" y="2668963"/>
              <a:ext cx="243100" cy="206150"/>
            </a:xfrm>
            <a:custGeom>
              <a:rect b="b" l="l" r="r" t="t"/>
              <a:pathLst>
                <a:path extrusionOk="0" h="8246" w="9724">
                  <a:moveTo>
                    <a:pt x="4881" y="1"/>
                  </a:moveTo>
                  <a:cubicBezTo>
                    <a:pt x="2182" y="1"/>
                    <a:pt x="1" y="1849"/>
                    <a:pt x="1" y="4104"/>
                  </a:cubicBezTo>
                  <a:cubicBezTo>
                    <a:pt x="1" y="6396"/>
                    <a:pt x="2182" y="8245"/>
                    <a:pt x="4881" y="8245"/>
                  </a:cubicBezTo>
                  <a:cubicBezTo>
                    <a:pt x="7543" y="8245"/>
                    <a:pt x="9724" y="6396"/>
                    <a:pt x="9724" y="4104"/>
                  </a:cubicBezTo>
                  <a:cubicBezTo>
                    <a:pt x="9724" y="1849"/>
                    <a:pt x="7543" y="1"/>
                    <a:pt x="4881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841113" y="2705938"/>
              <a:ext cx="89675" cy="140500"/>
            </a:xfrm>
            <a:custGeom>
              <a:rect b="b" l="l" r="r" t="t"/>
              <a:pathLst>
                <a:path extrusionOk="0" h="5620" w="3587">
                  <a:moveTo>
                    <a:pt x="1331" y="0"/>
                  </a:moveTo>
                  <a:lnTo>
                    <a:pt x="1331" y="481"/>
                  </a:lnTo>
                  <a:lnTo>
                    <a:pt x="888" y="481"/>
                  </a:lnTo>
                  <a:lnTo>
                    <a:pt x="37" y="1294"/>
                  </a:lnTo>
                  <a:lnTo>
                    <a:pt x="37" y="2219"/>
                  </a:lnTo>
                  <a:lnTo>
                    <a:pt x="333" y="2736"/>
                  </a:lnTo>
                  <a:lnTo>
                    <a:pt x="2440" y="3624"/>
                  </a:lnTo>
                  <a:lnTo>
                    <a:pt x="2514" y="3808"/>
                  </a:lnTo>
                  <a:lnTo>
                    <a:pt x="2514" y="3993"/>
                  </a:lnTo>
                  <a:lnTo>
                    <a:pt x="2292" y="4215"/>
                  </a:lnTo>
                  <a:lnTo>
                    <a:pt x="1146" y="4215"/>
                  </a:lnTo>
                  <a:lnTo>
                    <a:pt x="296" y="3919"/>
                  </a:lnTo>
                  <a:lnTo>
                    <a:pt x="0" y="4844"/>
                  </a:lnTo>
                  <a:lnTo>
                    <a:pt x="962" y="5176"/>
                  </a:lnTo>
                  <a:lnTo>
                    <a:pt x="1331" y="5176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76"/>
                  </a:lnTo>
                  <a:lnTo>
                    <a:pt x="2699" y="5176"/>
                  </a:lnTo>
                  <a:lnTo>
                    <a:pt x="3549" y="4326"/>
                  </a:lnTo>
                  <a:lnTo>
                    <a:pt x="3549" y="3439"/>
                  </a:lnTo>
                  <a:lnTo>
                    <a:pt x="3254" y="2921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64"/>
                  </a:lnTo>
                  <a:lnTo>
                    <a:pt x="1294" y="1442"/>
                  </a:lnTo>
                  <a:lnTo>
                    <a:pt x="2440" y="1442"/>
                  </a:lnTo>
                  <a:lnTo>
                    <a:pt x="3254" y="1738"/>
                  </a:lnTo>
                  <a:lnTo>
                    <a:pt x="3586" y="814"/>
                  </a:lnTo>
                  <a:lnTo>
                    <a:pt x="2625" y="481"/>
                  </a:lnTo>
                  <a:lnTo>
                    <a:pt x="2255" y="481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584163" y="2736438"/>
              <a:ext cx="484350" cy="277300"/>
            </a:xfrm>
            <a:custGeom>
              <a:rect b="b" l="l" r="r" t="t"/>
              <a:pathLst>
                <a:path extrusionOk="0" h="11092" w="19374">
                  <a:moveTo>
                    <a:pt x="0" y="0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608188" y="2761388"/>
              <a:ext cx="436275" cy="227400"/>
            </a:xfrm>
            <a:custGeom>
              <a:rect b="b" l="l" r="r" t="t"/>
              <a:pathLst>
                <a:path extrusionOk="0" h="9096" w="17451">
                  <a:moveTo>
                    <a:pt x="1" y="1"/>
                  </a:moveTo>
                  <a:lnTo>
                    <a:pt x="1" y="9095"/>
                  </a:lnTo>
                  <a:lnTo>
                    <a:pt x="17451" y="9095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598938" y="2758613"/>
              <a:ext cx="54575" cy="53650"/>
            </a:xfrm>
            <a:custGeom>
              <a:rect b="b" l="l" r="r" t="t"/>
              <a:pathLst>
                <a:path extrusionOk="0" h="2146" w="2183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45"/>
                    <a:pt x="371" y="2145"/>
                  </a:cubicBezTo>
                  <a:cubicBezTo>
                    <a:pt x="1369" y="2145"/>
                    <a:pt x="2182" y="1221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994538" y="2753063"/>
              <a:ext cx="52700" cy="59200"/>
            </a:xfrm>
            <a:custGeom>
              <a:rect b="b" l="l" r="r" t="t"/>
              <a:pathLst>
                <a:path extrusionOk="0" h="2368" w="2108">
                  <a:moveTo>
                    <a:pt x="37" y="1"/>
                  </a:moveTo>
                  <a:cubicBezTo>
                    <a:pt x="37" y="112"/>
                    <a:pt x="0" y="223"/>
                    <a:pt x="0" y="334"/>
                  </a:cubicBezTo>
                  <a:cubicBezTo>
                    <a:pt x="0" y="1443"/>
                    <a:pt x="851" y="2367"/>
                    <a:pt x="1849" y="2367"/>
                  </a:cubicBezTo>
                  <a:cubicBezTo>
                    <a:pt x="1923" y="2367"/>
                    <a:pt x="2034" y="2367"/>
                    <a:pt x="2108" y="2330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606338" y="2937013"/>
              <a:ext cx="48100" cy="62875"/>
            </a:xfrm>
            <a:custGeom>
              <a:rect b="b" l="l" r="r" t="t"/>
              <a:pathLst>
                <a:path extrusionOk="0" h="2515" w="1924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8"/>
                    <a:pt x="1923" y="2070"/>
                  </a:cubicBezTo>
                  <a:cubicBezTo>
                    <a:pt x="1923" y="924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994538" y="2937013"/>
              <a:ext cx="61950" cy="62875"/>
            </a:xfrm>
            <a:custGeom>
              <a:rect b="b" l="l" r="r" t="t"/>
              <a:pathLst>
                <a:path extrusionOk="0" h="2515" w="2478">
                  <a:moveTo>
                    <a:pt x="1849" y="0"/>
                  </a:moveTo>
                  <a:cubicBezTo>
                    <a:pt x="851" y="0"/>
                    <a:pt x="0" y="924"/>
                    <a:pt x="0" y="2070"/>
                  </a:cubicBezTo>
                  <a:cubicBezTo>
                    <a:pt x="0" y="2218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74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705238" y="2771563"/>
              <a:ext cx="242175" cy="206125"/>
            </a:xfrm>
            <a:custGeom>
              <a:rect b="b" l="l" r="r" t="t"/>
              <a:pathLst>
                <a:path extrusionOk="0" h="8245" w="9687">
                  <a:moveTo>
                    <a:pt x="4844" y="0"/>
                  </a:moveTo>
                  <a:cubicBezTo>
                    <a:pt x="2145" y="0"/>
                    <a:pt x="1" y="1849"/>
                    <a:pt x="1" y="4141"/>
                  </a:cubicBezTo>
                  <a:cubicBezTo>
                    <a:pt x="1" y="6396"/>
                    <a:pt x="2145" y="8245"/>
                    <a:pt x="4844" y="8245"/>
                  </a:cubicBezTo>
                  <a:cubicBezTo>
                    <a:pt x="7506" y="8245"/>
                    <a:pt x="9687" y="6396"/>
                    <a:pt x="9687" y="4141"/>
                  </a:cubicBezTo>
                  <a:cubicBezTo>
                    <a:pt x="9687" y="1849"/>
                    <a:pt x="7506" y="0"/>
                    <a:pt x="4844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778263" y="2809463"/>
              <a:ext cx="89675" cy="140500"/>
            </a:xfrm>
            <a:custGeom>
              <a:rect b="b" l="l" r="r" t="t"/>
              <a:pathLst>
                <a:path extrusionOk="0" h="5620" w="3587">
                  <a:moveTo>
                    <a:pt x="1331" y="0"/>
                  </a:moveTo>
                  <a:lnTo>
                    <a:pt x="1331" y="444"/>
                  </a:lnTo>
                  <a:lnTo>
                    <a:pt x="888" y="444"/>
                  </a:lnTo>
                  <a:lnTo>
                    <a:pt x="37" y="1294"/>
                  </a:lnTo>
                  <a:lnTo>
                    <a:pt x="37" y="2181"/>
                  </a:lnTo>
                  <a:lnTo>
                    <a:pt x="333" y="2699"/>
                  </a:lnTo>
                  <a:lnTo>
                    <a:pt x="2440" y="3623"/>
                  </a:lnTo>
                  <a:lnTo>
                    <a:pt x="2514" y="3808"/>
                  </a:lnTo>
                  <a:lnTo>
                    <a:pt x="2514" y="3956"/>
                  </a:lnTo>
                  <a:lnTo>
                    <a:pt x="2292" y="4178"/>
                  </a:lnTo>
                  <a:lnTo>
                    <a:pt x="1146" y="4178"/>
                  </a:lnTo>
                  <a:lnTo>
                    <a:pt x="296" y="3919"/>
                  </a:lnTo>
                  <a:lnTo>
                    <a:pt x="0" y="4806"/>
                  </a:lnTo>
                  <a:lnTo>
                    <a:pt x="962" y="5139"/>
                  </a:lnTo>
                  <a:lnTo>
                    <a:pt x="1331" y="5139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39"/>
                  </a:lnTo>
                  <a:lnTo>
                    <a:pt x="2699" y="5139"/>
                  </a:lnTo>
                  <a:lnTo>
                    <a:pt x="3549" y="4289"/>
                  </a:lnTo>
                  <a:lnTo>
                    <a:pt x="3549" y="3401"/>
                  </a:lnTo>
                  <a:lnTo>
                    <a:pt x="3254" y="2884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27"/>
                  </a:lnTo>
                  <a:lnTo>
                    <a:pt x="1294" y="1405"/>
                  </a:lnTo>
                  <a:lnTo>
                    <a:pt x="2440" y="1405"/>
                  </a:lnTo>
                  <a:lnTo>
                    <a:pt x="3254" y="1701"/>
                  </a:lnTo>
                  <a:lnTo>
                    <a:pt x="3586" y="776"/>
                  </a:lnTo>
                  <a:lnTo>
                    <a:pt x="2625" y="444"/>
                  </a:lnTo>
                  <a:lnTo>
                    <a:pt x="2255" y="44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442457" y="2911123"/>
              <a:ext cx="99590" cy="99609"/>
            </a:xfrm>
            <a:custGeom>
              <a:rect b="b" l="l" r="r" t="t"/>
              <a:pathLst>
                <a:path extrusionOk="0" h="5473" w="5472">
                  <a:moveTo>
                    <a:pt x="2736" y="1"/>
                  </a:moveTo>
                  <a:cubicBezTo>
                    <a:pt x="1220" y="1"/>
                    <a:pt x="0" y="1221"/>
                    <a:pt x="0" y="2737"/>
                  </a:cubicBezTo>
                  <a:cubicBezTo>
                    <a:pt x="0" y="4252"/>
                    <a:pt x="1220" y="5472"/>
                    <a:pt x="2736" y="5472"/>
                  </a:cubicBezTo>
                  <a:cubicBezTo>
                    <a:pt x="4252" y="5472"/>
                    <a:pt x="5472" y="4252"/>
                    <a:pt x="5472" y="2737"/>
                  </a:cubicBezTo>
                  <a:cubicBezTo>
                    <a:pt x="5472" y="1221"/>
                    <a:pt x="4252" y="1"/>
                    <a:pt x="273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468028" y="2936694"/>
              <a:ext cx="48467" cy="48467"/>
            </a:xfrm>
            <a:custGeom>
              <a:rect b="b" l="l" r="r" t="t"/>
              <a:pathLst>
                <a:path extrusionOk="0" h="2663" w="2663">
                  <a:moveTo>
                    <a:pt x="1331" y="1"/>
                  </a:moveTo>
                  <a:cubicBezTo>
                    <a:pt x="592" y="1"/>
                    <a:pt x="0" y="592"/>
                    <a:pt x="0" y="1332"/>
                  </a:cubicBezTo>
                  <a:cubicBezTo>
                    <a:pt x="0" y="2071"/>
                    <a:pt x="592" y="2662"/>
                    <a:pt x="1331" y="2662"/>
                  </a:cubicBezTo>
                  <a:cubicBezTo>
                    <a:pt x="2071" y="2662"/>
                    <a:pt x="2662" y="2071"/>
                    <a:pt x="2662" y="1332"/>
                  </a:cubicBezTo>
                  <a:cubicBezTo>
                    <a:pt x="2662" y="592"/>
                    <a:pt x="2071" y="1"/>
                    <a:pt x="1331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53270" y="2881511"/>
              <a:ext cx="417199" cy="82792"/>
            </a:xfrm>
            <a:custGeom>
              <a:rect b="b" l="l" r="r" t="t"/>
              <a:pathLst>
                <a:path extrusionOk="0" h="4549" w="22923">
                  <a:moveTo>
                    <a:pt x="1" y="1"/>
                  </a:moveTo>
                  <a:lnTo>
                    <a:pt x="1" y="223"/>
                  </a:lnTo>
                  <a:lnTo>
                    <a:pt x="1" y="3439"/>
                  </a:lnTo>
                  <a:lnTo>
                    <a:pt x="1" y="4327"/>
                  </a:lnTo>
                  <a:lnTo>
                    <a:pt x="1" y="4548"/>
                  </a:lnTo>
                  <a:lnTo>
                    <a:pt x="2921" y="4548"/>
                  </a:lnTo>
                  <a:cubicBezTo>
                    <a:pt x="2921" y="4474"/>
                    <a:pt x="2921" y="4437"/>
                    <a:pt x="2921" y="4364"/>
                  </a:cubicBezTo>
                  <a:cubicBezTo>
                    <a:pt x="2921" y="2589"/>
                    <a:pt x="4363" y="1110"/>
                    <a:pt x="6138" y="1110"/>
                  </a:cubicBezTo>
                  <a:cubicBezTo>
                    <a:pt x="7949" y="1110"/>
                    <a:pt x="9391" y="2589"/>
                    <a:pt x="9391" y="4364"/>
                  </a:cubicBezTo>
                  <a:cubicBezTo>
                    <a:pt x="9391" y="4437"/>
                    <a:pt x="9391" y="4474"/>
                    <a:pt x="9391" y="4548"/>
                  </a:cubicBezTo>
                  <a:lnTo>
                    <a:pt x="22922" y="4548"/>
                  </a:lnTo>
                  <a:lnTo>
                    <a:pt x="22922" y="1"/>
                  </a:ln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5"/>
            <p:cNvGrpSpPr/>
            <p:nvPr/>
          </p:nvGrpSpPr>
          <p:grpSpPr>
            <a:xfrm>
              <a:off x="5068211" y="1789033"/>
              <a:ext cx="436279" cy="550583"/>
              <a:chOff x="4827388" y="1855825"/>
              <a:chExt cx="402100" cy="507450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4952163" y="1855825"/>
                <a:ext cx="164550" cy="146050"/>
              </a:xfrm>
              <a:custGeom>
                <a:rect b="b" l="l" r="r" t="t"/>
                <a:pathLst>
                  <a:path extrusionOk="0" h="5842" w="6582">
                    <a:moveTo>
                      <a:pt x="3291" y="0"/>
                    </a:moveTo>
                    <a:cubicBezTo>
                      <a:pt x="1665" y="0"/>
                      <a:pt x="1" y="1146"/>
                      <a:pt x="1" y="3291"/>
                    </a:cubicBezTo>
                    <a:lnTo>
                      <a:pt x="1" y="5620"/>
                    </a:lnTo>
                    <a:cubicBezTo>
                      <a:pt x="1" y="5731"/>
                      <a:pt x="112" y="5842"/>
                      <a:pt x="223" y="5842"/>
                    </a:cubicBezTo>
                    <a:cubicBezTo>
                      <a:pt x="371" y="5842"/>
                      <a:pt x="445" y="5731"/>
                      <a:pt x="445" y="5620"/>
                    </a:cubicBezTo>
                    <a:lnTo>
                      <a:pt x="445" y="3291"/>
                    </a:lnTo>
                    <a:cubicBezTo>
                      <a:pt x="445" y="1368"/>
                      <a:pt x="1923" y="481"/>
                      <a:pt x="3291" y="481"/>
                    </a:cubicBezTo>
                    <a:cubicBezTo>
                      <a:pt x="4659" y="481"/>
                      <a:pt x="6138" y="1368"/>
                      <a:pt x="6138" y="3291"/>
                    </a:cubicBezTo>
                    <a:lnTo>
                      <a:pt x="6138" y="5620"/>
                    </a:lnTo>
                    <a:cubicBezTo>
                      <a:pt x="6138" y="5731"/>
                      <a:pt x="6249" y="5842"/>
                      <a:pt x="6360" y="5842"/>
                    </a:cubicBezTo>
                    <a:cubicBezTo>
                      <a:pt x="6508" y="5842"/>
                      <a:pt x="6582" y="5731"/>
                      <a:pt x="6582" y="5620"/>
                    </a:cubicBezTo>
                    <a:lnTo>
                      <a:pt x="6582" y="3291"/>
                    </a:lnTo>
                    <a:cubicBezTo>
                      <a:pt x="6582" y="1146"/>
                      <a:pt x="4955" y="0"/>
                      <a:pt x="3291" y="0"/>
                    </a:cubicBez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5137963" y="1973200"/>
                <a:ext cx="91525" cy="370650"/>
              </a:xfrm>
              <a:custGeom>
                <a:rect b="b" l="l" r="r" t="t"/>
                <a:pathLst>
                  <a:path extrusionOk="0" h="14826" w="3661">
                    <a:moveTo>
                      <a:pt x="2773" y="0"/>
                    </a:moveTo>
                    <a:lnTo>
                      <a:pt x="0" y="592"/>
                    </a:lnTo>
                    <a:lnTo>
                      <a:pt x="924" y="14826"/>
                    </a:lnTo>
                    <a:lnTo>
                      <a:pt x="3660" y="13938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A562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4827388" y="2008325"/>
                <a:ext cx="361425" cy="354950"/>
              </a:xfrm>
              <a:custGeom>
                <a:rect b="b" l="l" r="r" t="t"/>
                <a:pathLst>
                  <a:path extrusionOk="0" h="14198" w="14457">
                    <a:moveTo>
                      <a:pt x="925" y="0"/>
                    </a:moveTo>
                    <a:lnTo>
                      <a:pt x="1" y="14197"/>
                    </a:lnTo>
                    <a:lnTo>
                      <a:pt x="14456" y="14197"/>
                    </a:lnTo>
                    <a:lnTo>
                      <a:pt x="13532" y="0"/>
                    </a:lnTo>
                    <a:close/>
                  </a:path>
                </a:pathLst>
              </a:custGeom>
              <a:solidFill>
                <a:srgbClr val="EDCC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4889313" y="2066550"/>
                <a:ext cx="237575" cy="237550"/>
              </a:xfrm>
              <a:custGeom>
                <a:rect b="b" l="l" r="r" t="t"/>
                <a:pathLst>
                  <a:path extrusionOk="0" h="9502" w="9503">
                    <a:moveTo>
                      <a:pt x="4770" y="1"/>
                    </a:moveTo>
                    <a:cubicBezTo>
                      <a:pt x="2145" y="1"/>
                      <a:pt x="1" y="2145"/>
                      <a:pt x="1" y="4770"/>
                    </a:cubicBezTo>
                    <a:cubicBezTo>
                      <a:pt x="1" y="7395"/>
                      <a:pt x="2145" y="9502"/>
                      <a:pt x="4770" y="9502"/>
                    </a:cubicBezTo>
                    <a:cubicBezTo>
                      <a:pt x="7358" y="9502"/>
                      <a:pt x="9502" y="7395"/>
                      <a:pt x="9502" y="4770"/>
                    </a:cubicBezTo>
                    <a:cubicBezTo>
                      <a:pt x="9502" y="2145"/>
                      <a:pt x="7358" y="1"/>
                      <a:pt x="47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4904113" y="2081350"/>
                <a:ext cx="104475" cy="208900"/>
              </a:xfrm>
              <a:custGeom>
                <a:rect b="b" l="l" r="r" t="t"/>
                <a:pathLst>
                  <a:path extrusionOk="0" h="8356" w="4179">
                    <a:moveTo>
                      <a:pt x="4178" y="0"/>
                    </a:moveTo>
                    <a:cubicBezTo>
                      <a:pt x="1849" y="0"/>
                      <a:pt x="0" y="1886"/>
                      <a:pt x="0" y="4178"/>
                    </a:cubicBezTo>
                    <a:cubicBezTo>
                      <a:pt x="0" y="6470"/>
                      <a:pt x="1849" y="8355"/>
                      <a:pt x="4178" y="8355"/>
                    </a:cubicBezTo>
                    <a:lnTo>
                      <a:pt x="4178" y="7875"/>
                    </a:lnTo>
                    <a:cubicBezTo>
                      <a:pt x="2108" y="7875"/>
                      <a:pt x="444" y="6211"/>
                      <a:pt x="444" y="4178"/>
                    </a:cubicBezTo>
                    <a:cubicBezTo>
                      <a:pt x="444" y="2107"/>
                      <a:pt x="2108" y="444"/>
                      <a:pt x="4178" y="444"/>
                    </a:cubicBezTo>
                    <a:lnTo>
                      <a:pt x="4178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4953088" y="2081350"/>
                <a:ext cx="55500" cy="208900"/>
              </a:xfrm>
              <a:custGeom>
                <a:rect b="b" l="l" r="r" t="t"/>
                <a:pathLst>
                  <a:path extrusionOk="0" h="8356" w="2220">
                    <a:moveTo>
                      <a:pt x="2219" y="0"/>
                    </a:moveTo>
                    <a:cubicBezTo>
                      <a:pt x="962" y="0"/>
                      <a:pt x="1" y="1812"/>
                      <a:pt x="1" y="4178"/>
                    </a:cubicBezTo>
                    <a:cubicBezTo>
                      <a:pt x="1" y="6507"/>
                      <a:pt x="962" y="8355"/>
                      <a:pt x="2219" y="8355"/>
                    </a:cubicBezTo>
                    <a:lnTo>
                      <a:pt x="2219" y="7875"/>
                    </a:lnTo>
                    <a:cubicBezTo>
                      <a:pt x="1258" y="7875"/>
                      <a:pt x="445" y="6174"/>
                      <a:pt x="445" y="4178"/>
                    </a:cubicBezTo>
                    <a:cubicBezTo>
                      <a:pt x="445" y="2144"/>
                      <a:pt x="1258" y="444"/>
                      <a:pt x="2219" y="444"/>
                    </a:cubicBez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5002088" y="2086875"/>
                <a:ext cx="12025" cy="197825"/>
              </a:xfrm>
              <a:custGeom>
                <a:rect b="b" l="l" r="r" t="t"/>
                <a:pathLst>
                  <a:path extrusionOk="0" h="7913" w="481">
                    <a:moveTo>
                      <a:pt x="0" y="1"/>
                    </a:moveTo>
                    <a:lnTo>
                      <a:pt x="0" y="7913"/>
                    </a:lnTo>
                    <a:lnTo>
                      <a:pt x="481" y="791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5008563" y="2081350"/>
                <a:ext cx="54550" cy="208900"/>
              </a:xfrm>
              <a:custGeom>
                <a:rect b="b" l="l" r="r" t="t"/>
                <a:pathLst>
                  <a:path extrusionOk="0" h="8356" w="2182">
                    <a:moveTo>
                      <a:pt x="0" y="0"/>
                    </a:moveTo>
                    <a:lnTo>
                      <a:pt x="0" y="444"/>
                    </a:lnTo>
                    <a:cubicBezTo>
                      <a:pt x="924" y="444"/>
                      <a:pt x="1738" y="2144"/>
                      <a:pt x="1738" y="4178"/>
                    </a:cubicBezTo>
                    <a:cubicBezTo>
                      <a:pt x="1738" y="6174"/>
                      <a:pt x="924" y="7875"/>
                      <a:pt x="0" y="7875"/>
                    </a:cubicBezTo>
                    <a:lnTo>
                      <a:pt x="0" y="8355"/>
                    </a:lnTo>
                    <a:cubicBezTo>
                      <a:pt x="1220" y="8355"/>
                      <a:pt x="2181" y="6507"/>
                      <a:pt x="2181" y="4178"/>
                    </a:cubicBezTo>
                    <a:cubicBezTo>
                      <a:pt x="2181" y="1812"/>
                      <a:pt x="1220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5008563" y="2081350"/>
                <a:ext cx="104450" cy="208900"/>
              </a:xfrm>
              <a:custGeom>
                <a:rect b="b" l="l" r="r" t="t"/>
                <a:pathLst>
                  <a:path extrusionOk="0" h="8356" w="4178">
                    <a:moveTo>
                      <a:pt x="0" y="0"/>
                    </a:moveTo>
                    <a:lnTo>
                      <a:pt x="0" y="444"/>
                    </a:lnTo>
                    <a:cubicBezTo>
                      <a:pt x="2034" y="444"/>
                      <a:pt x="3697" y="2107"/>
                      <a:pt x="3697" y="4178"/>
                    </a:cubicBezTo>
                    <a:cubicBezTo>
                      <a:pt x="3697" y="6211"/>
                      <a:pt x="2034" y="7875"/>
                      <a:pt x="0" y="7875"/>
                    </a:cubicBezTo>
                    <a:lnTo>
                      <a:pt x="0" y="8355"/>
                    </a:lnTo>
                    <a:cubicBezTo>
                      <a:pt x="2292" y="8355"/>
                      <a:pt x="4178" y="6470"/>
                      <a:pt x="4178" y="4178"/>
                    </a:cubicBezTo>
                    <a:cubicBezTo>
                      <a:pt x="4178" y="1849"/>
                      <a:pt x="2292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4909663" y="2180225"/>
                <a:ext cx="196900" cy="11125"/>
              </a:xfrm>
              <a:custGeom>
                <a:rect b="b" l="l" r="r" t="t"/>
                <a:pathLst>
                  <a:path extrusionOk="0" h="445" w="7876">
                    <a:moveTo>
                      <a:pt x="0" y="1"/>
                    </a:moveTo>
                    <a:lnTo>
                      <a:pt x="0" y="445"/>
                    </a:lnTo>
                    <a:lnTo>
                      <a:pt x="7875" y="445"/>
                    </a:lnTo>
                    <a:lnTo>
                      <a:pt x="7875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4924438" y="2121075"/>
                <a:ext cx="167325" cy="29600"/>
              </a:xfrm>
              <a:custGeom>
                <a:rect b="b" l="l" r="r" t="t"/>
                <a:pathLst>
                  <a:path extrusionOk="0" h="1184" w="6693">
                    <a:moveTo>
                      <a:pt x="223" y="1"/>
                    </a:moveTo>
                    <a:lnTo>
                      <a:pt x="1" y="407"/>
                    </a:lnTo>
                    <a:cubicBezTo>
                      <a:pt x="925" y="925"/>
                      <a:pt x="2145" y="1184"/>
                      <a:pt x="3365" y="1184"/>
                    </a:cubicBezTo>
                    <a:cubicBezTo>
                      <a:pt x="4548" y="1184"/>
                      <a:pt x="5768" y="925"/>
                      <a:pt x="6693" y="407"/>
                    </a:cubicBezTo>
                    <a:lnTo>
                      <a:pt x="6471" y="1"/>
                    </a:lnTo>
                    <a:cubicBezTo>
                      <a:pt x="5620" y="500"/>
                      <a:pt x="4493" y="749"/>
                      <a:pt x="3361" y="749"/>
                    </a:cubicBezTo>
                    <a:cubicBezTo>
                      <a:pt x="2228" y="749"/>
                      <a:pt x="1091" y="500"/>
                      <a:pt x="223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924438" y="2217425"/>
                <a:ext cx="167325" cy="29375"/>
              </a:xfrm>
              <a:custGeom>
                <a:rect b="b" l="l" r="r" t="t"/>
                <a:pathLst>
                  <a:path extrusionOk="0" h="1175" w="6693">
                    <a:moveTo>
                      <a:pt x="3347" y="1"/>
                    </a:moveTo>
                    <a:cubicBezTo>
                      <a:pt x="2136" y="1"/>
                      <a:pt x="925" y="269"/>
                      <a:pt x="1" y="805"/>
                    </a:cubicBezTo>
                    <a:lnTo>
                      <a:pt x="223" y="1175"/>
                    </a:lnTo>
                    <a:cubicBezTo>
                      <a:pt x="1091" y="694"/>
                      <a:pt x="2228" y="454"/>
                      <a:pt x="3361" y="454"/>
                    </a:cubicBezTo>
                    <a:cubicBezTo>
                      <a:pt x="4493" y="454"/>
                      <a:pt x="5620" y="694"/>
                      <a:pt x="6471" y="1175"/>
                    </a:cubicBezTo>
                    <a:lnTo>
                      <a:pt x="6693" y="805"/>
                    </a:lnTo>
                    <a:cubicBezTo>
                      <a:pt x="5768" y="269"/>
                      <a:pt x="4557" y="1"/>
                      <a:pt x="3347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4850513" y="1990750"/>
                <a:ext cx="44375" cy="17600"/>
              </a:xfrm>
              <a:custGeom>
                <a:rect b="b" l="l" r="r" t="t"/>
                <a:pathLst>
                  <a:path extrusionOk="0" h="704" w="1775">
                    <a:moveTo>
                      <a:pt x="1775" y="1"/>
                    </a:moveTo>
                    <a:lnTo>
                      <a:pt x="0" y="703"/>
                    </a:lnTo>
                    <a:lnTo>
                      <a:pt x="1775" y="703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4892088" y="1973200"/>
                <a:ext cx="315200" cy="35150"/>
              </a:xfrm>
              <a:custGeom>
                <a:rect b="b" l="l" r="r" t="t"/>
                <a:pathLst>
                  <a:path extrusionOk="0" h="1406" w="12608">
                    <a:moveTo>
                      <a:pt x="1" y="0"/>
                    </a:moveTo>
                    <a:lnTo>
                      <a:pt x="112" y="703"/>
                    </a:lnTo>
                    <a:lnTo>
                      <a:pt x="112" y="1405"/>
                    </a:lnTo>
                    <a:lnTo>
                      <a:pt x="10574" y="1405"/>
                    </a:lnTo>
                    <a:lnTo>
                      <a:pt x="10574" y="8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rgbClr val="E4A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4925363" y="1867825"/>
                <a:ext cx="165475" cy="176575"/>
              </a:xfrm>
              <a:custGeom>
                <a:rect b="b" l="l" r="r" t="t"/>
                <a:pathLst>
                  <a:path extrusionOk="0" h="7063" w="6619">
                    <a:moveTo>
                      <a:pt x="3291" y="1"/>
                    </a:moveTo>
                    <a:cubicBezTo>
                      <a:pt x="1664" y="1"/>
                      <a:pt x="1" y="1147"/>
                      <a:pt x="1" y="3291"/>
                    </a:cubicBezTo>
                    <a:lnTo>
                      <a:pt x="1" y="6840"/>
                    </a:lnTo>
                    <a:cubicBezTo>
                      <a:pt x="1" y="6951"/>
                      <a:pt x="112" y="7062"/>
                      <a:pt x="223" y="7062"/>
                    </a:cubicBezTo>
                    <a:cubicBezTo>
                      <a:pt x="370" y="7062"/>
                      <a:pt x="481" y="6951"/>
                      <a:pt x="481" y="6840"/>
                    </a:cubicBezTo>
                    <a:lnTo>
                      <a:pt x="481" y="3291"/>
                    </a:lnTo>
                    <a:cubicBezTo>
                      <a:pt x="481" y="1369"/>
                      <a:pt x="1923" y="481"/>
                      <a:pt x="3291" y="481"/>
                    </a:cubicBezTo>
                    <a:cubicBezTo>
                      <a:pt x="4659" y="481"/>
                      <a:pt x="6138" y="1369"/>
                      <a:pt x="6138" y="3291"/>
                    </a:cubicBezTo>
                    <a:lnTo>
                      <a:pt x="6138" y="6840"/>
                    </a:lnTo>
                    <a:cubicBezTo>
                      <a:pt x="6138" y="6951"/>
                      <a:pt x="6249" y="7062"/>
                      <a:pt x="6360" y="7062"/>
                    </a:cubicBezTo>
                    <a:cubicBezTo>
                      <a:pt x="6508" y="7062"/>
                      <a:pt x="6582" y="6951"/>
                      <a:pt x="6619" y="6840"/>
                    </a:cubicBezTo>
                    <a:lnTo>
                      <a:pt x="6619" y="3291"/>
                    </a:lnTo>
                    <a:cubicBezTo>
                      <a:pt x="6619" y="1147"/>
                      <a:pt x="4955" y="1"/>
                      <a:pt x="3291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15"/>
            <p:cNvSpPr/>
            <p:nvPr/>
          </p:nvSpPr>
          <p:spPr>
            <a:xfrm>
              <a:off x="2899225" y="3896600"/>
              <a:ext cx="3218100" cy="11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919350" y="3406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 flipH="1" rot="10800000">
            <a:off x="1001388" y="3486450"/>
            <a:ext cx="1730400" cy="10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 flipH="1" rot="10800000">
            <a:off x="2804966" y="3486450"/>
            <a:ext cx="1730400" cy="100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flipH="1" rot="10800000">
            <a:off x="4608714" y="3486450"/>
            <a:ext cx="1730400" cy="10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 flipH="1">
            <a:off x="4607384" y="3123543"/>
            <a:ext cx="16611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6"/>
          <p:cNvSpPr/>
          <p:nvPr/>
        </p:nvSpPr>
        <p:spPr>
          <a:xfrm flipH="1" rot="10800000">
            <a:off x="6412211" y="3486450"/>
            <a:ext cx="1730400" cy="100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6"/>
          <p:cNvGrpSpPr/>
          <p:nvPr/>
        </p:nvGrpSpPr>
        <p:grpSpPr>
          <a:xfrm>
            <a:off x="1601644" y="3724076"/>
            <a:ext cx="530317" cy="527133"/>
            <a:chOff x="-4932650" y="2046625"/>
            <a:chExt cx="293025" cy="291250"/>
          </a:xfrm>
        </p:grpSpPr>
        <p:sp>
          <p:nvSpPr>
            <p:cNvPr id="263" name="Google Shape;263;p16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6"/>
          <p:cNvGrpSpPr/>
          <p:nvPr/>
        </p:nvGrpSpPr>
        <p:grpSpPr>
          <a:xfrm>
            <a:off x="7013087" y="3724661"/>
            <a:ext cx="528869" cy="526047"/>
            <a:chOff x="-2571737" y="2764550"/>
            <a:chExt cx="292225" cy="290650"/>
          </a:xfrm>
        </p:grpSpPr>
        <p:sp>
          <p:nvSpPr>
            <p:cNvPr id="266" name="Google Shape;266;p16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6"/>
          <p:cNvGrpSpPr/>
          <p:nvPr/>
        </p:nvGrpSpPr>
        <p:grpSpPr>
          <a:xfrm>
            <a:off x="3406489" y="3723236"/>
            <a:ext cx="527466" cy="528898"/>
            <a:chOff x="-1333200" y="2770450"/>
            <a:chExt cx="291450" cy="292225"/>
          </a:xfrm>
        </p:grpSpPr>
        <p:sp>
          <p:nvSpPr>
            <p:cNvPr id="270" name="Google Shape;270;p1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6"/>
          <p:cNvGrpSpPr/>
          <p:nvPr/>
        </p:nvGrpSpPr>
        <p:grpSpPr>
          <a:xfrm>
            <a:off x="5207498" y="3721790"/>
            <a:ext cx="533167" cy="531749"/>
            <a:chOff x="-3854375" y="2405000"/>
            <a:chExt cx="294600" cy="293800"/>
          </a:xfrm>
        </p:grpSpPr>
        <p:sp>
          <p:nvSpPr>
            <p:cNvPr id="273" name="Google Shape;273;p16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6"/>
          <p:cNvSpPr txBox="1"/>
          <p:nvPr/>
        </p:nvSpPr>
        <p:spPr>
          <a:xfrm>
            <a:off x="919350" y="1476350"/>
            <a:ext cx="76923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your dataset, I had information about CustomerID, ProductID, Quantity, Price, TransactionDate, PaymentMethod, StoreLocation, ProductCategory, DiscountApplied(%), and TotalAmount.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analyzed every single one of them to identify possible problems and inform shareholders/managers of what works and what doesn’t.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type="title"/>
          </p:nvPr>
        </p:nvSpPr>
        <p:spPr>
          <a:xfrm>
            <a:off x="918050" y="348100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1: 2023 v 2024</a:t>
            </a:r>
            <a:endParaRPr/>
          </a:p>
        </p:txBody>
      </p:sp>
      <p:pic>
        <p:nvPicPr>
          <p:cNvPr id="281" name="Google Shape;2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75" y="1132050"/>
            <a:ext cx="4845375" cy="36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7"/>
          <p:cNvSpPr txBox="1"/>
          <p:nvPr/>
        </p:nvSpPr>
        <p:spPr>
          <a:xfrm>
            <a:off x="918050" y="1837550"/>
            <a:ext cx="26118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first major problem of the firm is that the revenue decreased by around 50% in just a year!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matter will require a lot of analysis so that we can find the root of the problem.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title"/>
          </p:nvPr>
        </p:nvSpPr>
        <p:spPr>
          <a:xfrm>
            <a:off x="933425" y="348050"/>
            <a:ext cx="45717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2: store location issue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4183449" y="2607472"/>
            <a:ext cx="776943" cy="77694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933425" y="1375175"/>
            <a:ext cx="72756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the first step, I tried to compare the stores performance in 2023 vs 2024. Here I encountered a problem, the “store location” never repeats!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25" y="2072538"/>
            <a:ext cx="7275599" cy="14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/>
          <p:nvPr/>
        </p:nvSpPr>
        <p:spPr>
          <a:xfrm>
            <a:off x="934225" y="3721325"/>
            <a:ext cx="72756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nstead of store locations, I think that these are customers addresses but the column name was mislabeled.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just 1 example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918075" y="501750"/>
            <a:ext cx="31581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3: Looking for possible </a:t>
            </a:r>
            <a:r>
              <a:rPr lang="en"/>
              <a:t>problems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918075" y="1527950"/>
            <a:ext cx="34185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thought of checking the discount, see how it affected the revenue.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top performing had a lower discount on average, while the bottom ones had a higher discount.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strategy used is probably trying to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attract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people who spend less with bigger discounts but that doesn’t seem to work that well.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Asking people to submit what they liked and didn’t like about the website could help restructure the strategy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850" y="241825"/>
            <a:ext cx="4830144" cy="2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850" y="2571750"/>
            <a:ext cx="4666773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911525" y="486350"/>
            <a:ext cx="59301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4: The most relevant data</a:t>
            </a:r>
            <a:endParaRPr/>
          </a:p>
        </p:txBody>
      </p:sp>
      <p:sp>
        <p:nvSpPr>
          <p:cNvPr id="306" name="Google Shape;306;p20"/>
          <p:cNvSpPr txBox="1"/>
          <p:nvPr>
            <p:ph type="title"/>
          </p:nvPr>
        </p:nvSpPr>
        <p:spPr>
          <a:xfrm>
            <a:off x="4259388" y="1591475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15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5117938" y="1939025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15%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08" name="Google Shape;308;p20"/>
          <p:cNvSpPr txBox="1"/>
          <p:nvPr>
            <p:ph type="title"/>
          </p:nvPr>
        </p:nvSpPr>
        <p:spPr>
          <a:xfrm>
            <a:off x="3691424" y="1725813"/>
            <a:ext cx="6294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5</a:t>
            </a:r>
            <a:r>
              <a:rPr lang="en" sz="1500">
                <a:solidFill>
                  <a:schemeClr val="lt1"/>
                </a:solidFill>
              </a:rPr>
              <a:t>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916775" y="1376400"/>
            <a:ext cx="3195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checking every possible reason for the revenue decrease, the only other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finding was the massive product price increase.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price almost doubled, this might be the reason why customers haven’t been buying much products, this type of price increase is too big and too sudden for most people.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75" y="1503525"/>
            <a:ext cx="46101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9180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Conclusions</a:t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918900" y="1207925"/>
            <a:ext cx="73062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findings in the previous slides the most urgent matter is trying to lower the price.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could be achieved by simply lowering the price (if possible), if not I would suggest talking to the supplier/s and trying to get a better price, company restructure or even looking for different suppliers.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discounts seem to play some part too, however just having a big/low discount doesn’t seem to be doing much so I would recommend doing a loyalty program that could give bigger discounts based on how much the user would buy.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want to take a look at further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such as top customers, do let me know and I can send over lists, or you can find them in the project documentation!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