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DM Sans Medium"/>
      <p:regular r:id="rId12"/>
      <p:bold r:id="rId13"/>
      <p:italic r:id="rId14"/>
      <p:boldItalic r:id="rId15"/>
    </p:embeddedFont>
    <p:embeddedFont>
      <p:font typeface="Outfit"/>
      <p:regular r:id="rId16"/>
      <p:bold r:id="rId17"/>
    </p:embeddedFont>
    <p:embeddedFont>
      <p:font typeface="Outfit Medium"/>
      <p:regular r:id="rId18"/>
      <p:bold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22" Type="http://schemas.openxmlformats.org/officeDocument/2006/relationships/font" Target="fonts/DMSans-italic.fntdata"/><Relationship Id="rId21" Type="http://schemas.openxmlformats.org/officeDocument/2006/relationships/font" Target="fonts/DMSans-bold.fntdata"/><Relationship Id="rId23"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DMSansMedium-bold.fntdata"/><Relationship Id="rId12" Type="http://schemas.openxmlformats.org/officeDocument/2006/relationships/font" Target="fonts/DMSansMedium-regular.fntdata"/><Relationship Id="rId15" Type="http://schemas.openxmlformats.org/officeDocument/2006/relationships/font" Target="fonts/DMSansMedium-boldItalic.fntdata"/><Relationship Id="rId14" Type="http://schemas.openxmlformats.org/officeDocument/2006/relationships/font" Target="fonts/DMSansMedium-italic.fntdata"/><Relationship Id="rId17" Type="http://schemas.openxmlformats.org/officeDocument/2006/relationships/font" Target="fonts/Outfit-bold.fntdata"/><Relationship Id="rId16" Type="http://schemas.openxmlformats.org/officeDocument/2006/relationships/font" Target="fonts/Outfit-regular.fntdata"/><Relationship Id="rId19" Type="http://schemas.openxmlformats.org/officeDocument/2006/relationships/font" Target="fonts/OutfitMedium-bold.fntdata"/><Relationship Id="rId18" Type="http://schemas.openxmlformats.org/officeDocument/2006/relationships/font" Target="fonts/Outfi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23d8608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723d8608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23d8608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23d8608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hyperlink" Target="http://startling-cat-922f3d.netlify.app" TargetMode="External"/><Relationship Id="rId4" Type="http://schemas.openxmlformats.org/officeDocument/2006/relationships/hyperlink" Target="https://docs.google.com/document/d/1Ma5D2NLAivtHWcUyP6HVy0fk_GAaZILu2tW-2rpAYQk/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ctrTitle"/>
          </p:nvPr>
        </p:nvSpPr>
        <p:spPr>
          <a:xfrm>
            <a:off x="703350" y="1378950"/>
            <a:ext cx="4160700" cy="23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Social Media &amp; Emotional Well-Being</a:t>
            </a:r>
            <a:r>
              <a:rPr b="1" lang="en"/>
              <a:t> </a:t>
            </a:r>
            <a:br>
              <a:rPr b="1" lang="en"/>
            </a:br>
            <a:r>
              <a:rPr lang="en" sz="2200"/>
              <a:t>Presented by: Avram Darius </a:t>
            </a:r>
            <a:endParaRPr sz="2200"/>
          </a:p>
          <a:p>
            <a:pPr indent="0" lvl="0" marL="0" rtl="0" algn="l">
              <a:spcBef>
                <a:spcPts val="0"/>
              </a:spcBef>
              <a:spcAft>
                <a:spcPts val="0"/>
              </a:spcAft>
              <a:buNone/>
            </a:pPr>
            <a:r>
              <a:rPr lang="en" sz="2200"/>
              <a:t>Last Updated: 25.05.2024</a:t>
            </a:r>
            <a:endParaRPr sz="2200"/>
          </a:p>
        </p:txBody>
      </p:sp>
      <p:cxnSp>
        <p:nvCxnSpPr>
          <p:cNvPr id="339" name="Google Shape;339;p33"/>
          <p:cNvCxnSpPr/>
          <p:nvPr/>
        </p:nvCxnSpPr>
        <p:spPr>
          <a:xfrm>
            <a:off x="823425" y="987213"/>
            <a:ext cx="373500" cy="0"/>
          </a:xfrm>
          <a:prstGeom prst="straightConnector1">
            <a:avLst/>
          </a:prstGeom>
          <a:noFill/>
          <a:ln cap="flat" cmpd="sng" w="19050">
            <a:solidFill>
              <a:schemeClr val="dk1"/>
            </a:solidFill>
            <a:prstDash val="solid"/>
            <a:round/>
            <a:headEnd len="med" w="med" type="none"/>
            <a:tailEnd len="med" w="med" type="none"/>
          </a:ln>
        </p:spPr>
      </p:cxnSp>
      <p:grpSp>
        <p:nvGrpSpPr>
          <p:cNvPr id="340" name="Google Shape;340;p33"/>
          <p:cNvGrpSpPr/>
          <p:nvPr/>
        </p:nvGrpSpPr>
        <p:grpSpPr>
          <a:xfrm>
            <a:off x="5115337" y="-428624"/>
            <a:ext cx="4275118" cy="6450405"/>
            <a:chOff x="5115337" y="-428624"/>
            <a:chExt cx="4275118" cy="6450405"/>
          </a:xfrm>
        </p:grpSpPr>
        <p:sp>
          <p:nvSpPr>
            <p:cNvPr id="341" name="Google Shape;341;p33"/>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Objective</a:t>
            </a:r>
            <a:endParaRPr sz="5600"/>
          </a:p>
        </p:txBody>
      </p:sp>
      <p:sp>
        <p:nvSpPr>
          <p:cNvPr id="366" name="Google Shape;366;p34"/>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which factors of daily social media usage affect the dominant emotion of a person.</a:t>
            </a:r>
            <a:endParaRPr/>
          </a:p>
        </p:txBody>
      </p:sp>
      <p:grpSp>
        <p:nvGrpSpPr>
          <p:cNvPr id="367" name="Google Shape;367;p34"/>
          <p:cNvGrpSpPr/>
          <p:nvPr/>
        </p:nvGrpSpPr>
        <p:grpSpPr>
          <a:xfrm>
            <a:off x="-541907" y="-622274"/>
            <a:ext cx="4136119" cy="6091167"/>
            <a:chOff x="-541907" y="-622274"/>
            <a:chExt cx="4136119" cy="6091167"/>
          </a:xfrm>
        </p:grpSpPr>
        <p:sp>
          <p:nvSpPr>
            <p:cNvPr id="368" name="Google Shape;368;p34"/>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34"/>
          <p:cNvCxnSpPr/>
          <p:nvPr/>
        </p:nvCxnSpPr>
        <p:spPr>
          <a:xfrm>
            <a:off x="3967400" y="1655488"/>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type="title"/>
          </p:nvPr>
        </p:nvSpPr>
        <p:spPr>
          <a:xfrm>
            <a:off x="278000" y="801625"/>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Daily Social Media Usage</a:t>
            </a:r>
            <a:endParaRPr sz="3700"/>
          </a:p>
        </p:txBody>
      </p:sp>
      <p:sp>
        <p:nvSpPr>
          <p:cNvPr id="391" name="Google Shape;391;p35"/>
          <p:cNvSpPr txBox="1"/>
          <p:nvPr>
            <p:ph idx="1" type="subTitle"/>
          </p:nvPr>
        </p:nvSpPr>
        <p:spPr>
          <a:xfrm>
            <a:off x="0" y="2271425"/>
            <a:ext cx="3076800" cy="37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Despite common </a:t>
            </a:r>
            <a:r>
              <a:rPr lang="en"/>
              <a:t>misconception</a:t>
            </a:r>
            <a:r>
              <a:rPr lang="en"/>
              <a:t>, according to this dataset, more </a:t>
            </a:r>
            <a:r>
              <a:rPr lang="en"/>
              <a:t>daily</a:t>
            </a:r>
            <a:r>
              <a:rPr lang="en"/>
              <a:t> usage time correlates with higher </a:t>
            </a:r>
            <a:r>
              <a:rPr lang="en"/>
              <a:t>happiness, not the other way around.</a:t>
            </a:r>
            <a:endParaRPr/>
          </a:p>
          <a:p>
            <a:pPr indent="0" lvl="0" marL="457200" rtl="0" algn="l">
              <a:spcBef>
                <a:spcPts val="0"/>
              </a:spcBef>
              <a:spcAft>
                <a:spcPts val="0"/>
              </a:spcAft>
              <a:buNone/>
            </a:pPr>
            <a:r>
              <a:t/>
            </a:r>
            <a:endParaRPr/>
          </a:p>
        </p:txBody>
      </p:sp>
      <p:pic>
        <p:nvPicPr>
          <p:cNvPr id="392" name="Google Shape;392;p35"/>
          <p:cNvPicPr preferRelativeResize="0"/>
          <p:nvPr/>
        </p:nvPicPr>
        <p:blipFill>
          <a:blip r:embed="rId3">
            <a:alphaModFix/>
          </a:blip>
          <a:stretch>
            <a:fillRect/>
          </a:stretch>
        </p:blipFill>
        <p:spPr>
          <a:xfrm>
            <a:off x="3117425" y="2026150"/>
            <a:ext cx="6026573" cy="311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278000" y="801625"/>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Emotion by platform</a:t>
            </a:r>
            <a:endParaRPr sz="3700"/>
          </a:p>
        </p:txBody>
      </p:sp>
      <p:sp>
        <p:nvSpPr>
          <p:cNvPr id="398" name="Google Shape;398;p36"/>
          <p:cNvSpPr txBox="1"/>
          <p:nvPr>
            <p:ph idx="1" type="subTitle"/>
          </p:nvPr>
        </p:nvSpPr>
        <p:spPr>
          <a:xfrm>
            <a:off x="40600" y="2083475"/>
            <a:ext cx="3076800" cy="37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Looking further into the happiness, we can see that Instagram makes users the most happy, while on the polar </a:t>
            </a:r>
            <a:r>
              <a:rPr lang="en"/>
              <a:t>opposite</a:t>
            </a:r>
            <a:r>
              <a:rPr lang="en"/>
              <a:t>, </a:t>
            </a:r>
            <a:r>
              <a:rPr lang="en"/>
              <a:t>Twitter</a:t>
            </a:r>
            <a:r>
              <a:rPr lang="en"/>
              <a:t> makes most of </a:t>
            </a:r>
            <a:r>
              <a:rPr lang="en"/>
              <a:t>its</a:t>
            </a:r>
            <a:r>
              <a:rPr lang="en"/>
              <a:t> users angry and sad</a:t>
            </a:r>
            <a:endParaRPr/>
          </a:p>
          <a:p>
            <a:pPr indent="0" lvl="0" marL="457200" rtl="0" algn="l">
              <a:spcBef>
                <a:spcPts val="0"/>
              </a:spcBef>
              <a:spcAft>
                <a:spcPts val="0"/>
              </a:spcAft>
              <a:buNone/>
            </a:pPr>
            <a:r>
              <a:t/>
            </a:r>
            <a:endParaRPr/>
          </a:p>
        </p:txBody>
      </p:sp>
      <p:pic>
        <p:nvPicPr>
          <p:cNvPr id="399" name="Google Shape;399;p36"/>
          <p:cNvPicPr preferRelativeResize="0"/>
          <p:nvPr/>
        </p:nvPicPr>
        <p:blipFill>
          <a:blip r:embed="rId3">
            <a:alphaModFix/>
          </a:blip>
          <a:stretch>
            <a:fillRect/>
          </a:stretch>
        </p:blipFill>
        <p:spPr>
          <a:xfrm>
            <a:off x="3007250" y="1717525"/>
            <a:ext cx="6136750" cy="3425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278000" y="801625"/>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Effects of </a:t>
            </a:r>
            <a:r>
              <a:rPr lang="en" sz="3700"/>
              <a:t>engagement</a:t>
            </a:r>
            <a:r>
              <a:rPr lang="en" sz="3700"/>
              <a:t> </a:t>
            </a:r>
            <a:endParaRPr sz="3700"/>
          </a:p>
        </p:txBody>
      </p:sp>
      <p:sp>
        <p:nvSpPr>
          <p:cNvPr id="405" name="Google Shape;405;p37"/>
          <p:cNvSpPr txBox="1"/>
          <p:nvPr>
            <p:ph idx="1" type="subTitle"/>
          </p:nvPr>
        </p:nvSpPr>
        <p:spPr>
          <a:xfrm>
            <a:off x="-89025" y="2241725"/>
            <a:ext cx="3076800" cy="37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way we engage with an app is </a:t>
            </a:r>
            <a:r>
              <a:rPr lang="en"/>
              <a:t>extremely</a:t>
            </a:r>
            <a:r>
              <a:rPr lang="en"/>
              <a:t> important. Here we can see that the more likes and comments we get, the more happy we feel!</a:t>
            </a:r>
            <a:endParaRPr/>
          </a:p>
          <a:p>
            <a:pPr indent="0" lvl="0" marL="457200" rtl="0" algn="l">
              <a:spcBef>
                <a:spcPts val="0"/>
              </a:spcBef>
              <a:spcAft>
                <a:spcPts val="0"/>
              </a:spcAft>
              <a:buNone/>
            </a:pPr>
            <a:r>
              <a:t/>
            </a:r>
            <a:endParaRPr/>
          </a:p>
        </p:txBody>
      </p:sp>
      <p:pic>
        <p:nvPicPr>
          <p:cNvPr id="406" name="Google Shape;406;p37"/>
          <p:cNvPicPr preferRelativeResize="0"/>
          <p:nvPr/>
        </p:nvPicPr>
        <p:blipFill>
          <a:blip r:embed="rId3">
            <a:alphaModFix/>
          </a:blip>
          <a:stretch>
            <a:fillRect/>
          </a:stretch>
        </p:blipFill>
        <p:spPr>
          <a:xfrm>
            <a:off x="2860250" y="1717525"/>
            <a:ext cx="6283748" cy="3425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12" name="Google Shape;412;p38"/>
          <p:cNvSpPr txBox="1"/>
          <p:nvPr>
            <p:ph idx="2" type="subTitle"/>
          </p:nvPr>
        </p:nvSpPr>
        <p:spPr>
          <a:xfrm>
            <a:off x="565200" y="1427650"/>
            <a:ext cx="7858800" cy="332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As the data shows, simply restricting access to all apps, won’t increase users  happiness. </a:t>
            </a:r>
            <a:endParaRPr/>
          </a:p>
          <a:p>
            <a:pPr indent="-317500" lvl="0" marL="457200" rtl="0" algn="l">
              <a:spcBef>
                <a:spcPts val="0"/>
              </a:spcBef>
              <a:spcAft>
                <a:spcPts val="0"/>
              </a:spcAft>
              <a:buSzPts val="1400"/>
              <a:buAutoNum type="arabicPeriod"/>
            </a:pPr>
            <a:r>
              <a:rPr lang="en"/>
              <a:t>The apps that the users use have a very high impact on their morale so, based on the first conclusion and this one, we can predict that restricting access to more toxic apps, such as Twitter or Facebook and promoting the usage of other apps, will increase overall well-being.</a:t>
            </a:r>
            <a:endParaRPr/>
          </a:p>
          <a:p>
            <a:pPr indent="-317500" lvl="0" marL="457200" rtl="0" algn="l">
              <a:spcBef>
                <a:spcPts val="0"/>
              </a:spcBef>
              <a:spcAft>
                <a:spcPts val="0"/>
              </a:spcAft>
              <a:buSzPts val="1400"/>
              <a:buAutoNum type="arabicPeriod"/>
            </a:pPr>
            <a:r>
              <a:rPr lang="en"/>
              <a:t>Engagement is also </a:t>
            </a:r>
            <a:r>
              <a:rPr lang="en"/>
              <a:t>extremely</a:t>
            </a:r>
            <a:r>
              <a:rPr lang="en"/>
              <a:t> important, a good way to </a:t>
            </a:r>
            <a:r>
              <a:rPr lang="en"/>
              <a:t>increase</a:t>
            </a:r>
            <a:r>
              <a:rPr lang="en"/>
              <a:t> positive emotions would be to push users towards interacting more with the community of those apps, if users get a lot of likes and comments, </a:t>
            </a:r>
            <a:r>
              <a:rPr lang="en"/>
              <a:t>their</a:t>
            </a:r>
            <a:r>
              <a:rPr lang="en"/>
              <a:t> happiness skyrockets.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712100" y="238238"/>
            <a:ext cx="5094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18" name="Google Shape;418;p39"/>
          <p:cNvSpPr txBox="1"/>
          <p:nvPr>
            <p:ph idx="1" type="subTitle"/>
          </p:nvPr>
        </p:nvSpPr>
        <p:spPr>
          <a:xfrm>
            <a:off x="713225" y="1841450"/>
            <a:ext cx="5094600" cy="143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DM Sans Medium"/>
                <a:ea typeface="DM Sans Medium"/>
                <a:cs typeface="DM Sans Medium"/>
                <a:sym typeface="DM Sans Medium"/>
              </a:rPr>
              <a:t>D</a:t>
            </a:r>
            <a:r>
              <a:rPr lang="en" sz="2000">
                <a:latin typeface="DM Sans Medium"/>
                <a:ea typeface="DM Sans Medium"/>
                <a:cs typeface="DM Sans Medium"/>
                <a:sym typeface="DM Sans Medium"/>
              </a:rPr>
              <a:t>o you have any questions?</a:t>
            </a:r>
            <a:endParaRPr sz="2000">
              <a:latin typeface="DM Sans Medium"/>
              <a:ea typeface="DM Sans Medium"/>
              <a:cs typeface="DM Sans Medium"/>
              <a:sym typeface="DM Sans Medium"/>
            </a:endParaRPr>
          </a:p>
          <a:p>
            <a:pPr indent="0" lvl="0" marL="0" rtl="0" algn="l">
              <a:spcBef>
                <a:spcPts val="0"/>
              </a:spcBef>
              <a:spcAft>
                <a:spcPts val="0"/>
              </a:spcAft>
              <a:buNone/>
            </a:pPr>
            <a:r>
              <a:rPr lang="en"/>
              <a:t>avram.dariusalexandru25@gmail.com</a:t>
            </a:r>
            <a:endParaRPr/>
          </a:p>
          <a:p>
            <a:pPr indent="0" lvl="0" marL="0" rtl="0" algn="l">
              <a:spcBef>
                <a:spcPts val="0"/>
              </a:spcBef>
              <a:spcAft>
                <a:spcPts val="0"/>
              </a:spcAft>
              <a:buNone/>
            </a:pPr>
            <a:r>
              <a:rPr lang="en"/>
              <a:t>+0724086078</a:t>
            </a:r>
            <a:endParaRPr/>
          </a:p>
          <a:p>
            <a:pPr indent="0" lvl="0" marL="0" rtl="0" algn="l">
              <a:spcBef>
                <a:spcPts val="0"/>
              </a:spcBef>
              <a:spcAft>
                <a:spcPts val="0"/>
              </a:spcAft>
              <a:buNone/>
            </a:pPr>
            <a:r>
              <a:rPr lang="en"/>
              <a:t>Website: </a:t>
            </a:r>
            <a:r>
              <a:rPr lang="en" u="sng">
                <a:solidFill>
                  <a:schemeClr val="hlink"/>
                </a:solidFill>
                <a:hlinkClick r:id="rId3"/>
              </a:rPr>
              <a:t>startling-cat-922f3d.netlify.app</a:t>
            </a:r>
            <a:endParaRPr/>
          </a:p>
          <a:p>
            <a:pPr indent="0" lvl="0" marL="0" rtl="0" algn="l">
              <a:spcBef>
                <a:spcPts val="0"/>
              </a:spcBef>
              <a:spcAft>
                <a:spcPts val="0"/>
              </a:spcAft>
              <a:buNone/>
            </a:pPr>
            <a:r>
              <a:rPr lang="en"/>
              <a:t>Documentation for project:</a:t>
            </a:r>
            <a:r>
              <a:rPr lang="en" u="sng">
                <a:solidFill>
                  <a:schemeClr val="hlink"/>
                </a:solidFill>
                <a:hlinkClick r:id="rId4"/>
              </a:rPr>
              <a:t>https://docs.google.com/document/d/1Ma5D2NLAivtHWcUyP6HVy0fk_GAaZILu2tW-2rpAYQk/edit?usp=sharing</a:t>
            </a:r>
            <a:endParaRPr/>
          </a:p>
          <a:p>
            <a:pPr indent="0" lvl="0" marL="0" rtl="0" algn="l">
              <a:spcBef>
                <a:spcPts val="0"/>
              </a:spcBef>
              <a:spcAft>
                <a:spcPts val="0"/>
              </a:spcAft>
              <a:buNone/>
            </a:pPr>
            <a:r>
              <a:t/>
            </a:r>
            <a:endParaRPr/>
          </a:p>
        </p:txBody>
      </p:sp>
      <p:sp>
        <p:nvSpPr>
          <p:cNvPr id="419" name="Google Shape;419;p39"/>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9"/>
          <p:cNvCxnSpPr/>
          <p:nvPr/>
        </p:nvCxnSpPr>
        <p:spPr>
          <a:xfrm>
            <a:off x="814225" y="677513"/>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