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4" r:id="rId3"/>
    <p:sldId id="349" r:id="rId4"/>
    <p:sldId id="257" r:id="rId6"/>
    <p:sldId id="273" r:id="rId7"/>
    <p:sldId id="272" r:id="rId8"/>
    <p:sldId id="281" r:id="rId9"/>
    <p:sldId id="278" r:id="rId10"/>
    <p:sldId id="303" r:id="rId11"/>
    <p:sldId id="299" r:id="rId12"/>
    <p:sldId id="276" r:id="rId13"/>
    <p:sldId id="353" r:id="rId14"/>
    <p:sldId id="356" r:id="rId15"/>
    <p:sldId id="357" r:id="rId16"/>
    <p:sldId id="358" r:id="rId17"/>
    <p:sldId id="352" r:id="rId18"/>
    <p:sldId id="351" r:id="rId19"/>
    <p:sldId id="313" r:id="rId20"/>
    <p:sldId id="28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00"/>
    <a:srgbClr val="E60012"/>
    <a:srgbClr val="2E2D33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7" autoAdjust="0"/>
    <p:restoredTop sz="87160" autoAdjust="0"/>
  </p:normalViewPr>
  <p:slideViewPr>
    <p:cSldViewPr showGuides="1">
      <p:cViewPr varScale="1">
        <p:scale>
          <a:sx n="59" d="100"/>
          <a:sy n="59" d="100"/>
        </p:scale>
        <p:origin x="78" y="1074"/>
      </p:cViewPr>
      <p:guideLst>
        <p:guide orient="horz" pos="2214"/>
        <p:guide pos="3841"/>
        <p:guide pos="7015"/>
        <p:guide pos="1247"/>
        <p:guide orient="horz" pos="1647"/>
        <p:guide orient="horz" pos="34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11-09T20:43:20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3293 640,'-17'0,"-53"-18,52 18,-69-17,17-1,-35 1,52 0,-52-1,35 1,0 17,-17-18,52 1,0 17,0 0,17 0,-17 0,18 0,-1 0,1 0,-1 0,-17 0,-17 0,17 0,17 0,-34 17,34-17,1 0,-36 18,18-1,0 1,18-1,-18-17,0 17,-18 1,36-1,-1 1,-17-1,0-17,0 35,35-18,-17 1,-1 16,1 1,17 0,-18-35,1 35,-1 17,18-35,0 1,0 34,0-35,0 18,0 0,0-17,0 16,0 1,0 0,0 0,0-18,0 18,0 0,0-18,0 1,18-1,-1 0,-17 1,18-1,17 1,17 16,-17-16,18 17,17-18,0 18,35-18,-35 18,17-18,36 1,-71-18,53 17,-35 1,0-18,0 0,-35 0,18 0,-1 0,-34 0,17 0,-18 0,18 0,18 0,-36 0,18-18,-17 18,17-17,0-1,0 1,-18 17,53-17,-17-1,-1 18,-17-17,18-1,-18 1,0 0,-18-1,18-17,0 18,-17 0,-1-1,1 1,17-1,-18 1,1 0,-18-1,0 1,0-1,17-34,-17 35,0-1,0 1,0-18,0 18,0-1,0-16,-17-1,-18-18,0 1,-18-17,1 16,-1 1,18 17,0-17,35 0,-17 17,17 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11-09T20:43:20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3180 687,'0'-17,"-17"17,-1 0,-17 0,-17 0,17 0,-18 0,1 0,-1-18,18 18,-35 0,18-17,34 17,-52-17,35 17,0 0,-18-18,18 1,0 17,0 0,18 0,-18 0,17 0,1 0,-18 0,17 0,-17 0,18 0,-1 0,-17 0,0 0,18 0,-1 0,1 0,-1 0,1 0,-1 0,1 0,-18 0,-1 0,-16 0,34 0,-34 0,17 0,0 0,0 0,0 0,0 0,-35 0,52 17,1-17,-18 0,17 0,1 0,-1 18,18-1,-17 0,-18 1,17 16,1 1,-18 0,0-18,0 0,17 18,1-18,-1 1,1-1,-1 18,18-18,0 18,0-1,0 18,0-17,0-18,18 35,-18-35,17 1,1-1,-18 18,17-18,-17 0,35 1,-17-1,-1-17,18 17,-17 1,-1-1,18-17,0 17,18 1,-1-1,1 0,-18 1,17-1,1 0,-36-17,36 18,-18-18,-18 0,18 0,-17 0,-1 0,1 0,0 0,-1 0,18 0,0 0,0 0,18 0,-18 0,35 0,0 0,-18 0,1 0,-1 0,-17 0,18 0,17 0,-35 0,0-18,0 1,0 17,-17 0,-1 0,1 0,-1-17,1 17,34-18,-17 18,-17 0,52-17,-35 17,17 0,-17-17,-17-1,-1 18,1-17,17 0,-18 17,-17-18,18 18,17-17,-18 0,1-1,17 1,-18 0,-17-1,18 18,-1-17,-17 0,18-1,-1 1,-17-18,0 1,0 16,0 1,0 0,0 0,0-18,-17-34,-1 51,1-16,-1-1,1 0,-1 18,1 0,17-1,-18 1,1-18,17 18,-18 17,1-17,17-1,-18 1,1 17,-1 0,-17 0,18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11-09T20:43:20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4226 884,'0'-18,"-18"18,1 0,-71-17,35 17,-34-18,-19 1,-17-18,1 18,-1-18,0 18,-17-1,17 1,53 17,-18 0,18 0,17 0,35 0,-17 0,18 0,-1 0,1 0,-1 0,-34 0,16 0,-16 0,-18 0,-1 0,36 0,-35 0,0 0,35 0,0 0,-18 0,36 0,-1 0,0 0,-17 17,0-17,18 18,-18-1,0 1,-1-1,-16 0,-1 1,1 16,-1-34,18 18,-18-1,18 1,35-1,-17-17,-1 17,18 18,0-18,0 1,0 34,18-17,-1 17,-17-17,18-1,-1 19,-17-36,0 0,0 1,0-1,18 18,-1 0,18-18,-17 0,17 35,-35-17,35 17,-17-34,17 16,-18-16,1 17,-1-35,1 34,-1-16,1-18,0 0,-1 0,18 0,35 17,-35 0,1-17,34 18,-53-18,71 17,-18 1,-17-18,0 0,-18 0,17 0,1 0,-36 0,19 0,-19 0,1 0,17 0,-18 0,18 0,18 0,0 0,34 0,-16 0,16 0,36 0,0 0,-18 0,0 0,1 0,-19 0,19 0,-54 0,1 0,-18 0,0 0,0-18,-17 18,-1 0,1 0,0 0,-1-17,18-1,0 1,-35 0,35 17,0-18,1 1,16 0,1-1,-18 1,-18-1,1 18,0 0,-1-17,1 0,17-1,-18 1,1 0,-1-1,1 1,-1-1,-17 1,0 0,0-1,0-16,0-1,0 0,-17 0,-1 1,1 16,-1 1,18-18,-35 18,18-1,-18 1,17-1,-17 1,17 0,1 17,-1 0,-17-18,35 1,-17 0,-1-1,-17-17,17 1,-17-18,0 17,18 17,-1-16,1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11-09T20:43:20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2405 835,'-18'18,"-34"-18,17 0,-17 0,-1 0,36 0,-18 0,17 0,1 0,-1 0,1 0,-18 0,-17 0,17 0,-18 0,1 0,17 0,-18 0,18 0,18 0,-1 0,1 0,-1 0,1 0,0 0,-18 0,0 0,0 17,0-17,0 17,0 0,0 0,0 0,17 1,1-18,-1 17,18 0,-17 17,17 1,0-18,0 0,0 0,0 0,0 0,0 1,0-1,17 17,18-34,-35 17,18 18,17-18,-18-17,36 34,-18-17,0 0,0 1,-18-18,18 0,0 0,-18 0,18 17,0 0,-17-17,17 0,0 0,-18 0,18 0,0 0,0 0,0 0,0 0,-18 0,36 0,-18 0,-18 0,36 0,-18 0,0 0,0 0,-18 0,1 0,-1 0,0 0,18 0,-17 0,34 0,1 0,-18 0,0 0,0 0,0 0,0 0,-1 0,-16 0,-1 0,18-17,18 0,-53-1,35 1,-18 17,1-17,-1 0,18 0,-17 0,-1-1,-17 1,18 0,-1 0,1 0,-18 0,0-18,0 18,0 0,0 0,0 0,0-1,0-16,0 0,-18 17,-17 17,35-18,-35 1,18-17,17 17,-18-18,1 35,-1 0,1 0,-1 0,1 0,-1 0,-17-17,18 0,-1 17,1 0,-1 0,1 0,0 0,-1 0,1 0,-1 0,1 0,-1 0,1 0,-1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11-09T20:43:20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3147 530,'0'-17,"-53"-1,-17 1,-17 0,-18-1,17 1,-34-18,-1 0,18 18,18-1,-1 1,18-1,18 18,-18-17,52 17,-17 0,18 0,-1 0,1 0,-1 0,-34 0,-18 0,35 0,-70 0,70 17,-35 1,17-1,18-17,18 0,-36 18,18-18,18 17,-1-17,-17 17,18 1,-1-1,1 1,17 17,-18-18,18 0,-17 36,-1-36,18 18,0-18,0 18,0 0,0 0,0 17,0-17,0-18,0 1,0-1,0 0,0 1,0-1,0 1,0-1,0 18,0-18,0 1,18-1,-1 18,1 0,17 0,-18-18,1 18,-1 17,18-17,0-18,-17 1,17-1,17 1,-34-1,-1-17,18 17,0 1,0-1,-17-17,34 18,1-1,-1 1,-17-18,18 17,-1 0,18 1,-35-18,53 17,-18 1,-35-18,52 0,-17 0,18 0,-18 0,-18 0,1 0,-1 0,-34 0,-1 0,1 0,17 0,17 0,-17-18,18 1,-36 17,18-18,0 1,0 0,-17-1,-1 18,18-17,18-1,-53 1,35 17,-18-18,-17 1,18 0,-1 17,18-35,-35 0,18 35,17-35,-18 0,1 0,-1 1,-17-1,0 17,0 1,0-18,0 18,0-18,0 18,0-1,0 1,0-1,0 1,0-1,0 1,0-18,0 18,-17-1,17 1,-18 0,1-1,-1 1,18-1,0-16,-17-19,-1 36,1-18,17 0,-18 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84484-2988-42FB-B147-8B837A85EE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20ABE-D440-44C1-9073-441D983D3A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从上面，可以看出</a:t>
            </a:r>
            <a:r>
              <a:rPr lang="en-US" altLang="zh-CN"/>
              <a:t>Targeted Group Learning Sharing</a:t>
            </a:r>
            <a:r>
              <a:rPr lang="zh-CN" altLang="en-US"/>
              <a:t>等元素</a:t>
            </a:r>
            <a:r>
              <a:rPr lang="en-US" altLang="zh-CN"/>
              <a:t>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从上面，可以看出</a:t>
            </a:r>
            <a:r>
              <a:rPr lang="en-US" altLang="zh-CN"/>
              <a:t>Targeted Group Learning Sharing</a:t>
            </a:r>
            <a:r>
              <a:rPr lang="zh-CN" altLang="en-US"/>
              <a:t>等元素</a:t>
            </a:r>
            <a:r>
              <a:rPr lang="en-US" altLang="zh-CN"/>
              <a:t>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现象：大学生期末刷题，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右图是搜索资源的例子。只是细分到学校，仍未到专业，已经无法找到资源。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从作业 引申到  项目疑难，一般同一个班或一个级在某一特定时间段完成一项作业。 当你在网上搜索问题答案时，别人也会遇到或者已经有解决的方法或者思路。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customXml" Target="../ink/ink4.xml"/><Relationship Id="rId7" Type="http://schemas.openxmlformats.org/officeDocument/2006/relationships/image" Target="../media/image6.png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4" Type="http://schemas.openxmlformats.org/officeDocument/2006/relationships/customXml" Target="../ink/ink2.xml"/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3" Type="http://schemas.openxmlformats.org/officeDocument/2006/relationships/notesSlide" Target="../notesSlides/notesSlide3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10" Type="http://schemas.openxmlformats.org/officeDocument/2006/relationships/customXml" Target="../ink/ink5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861500" y="-805500"/>
            <a:ext cx="8469000" cy="84690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077490" y="-741275"/>
            <a:ext cx="8042100" cy="80421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3574753" y="2588421"/>
            <a:ext cx="5001060" cy="53340"/>
            <a:chOff x="3473153" y="1615665"/>
            <a:chExt cx="5001060" cy="53340"/>
          </a:xfrm>
        </p:grpSpPr>
        <p:grpSp>
          <p:nvGrpSpPr>
            <p:cNvPr id="42" name="组合 41"/>
            <p:cNvGrpSpPr/>
            <p:nvPr/>
          </p:nvGrpSpPr>
          <p:grpSpPr>
            <a:xfrm>
              <a:off x="3473153" y="1615665"/>
              <a:ext cx="1620000" cy="53340"/>
              <a:chOff x="3836010" y="1629000"/>
              <a:chExt cx="1620000" cy="53340"/>
            </a:xfrm>
          </p:grpSpPr>
          <p:cxnSp>
            <p:nvCxnSpPr>
              <p:cNvPr id="40" name="直接连接符 39"/>
              <p:cNvCxnSpPr/>
              <p:nvPr/>
            </p:nvCxnSpPr>
            <p:spPr>
              <a:xfrm>
                <a:off x="3836010" y="1629000"/>
                <a:ext cx="1620000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3836010" y="1682340"/>
                <a:ext cx="16200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/>
            <p:cNvGrpSpPr/>
            <p:nvPr/>
          </p:nvGrpSpPr>
          <p:grpSpPr>
            <a:xfrm>
              <a:off x="6854213" y="1615665"/>
              <a:ext cx="1620000" cy="53340"/>
              <a:chOff x="3836010" y="1629000"/>
              <a:chExt cx="1620000" cy="53340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3836010" y="1629000"/>
                <a:ext cx="1620000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3836010" y="1682340"/>
                <a:ext cx="16200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圆角矩形 49"/>
          <p:cNvSpPr/>
          <p:nvPr/>
        </p:nvSpPr>
        <p:spPr>
          <a:xfrm>
            <a:off x="5344160" y="5504180"/>
            <a:ext cx="1800225" cy="53975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 rot="5400000">
            <a:off x="5894961" y="6224875"/>
            <a:ext cx="699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→</a:t>
            </a:r>
            <a:endParaRPr lang="zh-CN" altLang="en-US" sz="32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820381" y="2075156"/>
            <a:ext cx="319500" cy="792801"/>
            <a:chOff x="1820381" y="2075156"/>
            <a:chExt cx="319500" cy="792801"/>
          </a:xfrm>
        </p:grpSpPr>
        <p:sp>
          <p:nvSpPr>
            <p:cNvPr id="57" name="椭圆 56"/>
            <p:cNvSpPr/>
            <p:nvPr/>
          </p:nvSpPr>
          <p:spPr>
            <a:xfrm>
              <a:off x="1975944" y="2075156"/>
              <a:ext cx="163937" cy="1639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820381" y="2331550"/>
              <a:ext cx="295688" cy="29568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820381" y="2704020"/>
              <a:ext cx="163937" cy="1639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9900088" y="5049000"/>
            <a:ext cx="163937" cy="1639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9687375" y="5324444"/>
            <a:ext cx="295688" cy="2956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9539737" y="5696914"/>
            <a:ext cx="163937" cy="1639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57" y="1163728"/>
            <a:ext cx="1443937" cy="1623167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271520" y="2957195"/>
            <a:ext cx="5946140" cy="1015365"/>
            <a:chOff x="4219690" y="3070203"/>
            <a:chExt cx="5191565" cy="668626"/>
          </a:xfrm>
        </p:grpSpPr>
        <p:sp>
          <p:nvSpPr>
            <p:cNvPr id="5" name="矩形 4"/>
            <p:cNvSpPr/>
            <p:nvPr/>
          </p:nvSpPr>
          <p:spPr>
            <a:xfrm>
              <a:off x="5628875" y="3070203"/>
              <a:ext cx="2113831" cy="4248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latin typeface="迷你简汉真广标" panose="02010609000101010101" pitchFamily="49" charset="-122"/>
                  <a:ea typeface="迷你简汉真广标" panose="02010609000101010101" pitchFamily="49" charset="-122"/>
                </a:rPr>
                <a:t>Tarlesh</a:t>
              </a:r>
              <a:endParaRPr lang="en-US" altLang="zh-CN" sz="3600" b="1" dirty="0">
                <a:latin typeface="迷你简汉真广标" panose="02010609000101010101" pitchFamily="49" charset="-122"/>
                <a:ea typeface="迷你简汉真广标" panose="02010609000101010101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219690" y="3536861"/>
              <a:ext cx="5191565" cy="201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300" dirty="0">
                  <a:latin typeface="造字工房悦黑体验版纤细体" pitchFamily="50" charset="-122"/>
                  <a:ea typeface="造字工房悦黑体验版纤细体" pitchFamily="50" charset="-122"/>
                </a:rPr>
                <a:t>Targeted Group Learning Sharing Platform</a:t>
              </a:r>
              <a:endParaRPr lang="en-US" altLang="zh-CN" sz="1400" spc="300" dirty="0"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231130" y="5549265"/>
            <a:ext cx="2075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/>
              <a:t>Group15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538523" y="115583"/>
            <a:ext cx="2592872" cy="888279"/>
            <a:chOff x="4538523" y="115583"/>
            <a:chExt cx="2592872" cy="888279"/>
          </a:xfrm>
        </p:grpSpPr>
        <p:sp>
          <p:nvSpPr>
            <p:cNvPr id="2" name="矩形 1"/>
            <p:cNvSpPr/>
            <p:nvPr/>
          </p:nvSpPr>
          <p:spPr>
            <a:xfrm>
              <a:off x="5307675" y="115583"/>
              <a:ext cx="182372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latin typeface="迷你简汉真广标" panose="02010609000101010101" pitchFamily="49" charset="-122"/>
                  <a:ea typeface="迷你简汉真广标" panose="02010609000101010101" pitchFamily="49" charset="-122"/>
                </a:rPr>
                <a:t>function</a:t>
              </a:r>
              <a:endParaRPr lang="en-US" altLang="zh-CN" sz="3200" b="1" dirty="0">
                <a:latin typeface="迷你简汉真广标" panose="02010609000101010101" pitchFamily="49" charset="-122"/>
                <a:ea typeface="迷你简汉真广标" panose="02010609000101010101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538523" y="696085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pic>
        <p:nvPicPr>
          <p:cNvPr id="6" name="图片 5" descr="Tarlesh-fea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6600" y="695960"/>
            <a:ext cx="8178800" cy="58051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538523" y="115583"/>
            <a:ext cx="2585252" cy="888279"/>
            <a:chOff x="4538523" y="115583"/>
            <a:chExt cx="2585252" cy="888279"/>
          </a:xfrm>
        </p:grpSpPr>
        <p:sp>
          <p:nvSpPr>
            <p:cNvPr id="2" name="矩形 1"/>
            <p:cNvSpPr/>
            <p:nvPr/>
          </p:nvSpPr>
          <p:spPr>
            <a:xfrm>
              <a:off x="5307675" y="115583"/>
              <a:ext cx="181610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latin typeface="迷你简汉真广标" panose="02010609000101010101" pitchFamily="49" charset="-122"/>
                  <a:ea typeface="迷你简汉真广标" panose="02010609000101010101" pitchFamily="49" charset="-122"/>
                </a:rPr>
                <a:t>界面展示</a:t>
              </a:r>
              <a:endParaRPr lang="zh-CN" altLang="en-US" sz="3200" b="1" dirty="0">
                <a:latin typeface="迷你简汉真广标" panose="02010609000101010101" pitchFamily="49" charset="-122"/>
                <a:ea typeface="迷你简汉真广标" panose="02010609000101010101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538523" y="696085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pic>
        <p:nvPicPr>
          <p:cNvPr id="4" name="图片 3" descr="Screenshot_2019-01-02-16-36-24-899_group15.andro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400" y="575945"/>
            <a:ext cx="2676525" cy="5353050"/>
          </a:xfrm>
          <a:prstGeom prst="rect">
            <a:avLst/>
          </a:prstGeom>
        </p:spPr>
      </p:pic>
      <p:pic>
        <p:nvPicPr>
          <p:cNvPr id="5" name="图片 4" descr="Screenshot_2019-01-02-16-37-51-769_group15.andro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225" y="656590"/>
            <a:ext cx="2594610" cy="51911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04505" y="6219825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主页侧栏信息</a:t>
            </a:r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1122680" y="6219825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打开</a:t>
            </a:r>
            <a:r>
              <a:rPr lang="en-US" altLang="zh-CN" b="1"/>
              <a:t>APP</a:t>
            </a:r>
            <a:r>
              <a:rPr lang="zh-CN" altLang="en-US" b="1"/>
              <a:t>时显示广告页面</a:t>
            </a:r>
            <a:endParaRPr lang="zh-CN" alt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538523" y="115583"/>
            <a:ext cx="2585252" cy="888279"/>
            <a:chOff x="4538523" y="115583"/>
            <a:chExt cx="2585252" cy="888279"/>
          </a:xfrm>
        </p:grpSpPr>
        <p:sp>
          <p:nvSpPr>
            <p:cNvPr id="2" name="矩形 1"/>
            <p:cNvSpPr/>
            <p:nvPr/>
          </p:nvSpPr>
          <p:spPr>
            <a:xfrm>
              <a:off x="5307675" y="115583"/>
              <a:ext cx="181610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latin typeface="迷你简汉真广标" panose="02010609000101010101" pitchFamily="49" charset="-122"/>
                  <a:ea typeface="迷你简汉真广标" panose="02010609000101010101" pitchFamily="49" charset="-122"/>
                </a:rPr>
                <a:t>界面展示</a:t>
              </a:r>
              <a:endParaRPr lang="zh-CN" altLang="en-US" sz="3200" b="1" dirty="0">
                <a:latin typeface="迷你简汉真广标" panose="02010609000101010101" pitchFamily="49" charset="-122"/>
                <a:ea typeface="迷你简汉真广标" panose="02010609000101010101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538523" y="696085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104505" y="6219825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注册页面</a:t>
            </a:r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1122680" y="6219825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登陆页面</a:t>
            </a:r>
            <a:endParaRPr lang="zh-CN" altLang="en-US" b="1"/>
          </a:p>
        </p:txBody>
      </p:sp>
      <p:pic>
        <p:nvPicPr>
          <p:cNvPr id="6" name="图片 5" descr="Screenshot_2019-01-02-16-36-39-967_group15.andro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6895" y="593090"/>
            <a:ext cx="2767330" cy="5535930"/>
          </a:xfrm>
          <a:prstGeom prst="rect">
            <a:avLst/>
          </a:prstGeom>
        </p:spPr>
      </p:pic>
      <p:pic>
        <p:nvPicPr>
          <p:cNvPr id="9" name="图片 8" descr="Screenshot_2019-01-02-16-36-30-883_group15.andro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45" y="593090"/>
            <a:ext cx="2732405" cy="54667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538523" y="115583"/>
            <a:ext cx="2585252" cy="888279"/>
            <a:chOff x="4538523" y="115583"/>
            <a:chExt cx="2585252" cy="888279"/>
          </a:xfrm>
        </p:grpSpPr>
        <p:sp>
          <p:nvSpPr>
            <p:cNvPr id="2" name="矩形 1"/>
            <p:cNvSpPr/>
            <p:nvPr/>
          </p:nvSpPr>
          <p:spPr>
            <a:xfrm>
              <a:off x="5307675" y="115583"/>
              <a:ext cx="181610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latin typeface="迷你简汉真广标" panose="02010609000101010101" pitchFamily="49" charset="-122"/>
                  <a:ea typeface="迷你简汉真广标" panose="02010609000101010101" pitchFamily="49" charset="-122"/>
                </a:rPr>
                <a:t>界面展示</a:t>
              </a:r>
              <a:endParaRPr lang="zh-CN" altLang="en-US" sz="3200" b="1" dirty="0">
                <a:latin typeface="迷你简汉真广标" panose="02010609000101010101" pitchFamily="49" charset="-122"/>
                <a:ea typeface="迷你简汉真广标" panose="02010609000101010101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538523" y="696085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104505" y="6219825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主页信息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22680" y="6219825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排行榜</a:t>
            </a:r>
            <a:r>
              <a:rPr lang="zh-CN" altLang="en-US"/>
              <a:t>页面</a:t>
            </a:r>
            <a:endParaRPr lang="zh-CN" altLang="en-US"/>
          </a:p>
        </p:txBody>
      </p:sp>
      <p:pic>
        <p:nvPicPr>
          <p:cNvPr id="6" name="图片 5" descr="Screenshot_2019-01-02-16-37-20-532_group15.andro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3245" y="525780"/>
            <a:ext cx="2783205" cy="5568315"/>
          </a:xfrm>
          <a:prstGeom prst="rect">
            <a:avLst/>
          </a:prstGeom>
        </p:spPr>
      </p:pic>
      <p:pic>
        <p:nvPicPr>
          <p:cNvPr id="9" name="图片 8" descr="Screenshot_2019-01-02-16-37-28-540_group15.andro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599440"/>
            <a:ext cx="2710180" cy="54209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538523" y="115583"/>
            <a:ext cx="2585252" cy="888279"/>
            <a:chOff x="4538523" y="115583"/>
            <a:chExt cx="2585252" cy="888279"/>
          </a:xfrm>
        </p:grpSpPr>
        <p:sp>
          <p:nvSpPr>
            <p:cNvPr id="2" name="矩形 1"/>
            <p:cNvSpPr/>
            <p:nvPr/>
          </p:nvSpPr>
          <p:spPr>
            <a:xfrm>
              <a:off x="5307675" y="115583"/>
              <a:ext cx="181610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latin typeface="迷你简汉真广标" panose="02010609000101010101" pitchFamily="49" charset="-122"/>
                  <a:ea typeface="迷你简汉真广标" panose="02010609000101010101" pitchFamily="49" charset="-122"/>
                </a:rPr>
                <a:t>界面展示</a:t>
              </a:r>
              <a:endParaRPr lang="zh-CN" altLang="en-US" sz="3200" b="1" dirty="0">
                <a:latin typeface="迷你简汉真广标" panose="02010609000101010101" pitchFamily="49" charset="-122"/>
                <a:ea typeface="迷你简汉真广标" panose="02010609000101010101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538523" y="696085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104505" y="6219825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问答页面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27785" y="6219825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文档详情</a:t>
            </a:r>
            <a:r>
              <a:rPr lang="zh-CN" altLang="en-US"/>
              <a:t>页面</a:t>
            </a:r>
            <a:endParaRPr lang="zh-CN" altLang="en-US"/>
          </a:p>
        </p:txBody>
      </p:sp>
      <p:pic>
        <p:nvPicPr>
          <p:cNvPr id="6" name="图片 5" descr="Screenshot_2019-01-02-16-37-20-532_group15.andro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3245" y="525780"/>
            <a:ext cx="2783205" cy="5568315"/>
          </a:xfrm>
          <a:prstGeom prst="rect">
            <a:avLst/>
          </a:prstGeom>
        </p:spPr>
      </p:pic>
      <p:pic>
        <p:nvPicPr>
          <p:cNvPr id="10" name="图片 9" descr="Screenshot_2019-01-02-16-54-23-629_group15.andro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10" y="617220"/>
            <a:ext cx="2692400" cy="5384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76000" y="0"/>
            <a:ext cx="5016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313908" y="2169000"/>
            <a:ext cx="27789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PART </a:t>
            </a:r>
            <a:r>
              <a:rPr lang="en-US" sz="6000" dirty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THREE</a:t>
            </a:r>
            <a:endParaRPr lang="en-US" sz="6000" dirty="0"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17035" y="4255135"/>
            <a:ext cx="295910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造字工房悦黑体验版纤细体" pitchFamily="50" charset="-122"/>
                <a:ea typeface="造字工房悦黑体验版纤细体" pitchFamily="50" charset="-122"/>
                <a:sym typeface="+mn-ea"/>
              </a:rPr>
              <a:t>可行</a:t>
            </a:r>
            <a:r>
              <a:rPr lang="en-US" altLang="zh-CN" sz="2800" dirty="0">
                <a:latin typeface="造字工房悦黑体验版纤细体" pitchFamily="50" charset="-122"/>
                <a:ea typeface="造字工房悦黑体验版纤细体" pitchFamily="50" charset="-122"/>
                <a:sym typeface="+mn-ea"/>
              </a:rPr>
              <a:t>性</a:t>
            </a:r>
            <a:endParaRPr lang="en-US" altLang="zh-CN" sz="2800" dirty="0">
              <a:latin typeface="造字工房悦黑体验版纤细体" pitchFamily="50" charset="-122"/>
              <a:ea typeface="造字工房悦黑体验版纤细体" pitchFamily="50" charset="-122"/>
              <a:sym typeface="+mn-ea"/>
            </a:endParaRPr>
          </a:p>
          <a:p>
            <a:pPr algn="ctr"/>
            <a:r>
              <a:rPr lang="en-US" altLang="zh-CN" sz="2800" dirty="0">
                <a:latin typeface="造字工房悦黑体验版纤细体" pitchFamily="50" charset="-122"/>
                <a:ea typeface="造字工房悦黑体验版纤细体" pitchFamily="50" charset="-122"/>
                <a:sym typeface="+mn-ea"/>
              </a:rPr>
              <a:t>Feasibility</a:t>
            </a:r>
            <a:endParaRPr lang="en-US" altLang="zh-CN" sz="2800" dirty="0">
              <a:latin typeface="造字工房悦黑体验版纤细体" pitchFamily="50" charset="-122"/>
              <a:ea typeface="造字工房悦黑体验版纤细体" pitchFamily="50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861500" y="-805500"/>
            <a:ext cx="8469000" cy="84690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074950" y="-592050"/>
            <a:ext cx="8042100" cy="80421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3574753" y="2588421"/>
            <a:ext cx="5001060" cy="53340"/>
            <a:chOff x="3473153" y="1615665"/>
            <a:chExt cx="5001060" cy="53340"/>
          </a:xfrm>
        </p:grpSpPr>
        <p:grpSp>
          <p:nvGrpSpPr>
            <p:cNvPr id="42" name="组合 41"/>
            <p:cNvGrpSpPr/>
            <p:nvPr/>
          </p:nvGrpSpPr>
          <p:grpSpPr>
            <a:xfrm>
              <a:off x="3473153" y="1615665"/>
              <a:ext cx="1620000" cy="53340"/>
              <a:chOff x="3836010" y="1629000"/>
              <a:chExt cx="1620000" cy="53340"/>
            </a:xfrm>
          </p:grpSpPr>
          <p:cxnSp>
            <p:nvCxnSpPr>
              <p:cNvPr id="40" name="直接连接符 39"/>
              <p:cNvCxnSpPr/>
              <p:nvPr/>
            </p:nvCxnSpPr>
            <p:spPr>
              <a:xfrm>
                <a:off x="3836010" y="1629000"/>
                <a:ext cx="1620000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3836010" y="1682340"/>
                <a:ext cx="16200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/>
            <p:cNvGrpSpPr/>
            <p:nvPr/>
          </p:nvGrpSpPr>
          <p:grpSpPr>
            <a:xfrm>
              <a:off x="6854213" y="1615665"/>
              <a:ext cx="1620000" cy="53340"/>
              <a:chOff x="3836010" y="1629000"/>
              <a:chExt cx="1620000" cy="53340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3836010" y="1629000"/>
                <a:ext cx="1620000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3836010" y="1682340"/>
                <a:ext cx="16200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文本框 54"/>
          <p:cNvSpPr txBox="1"/>
          <p:nvPr/>
        </p:nvSpPr>
        <p:spPr>
          <a:xfrm rot="5400000">
            <a:off x="5752721" y="6188045"/>
            <a:ext cx="699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→</a:t>
            </a:r>
            <a:endParaRPr lang="zh-CN" altLang="en-US" sz="32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820381" y="2075156"/>
            <a:ext cx="319500" cy="792801"/>
            <a:chOff x="1820381" y="2075156"/>
            <a:chExt cx="319500" cy="792801"/>
          </a:xfrm>
        </p:grpSpPr>
        <p:sp>
          <p:nvSpPr>
            <p:cNvPr id="57" name="椭圆 56"/>
            <p:cNvSpPr/>
            <p:nvPr/>
          </p:nvSpPr>
          <p:spPr>
            <a:xfrm>
              <a:off x="1975944" y="2075156"/>
              <a:ext cx="163937" cy="1639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820381" y="2331550"/>
              <a:ext cx="295688" cy="29568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820381" y="2704020"/>
              <a:ext cx="163937" cy="1639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39737" y="5049000"/>
            <a:ext cx="524288" cy="811851"/>
            <a:chOff x="9539737" y="5049000"/>
            <a:chExt cx="524288" cy="811851"/>
          </a:xfrm>
        </p:grpSpPr>
        <p:sp>
          <p:nvSpPr>
            <p:cNvPr id="28" name="椭圆 27"/>
            <p:cNvSpPr/>
            <p:nvPr/>
          </p:nvSpPr>
          <p:spPr>
            <a:xfrm>
              <a:off x="9900088" y="5049000"/>
              <a:ext cx="163937" cy="1639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9687375" y="5324444"/>
              <a:ext cx="295688" cy="29568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9539737" y="5696914"/>
              <a:ext cx="163937" cy="1639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57" y="1163728"/>
            <a:ext cx="1443937" cy="16231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26890" y="2875915"/>
            <a:ext cx="3550920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b="1" dirty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视频展示</a:t>
            </a:r>
            <a:endParaRPr lang="zh-CN" altLang="en-US" sz="6600" b="1" dirty="0"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861500" y="-805500"/>
            <a:ext cx="8469000" cy="84690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074950" y="-592050"/>
            <a:ext cx="8042100" cy="80421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3574753" y="2588421"/>
            <a:ext cx="5001060" cy="53340"/>
            <a:chOff x="3473153" y="1615665"/>
            <a:chExt cx="5001060" cy="53340"/>
          </a:xfrm>
        </p:grpSpPr>
        <p:grpSp>
          <p:nvGrpSpPr>
            <p:cNvPr id="42" name="组合 41"/>
            <p:cNvGrpSpPr/>
            <p:nvPr/>
          </p:nvGrpSpPr>
          <p:grpSpPr>
            <a:xfrm>
              <a:off x="3473153" y="1615665"/>
              <a:ext cx="1620000" cy="53340"/>
              <a:chOff x="3836010" y="1629000"/>
              <a:chExt cx="1620000" cy="53340"/>
            </a:xfrm>
          </p:grpSpPr>
          <p:cxnSp>
            <p:nvCxnSpPr>
              <p:cNvPr id="40" name="直接连接符 39"/>
              <p:cNvCxnSpPr/>
              <p:nvPr/>
            </p:nvCxnSpPr>
            <p:spPr>
              <a:xfrm>
                <a:off x="3836010" y="1629000"/>
                <a:ext cx="1620000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3836010" y="1682340"/>
                <a:ext cx="16200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/>
            <p:cNvGrpSpPr/>
            <p:nvPr/>
          </p:nvGrpSpPr>
          <p:grpSpPr>
            <a:xfrm>
              <a:off x="6854213" y="1615665"/>
              <a:ext cx="1620000" cy="53340"/>
              <a:chOff x="3836010" y="1629000"/>
              <a:chExt cx="1620000" cy="53340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3836010" y="1629000"/>
                <a:ext cx="1620000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3836010" y="1682340"/>
                <a:ext cx="16200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文本框 54"/>
          <p:cNvSpPr txBox="1"/>
          <p:nvPr/>
        </p:nvSpPr>
        <p:spPr>
          <a:xfrm rot="5400000">
            <a:off x="5752721" y="6188045"/>
            <a:ext cx="699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→</a:t>
            </a:r>
            <a:endParaRPr lang="zh-CN" altLang="en-US" sz="32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820381" y="2075156"/>
            <a:ext cx="319500" cy="792801"/>
            <a:chOff x="1820381" y="2075156"/>
            <a:chExt cx="319500" cy="792801"/>
          </a:xfrm>
        </p:grpSpPr>
        <p:sp>
          <p:nvSpPr>
            <p:cNvPr id="57" name="椭圆 56"/>
            <p:cNvSpPr/>
            <p:nvPr/>
          </p:nvSpPr>
          <p:spPr>
            <a:xfrm>
              <a:off x="1975944" y="2075156"/>
              <a:ext cx="163937" cy="1639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820381" y="2331550"/>
              <a:ext cx="295688" cy="29568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820381" y="2704020"/>
              <a:ext cx="163937" cy="1639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39737" y="5049000"/>
            <a:ext cx="524288" cy="811851"/>
            <a:chOff x="9539737" y="5049000"/>
            <a:chExt cx="524288" cy="811851"/>
          </a:xfrm>
        </p:grpSpPr>
        <p:sp>
          <p:nvSpPr>
            <p:cNvPr id="28" name="椭圆 27"/>
            <p:cNvSpPr/>
            <p:nvPr/>
          </p:nvSpPr>
          <p:spPr>
            <a:xfrm>
              <a:off x="9900088" y="5049000"/>
              <a:ext cx="163937" cy="1639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9687375" y="5324444"/>
              <a:ext cx="295688" cy="29568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9539737" y="5696914"/>
              <a:ext cx="163937" cy="1639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57" y="1163728"/>
            <a:ext cx="1443937" cy="16231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76545" y="2875915"/>
            <a:ext cx="1451610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Q&amp;A</a:t>
            </a:r>
            <a:endParaRPr lang="en-US" sz="6600" b="1" dirty="0"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861500" y="-805500"/>
            <a:ext cx="8469000" cy="84690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074950" y="-592050"/>
            <a:ext cx="8042100" cy="80421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3574753" y="2588421"/>
            <a:ext cx="5001060" cy="53340"/>
            <a:chOff x="3473153" y="1615665"/>
            <a:chExt cx="5001060" cy="53340"/>
          </a:xfrm>
        </p:grpSpPr>
        <p:grpSp>
          <p:nvGrpSpPr>
            <p:cNvPr id="42" name="组合 41"/>
            <p:cNvGrpSpPr/>
            <p:nvPr/>
          </p:nvGrpSpPr>
          <p:grpSpPr>
            <a:xfrm>
              <a:off x="3473153" y="1615665"/>
              <a:ext cx="1620000" cy="53340"/>
              <a:chOff x="3836010" y="1629000"/>
              <a:chExt cx="1620000" cy="53340"/>
            </a:xfrm>
          </p:grpSpPr>
          <p:cxnSp>
            <p:nvCxnSpPr>
              <p:cNvPr id="40" name="直接连接符 39"/>
              <p:cNvCxnSpPr/>
              <p:nvPr/>
            </p:nvCxnSpPr>
            <p:spPr>
              <a:xfrm>
                <a:off x="3836010" y="1629000"/>
                <a:ext cx="1620000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3836010" y="1682340"/>
                <a:ext cx="16200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/>
            <p:cNvGrpSpPr/>
            <p:nvPr/>
          </p:nvGrpSpPr>
          <p:grpSpPr>
            <a:xfrm>
              <a:off x="6854213" y="1615665"/>
              <a:ext cx="1620000" cy="53340"/>
              <a:chOff x="3836010" y="1629000"/>
              <a:chExt cx="1620000" cy="53340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3836010" y="1629000"/>
                <a:ext cx="1620000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3836010" y="1682340"/>
                <a:ext cx="16200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文本框 54"/>
          <p:cNvSpPr txBox="1"/>
          <p:nvPr/>
        </p:nvSpPr>
        <p:spPr>
          <a:xfrm rot="5400000">
            <a:off x="5746371" y="6215985"/>
            <a:ext cx="699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→</a:t>
            </a:r>
            <a:endParaRPr lang="zh-CN" altLang="en-US" sz="32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820381" y="2075156"/>
            <a:ext cx="319500" cy="792801"/>
            <a:chOff x="1820381" y="2075156"/>
            <a:chExt cx="319500" cy="792801"/>
          </a:xfrm>
        </p:grpSpPr>
        <p:sp>
          <p:nvSpPr>
            <p:cNvPr id="57" name="椭圆 56"/>
            <p:cNvSpPr/>
            <p:nvPr/>
          </p:nvSpPr>
          <p:spPr>
            <a:xfrm>
              <a:off x="1975944" y="2075156"/>
              <a:ext cx="163937" cy="1639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820381" y="2331550"/>
              <a:ext cx="295688" cy="29568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820381" y="2704020"/>
              <a:ext cx="163937" cy="1639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39737" y="5049000"/>
            <a:ext cx="524288" cy="811851"/>
            <a:chOff x="9539737" y="5049000"/>
            <a:chExt cx="524288" cy="811851"/>
          </a:xfrm>
        </p:grpSpPr>
        <p:sp>
          <p:nvSpPr>
            <p:cNvPr id="28" name="椭圆 27"/>
            <p:cNvSpPr/>
            <p:nvPr/>
          </p:nvSpPr>
          <p:spPr>
            <a:xfrm>
              <a:off x="9900088" y="5049000"/>
              <a:ext cx="163937" cy="1639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9687375" y="5324444"/>
              <a:ext cx="295688" cy="29568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9539737" y="5696914"/>
              <a:ext cx="163937" cy="1639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57" y="1163728"/>
            <a:ext cx="1443937" cy="16231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75050" y="2991485"/>
            <a:ext cx="5824220" cy="523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THANKS FOR YOUR WATCHING</a:t>
            </a:r>
            <a:endParaRPr lang="zh-CN" altLang="en-US" sz="2800" dirty="0"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87755" y="650594"/>
            <a:ext cx="251992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分工</a:t>
            </a:r>
            <a:endParaRPr lang="zh-CN" altLang="en-US" sz="3200" spc="600" dirty="0">
              <a:solidFill>
                <a:schemeClr val="tx1">
                  <a:lumMod val="95000"/>
                  <a:lumOff val="5000"/>
                </a:schemeClr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67715" y="1234715"/>
            <a:ext cx="3960000" cy="45719"/>
            <a:chOff x="4145550" y="1403281"/>
            <a:chExt cx="3960000" cy="4571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145550" y="1426140"/>
              <a:ext cx="396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405550" y="1403281"/>
              <a:ext cx="144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889600" y="6309000"/>
            <a:ext cx="412800" cy="108000"/>
            <a:chOff x="5909001" y="6309000"/>
            <a:chExt cx="412800" cy="108000"/>
          </a:xfrm>
          <a:solidFill>
            <a:schemeClr val="bg1">
              <a:lumMod val="75000"/>
            </a:schemeClr>
          </a:solidFill>
        </p:grpSpPr>
        <p:sp>
          <p:nvSpPr>
            <p:cNvPr id="11" name="椭圆 10"/>
            <p:cNvSpPr/>
            <p:nvPr/>
          </p:nvSpPr>
          <p:spPr>
            <a:xfrm>
              <a:off x="59090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0614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2138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5" name="表格 4"/>
          <p:cNvGraphicFramePr/>
          <p:nvPr/>
        </p:nvGraphicFramePr>
        <p:xfrm>
          <a:off x="958215" y="1444625"/>
          <a:ext cx="10275570" cy="4559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7785"/>
                <a:gridCol w="5137785"/>
              </a:tblGrid>
              <a:tr h="8826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小组成员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负责内容</a:t>
                      </a:r>
                      <a:endParaRPr lang="zh-CN" altLang="en-US" sz="2400"/>
                    </a:p>
                  </a:txBody>
                  <a:tcPr/>
                </a:tc>
              </a:tr>
              <a:tr h="9194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梁颖霖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APP</a:t>
                      </a:r>
                      <a:r>
                        <a:rPr lang="zh-CN" altLang="en-US" sz="2400"/>
                        <a:t>开始广告页面，文档排行榜，主页推荐，搜索页面，上传按钮</a:t>
                      </a:r>
                      <a:endParaRPr lang="zh-CN" altLang="en-US" sz="2400"/>
                    </a:p>
                  </a:txBody>
                  <a:tcPr/>
                </a:tc>
              </a:tr>
              <a:tr h="9194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梁育诚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文档详情，评分，访问次数，下载量。下载按钮，问答quiz</a:t>
                      </a:r>
                      <a:endParaRPr lang="zh-CN" altLang="en-US" sz="2400"/>
                    </a:p>
                  </a:txBody>
                  <a:tcPr/>
                </a:tc>
              </a:tr>
              <a:tr h="9188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梁庭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用户详情页面 一些信息，侧栏。后台</a:t>
                      </a:r>
                      <a:r>
                        <a:rPr lang="en-US" altLang="zh-CN" sz="2400"/>
                        <a:t>api</a:t>
                      </a:r>
                      <a:r>
                        <a:rPr lang="zh-CN" altLang="en-US" sz="2400"/>
                        <a:t>，数据库搭建</a:t>
                      </a:r>
                      <a:endParaRPr lang="zh-CN" altLang="en-US" sz="2400"/>
                    </a:p>
                  </a:txBody>
                  <a:tcPr/>
                </a:tc>
              </a:tr>
              <a:tr h="9194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佘崇斌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用户管理，用户登陆注册注销页面，前端检验合法性</a:t>
                      </a:r>
                      <a:endParaRPr lang="zh-CN" altLang="en-US" sz="2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056000" y="1361675"/>
            <a:ext cx="10109843" cy="4407325"/>
            <a:chOff x="1056000" y="1361675"/>
            <a:chExt cx="10109843" cy="4407325"/>
          </a:xfrm>
        </p:grpSpPr>
        <p:sp>
          <p:nvSpPr>
            <p:cNvPr id="16" name="矩形 15"/>
            <p:cNvSpPr/>
            <p:nvPr/>
          </p:nvSpPr>
          <p:spPr>
            <a:xfrm>
              <a:off x="1056000" y="1361675"/>
              <a:ext cx="10080313" cy="4407325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36000" y="1361675"/>
              <a:ext cx="9929843" cy="4227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5196078" y="2456449"/>
            <a:ext cx="5580157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Tarlesh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是一个针对大学生的学习分享平台。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  <a:p>
            <a:pPr algn="just"/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  <a:p>
            <a:pPr algn="just"/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在这里，你可以找到你所需要的课件，试卷，习题，解题方法，它可以精确到年份，专业，老师。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  <a:p>
            <a:pPr algn="just"/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just"/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在这里，你可以提出你的学习难题，及时得到同学校同专业甚至同年级同学的准确回答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just"/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just"/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在这里，你可以了解到大神们的解题思路，学习习惯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just"/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just"/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在这里，你可以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...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just"/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36675" y="649324"/>
            <a:ext cx="2519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PREFACE</a:t>
            </a:r>
            <a:endParaRPr lang="zh-CN" altLang="en-US" sz="3200" spc="600" dirty="0">
              <a:solidFill>
                <a:schemeClr val="tx1">
                  <a:lumMod val="95000"/>
                  <a:lumOff val="5000"/>
                </a:schemeClr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67715" y="1234715"/>
            <a:ext cx="3960000" cy="45719"/>
            <a:chOff x="4145550" y="1403281"/>
            <a:chExt cx="3960000" cy="4571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145550" y="1426140"/>
              <a:ext cx="396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405550" y="1403281"/>
              <a:ext cx="144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889600" y="6309000"/>
            <a:ext cx="412800" cy="108000"/>
            <a:chOff x="5909001" y="6309000"/>
            <a:chExt cx="412800" cy="108000"/>
          </a:xfrm>
          <a:solidFill>
            <a:schemeClr val="bg1">
              <a:lumMod val="75000"/>
            </a:schemeClr>
          </a:solidFill>
        </p:grpSpPr>
        <p:sp>
          <p:nvSpPr>
            <p:cNvPr id="11" name="椭圆 10"/>
            <p:cNvSpPr/>
            <p:nvPr/>
          </p:nvSpPr>
          <p:spPr>
            <a:xfrm>
              <a:off x="59090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0614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2138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236000" y="2314715"/>
            <a:ext cx="3600000" cy="2242857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776514" y="4121804"/>
            <a:ext cx="720000" cy="300260"/>
          </a:xfrm>
          <a:prstGeom prst="rect">
            <a:avLst/>
          </a:prstGeom>
          <a:solidFill>
            <a:srgbClr val="0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96205" y="1789430"/>
            <a:ext cx="4709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What is Tarlesh</a:t>
            </a:r>
            <a:r>
              <a:rPr lang="zh-CN" altLang="en-US" sz="28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？</a:t>
            </a:r>
            <a:endParaRPr lang="zh-CN" altLang="en-US" sz="2800" spc="6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87500" y="4795289"/>
            <a:ext cx="9382100" cy="19762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51469" y="339526"/>
            <a:ext cx="34067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spc="600" dirty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contents</a:t>
            </a:r>
            <a:endParaRPr lang="zh-CN" altLang="en-US" sz="4400" b="1" spc="600" dirty="0"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80515" y="2445770"/>
            <a:ext cx="9396000" cy="413371"/>
            <a:chOff x="1398000" y="1611629"/>
            <a:chExt cx="9396000" cy="413371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7" name="矩形 6"/>
            <p:cNvSpPr/>
            <p:nvPr/>
          </p:nvSpPr>
          <p:spPr>
            <a:xfrm>
              <a:off x="1398000" y="1989000"/>
              <a:ext cx="9396000" cy="36000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532745" y="1611629"/>
              <a:ext cx="330960" cy="413335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8654560" y="1611629"/>
              <a:ext cx="330960" cy="413335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525040" y="2426908"/>
            <a:ext cx="32118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637075" y="2417881"/>
            <a:ext cx="321180" cy="3683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87500" y="4777289"/>
            <a:ext cx="9396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32330" y="3086735"/>
            <a:ext cx="110617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造字工房悦黑体验版纤细体" pitchFamily="50" charset="-122"/>
                <a:ea typeface="造字工房悦黑体验版纤细体" pitchFamily="50" charset="-122"/>
              </a:rPr>
              <a:t>创新性</a:t>
            </a:r>
            <a:endParaRPr lang="zh-CN" altLang="en-US" sz="2000" dirty="0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66735" y="3086735"/>
            <a:ext cx="127254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造字工房悦黑体验版纤细体" pitchFamily="50" charset="-122"/>
                <a:ea typeface="造字工房悦黑体验版纤细体" pitchFamily="50" charset="-122"/>
              </a:rPr>
              <a:t>可行性</a:t>
            </a:r>
            <a:endParaRPr lang="zh-CN" altLang="en-US" sz="2000" dirty="0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74275" y="2417830"/>
            <a:ext cx="330960" cy="41333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674165" y="2426771"/>
            <a:ext cx="321180" cy="3683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48275" y="3086735"/>
            <a:ext cx="117348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造字工房悦黑体验版纤细体" pitchFamily="50" charset="-122"/>
                <a:ea typeface="造字工房悦黑体验版纤细体" pitchFamily="50" charset="-122"/>
              </a:rPr>
              <a:t>实用性</a:t>
            </a:r>
            <a:endParaRPr lang="zh-CN" altLang="en-US" sz="2000" dirty="0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86305" y="3485515"/>
            <a:ext cx="9988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背景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需求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特点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340350" y="3485515"/>
            <a:ext cx="127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功能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界面展示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350250" y="3485515"/>
            <a:ext cx="1151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实现过程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视频展示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76000" y="0"/>
            <a:ext cx="5016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656110" y="2045040"/>
            <a:ext cx="25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PART ONE</a:t>
            </a:r>
            <a:endParaRPr lang="zh-CN" altLang="en-US" sz="6000" dirty="0"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37335" y="4255371"/>
            <a:ext cx="343830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造字工房悦黑体验版纤细体" pitchFamily="50" charset="-122"/>
                <a:ea typeface="造字工房悦黑体验版纤细体" pitchFamily="50" charset="-122"/>
                <a:sym typeface="+mn-ea"/>
              </a:rPr>
              <a:t>创意性</a:t>
            </a:r>
            <a:endParaRPr lang="en-US" altLang="zh-CN" sz="2800" dirty="0">
              <a:latin typeface="造字工房悦黑体验版纤细体" pitchFamily="50" charset="-122"/>
              <a:ea typeface="造字工房悦黑体验版纤细体" pitchFamily="50" charset="-122"/>
              <a:sym typeface="+mn-ea"/>
            </a:endParaRPr>
          </a:p>
          <a:p>
            <a:pPr algn="ctr"/>
            <a:r>
              <a:rPr lang="en-US" altLang="zh-CN" sz="2800" dirty="0">
                <a:latin typeface="造字工房悦黑体验版纤细体" pitchFamily="50" charset="-122"/>
                <a:ea typeface="造字工房悦黑体验版纤细体" pitchFamily="50" charset="-122"/>
                <a:sym typeface="+mn-ea"/>
              </a:rPr>
              <a:t>Creativity</a:t>
            </a:r>
            <a:endParaRPr lang="en-US" altLang="zh-CN" sz="2800" dirty="0">
              <a:latin typeface="造字工房悦黑体验版纤细体" pitchFamily="50" charset="-122"/>
              <a:ea typeface="造字工房悦黑体验版纤细体" pitchFamily="50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0411597" y="4621713"/>
            <a:ext cx="190500" cy="190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0602097" y="4805943"/>
            <a:ext cx="311820" cy="3118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44820" y="189230"/>
            <a:ext cx="11010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背景</a:t>
            </a:r>
            <a:endParaRPr lang="zh-CN" altLang="en-US" sz="3600" b="1" dirty="0"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6639" y="1081106"/>
            <a:ext cx="3716939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搜索学习资料的困难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33475" y="1708150"/>
            <a:ext cx="5081905" cy="124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ts val="3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1.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网上搜索资源效率太低，浪费时间。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just" fontAlgn="auto">
              <a:lnSpc>
                <a:spcPts val="3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2.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质量参差不齐，资源时效性差。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just" fontAlgn="auto">
              <a:lnSpc>
                <a:spcPts val="3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3.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学习资源需要收费不合理。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765" y="1081405"/>
            <a:ext cx="4565015" cy="42183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33475" y="3840480"/>
            <a:ext cx="484314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1.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同校同专业历届所用的资料大多相同，可复用性非常高。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2.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资源是存在的，缺少的只是一个分享的平台以及良好的激励制度。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3.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将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同校同专业的学习的资源来进行分类组织起来，便于后面历届学生的查询。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96639" y="3252806"/>
            <a:ext cx="3716939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解决思路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9" name="墨迹 8"/>
              <p14:cNvContentPartPr/>
              <p14:nvPr/>
            </p14:nvContentPartPr>
            <p14:xfrm>
              <a:off x="10020300" y="3067050"/>
              <a:ext cx="787400" cy="4508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3"/>
            </p:blipFill>
            <p:spPr>
              <a:xfrm>
                <a:off x="10020300" y="3067050"/>
                <a:ext cx="78740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4" name="墨迹 13"/>
              <p14:cNvContentPartPr/>
              <p14:nvPr/>
            </p14:nvContentPartPr>
            <p14:xfrm>
              <a:off x="7296150" y="3702050"/>
              <a:ext cx="838200" cy="3429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5"/>
            </p:blipFill>
            <p:spPr>
              <a:xfrm>
                <a:off x="7296150" y="3702050"/>
                <a:ext cx="8382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7" name="墨迹 16"/>
              <p14:cNvContentPartPr/>
              <p14:nvPr/>
            </p14:nvContentPartPr>
            <p14:xfrm>
              <a:off x="9563100" y="4286250"/>
              <a:ext cx="1155700" cy="4127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7"/>
            </p:blipFill>
            <p:spPr>
              <a:xfrm>
                <a:off x="9563100" y="4286250"/>
                <a:ext cx="115570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8" name="墨迹 17"/>
              <p14:cNvContentPartPr/>
              <p14:nvPr/>
            </p14:nvContentPartPr>
            <p14:xfrm>
              <a:off x="8058150" y="5086350"/>
              <a:ext cx="647700" cy="2222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9"/>
            </p:blipFill>
            <p:spPr>
              <a:xfrm>
                <a:off x="8058150" y="5086350"/>
                <a:ext cx="6477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9" name="墨迹 18"/>
              <p14:cNvContentPartPr/>
              <p14:nvPr/>
            </p14:nvContentPartPr>
            <p14:xfrm>
              <a:off x="7423150" y="1708150"/>
              <a:ext cx="812800" cy="4699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11"/>
            </p:blipFill>
            <p:spPr>
              <a:xfrm>
                <a:off x="7423150" y="1708150"/>
                <a:ext cx="812800" cy="4699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>
            <a:off x="2250" y="5482961"/>
            <a:ext cx="12170700" cy="957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40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Text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03814" y="2349000"/>
            <a:ext cx="3214529" cy="4570780"/>
          </a:xfrm>
          <a:prstGeom prst="roundRect">
            <a:avLst>
              <a:gd name="adj" fmla="val 563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lIns="90000" tIns="180000" rIns="90000" bIns="90000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endParaRPr lang="zh-CN" altLang="en-US" dirty="0">
              <a:solidFill>
                <a:srgbClr val="3D3D3D"/>
              </a:solidFill>
              <a:latin typeface="+mn-lt"/>
              <a:ea typeface="+mn-ea"/>
            </a:endParaRPr>
          </a:p>
        </p:txBody>
      </p:sp>
      <p:sp>
        <p:nvSpPr>
          <p:cNvPr id="8" name="MH_Other_2"/>
          <p:cNvSpPr/>
          <p:nvPr>
            <p:custDataLst>
              <p:tags r:id="rId3"/>
            </p:custDataLst>
          </p:nvPr>
        </p:nvSpPr>
        <p:spPr>
          <a:xfrm>
            <a:off x="1458792" y="5361817"/>
            <a:ext cx="163403" cy="114945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MH_Other_3"/>
          <p:cNvSpPr/>
          <p:nvPr>
            <p:custDataLst>
              <p:tags r:id="rId4"/>
            </p:custDataLst>
          </p:nvPr>
        </p:nvSpPr>
        <p:spPr>
          <a:xfrm>
            <a:off x="3788692" y="5361817"/>
            <a:ext cx="163403" cy="114945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MH_SubTitle_1"/>
          <p:cNvSpPr/>
          <p:nvPr>
            <p:custDataLst>
              <p:tags r:id="rId5"/>
            </p:custDataLst>
          </p:nvPr>
        </p:nvSpPr>
        <p:spPr>
          <a:xfrm>
            <a:off x="1506684" y="5471692"/>
            <a:ext cx="2411602" cy="957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endParaRPr lang="zh-CN" altLang="en-US" sz="2000" kern="0" dirty="0">
              <a:solidFill>
                <a:srgbClr val="FFFFFF"/>
              </a:solidFill>
            </a:endParaRPr>
          </a:p>
        </p:txBody>
      </p:sp>
      <p:sp>
        <p:nvSpPr>
          <p:cNvPr id="11" name="MH_Text_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54993" y="2349000"/>
            <a:ext cx="3214531" cy="4570780"/>
          </a:xfrm>
          <a:prstGeom prst="roundRect">
            <a:avLst>
              <a:gd name="adj" fmla="val 563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lIns="90000" tIns="180000" rIns="90000" bIns="90000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endParaRPr lang="zh-CN" altLang="en-US" dirty="0">
              <a:solidFill>
                <a:srgbClr val="3D3D3D"/>
              </a:solidFill>
              <a:latin typeface="+mn-lt"/>
              <a:ea typeface="+mn-ea"/>
            </a:endParaRPr>
          </a:p>
        </p:txBody>
      </p:sp>
      <p:sp>
        <p:nvSpPr>
          <p:cNvPr id="12" name="MH_Other_4"/>
          <p:cNvSpPr/>
          <p:nvPr>
            <p:custDataLst>
              <p:tags r:id="rId7"/>
            </p:custDataLst>
          </p:nvPr>
        </p:nvSpPr>
        <p:spPr>
          <a:xfrm>
            <a:off x="4907156" y="5361817"/>
            <a:ext cx="166219" cy="114945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MH_Other_5"/>
          <p:cNvSpPr/>
          <p:nvPr>
            <p:custDataLst>
              <p:tags r:id="rId8"/>
            </p:custDataLst>
          </p:nvPr>
        </p:nvSpPr>
        <p:spPr>
          <a:xfrm>
            <a:off x="7237057" y="5361817"/>
            <a:ext cx="166221" cy="114945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MH_SubTitle_2"/>
          <p:cNvSpPr/>
          <p:nvPr>
            <p:custDataLst>
              <p:tags r:id="rId9"/>
            </p:custDataLst>
          </p:nvPr>
        </p:nvSpPr>
        <p:spPr>
          <a:xfrm>
            <a:off x="4957867" y="5471692"/>
            <a:ext cx="2411602" cy="957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endParaRPr lang="zh-CN" altLang="en-US" sz="2000" kern="0" dirty="0">
              <a:solidFill>
                <a:srgbClr val="FFFFFF"/>
              </a:solidFill>
            </a:endParaRPr>
          </a:p>
        </p:txBody>
      </p:sp>
      <p:sp>
        <p:nvSpPr>
          <p:cNvPr id="15" name="MH_Text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003360" y="2349000"/>
            <a:ext cx="3217347" cy="4570780"/>
          </a:xfrm>
          <a:prstGeom prst="roundRect">
            <a:avLst>
              <a:gd name="adj" fmla="val 563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lIns="90000" tIns="180000" rIns="90000" bIns="90000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endParaRPr lang="zh-CN" altLang="en-US" dirty="0">
              <a:solidFill>
                <a:srgbClr val="3D3D3D"/>
              </a:solidFill>
              <a:latin typeface="+mn-lt"/>
              <a:ea typeface="+mn-ea"/>
            </a:endParaRPr>
          </a:p>
        </p:txBody>
      </p:sp>
      <p:sp>
        <p:nvSpPr>
          <p:cNvPr id="16" name="MH_Other_6"/>
          <p:cNvSpPr/>
          <p:nvPr>
            <p:custDataLst>
              <p:tags r:id="rId11"/>
            </p:custDataLst>
          </p:nvPr>
        </p:nvSpPr>
        <p:spPr>
          <a:xfrm>
            <a:off x="8358339" y="5361817"/>
            <a:ext cx="163403" cy="114945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" name="MH_Other_7"/>
          <p:cNvSpPr/>
          <p:nvPr>
            <p:custDataLst>
              <p:tags r:id="rId12"/>
            </p:custDataLst>
          </p:nvPr>
        </p:nvSpPr>
        <p:spPr>
          <a:xfrm>
            <a:off x="10688240" y="5361817"/>
            <a:ext cx="163403" cy="114945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" name="MH_SubTitle_3"/>
          <p:cNvSpPr/>
          <p:nvPr>
            <p:custDataLst>
              <p:tags r:id="rId13"/>
            </p:custDataLst>
          </p:nvPr>
        </p:nvSpPr>
        <p:spPr>
          <a:xfrm>
            <a:off x="8406232" y="5471692"/>
            <a:ext cx="2411602" cy="957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endParaRPr lang="zh-CN" altLang="en-US" sz="2000" kern="0" dirty="0">
              <a:solidFill>
                <a:srgbClr val="FFFF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413337" y="5688562"/>
            <a:ext cx="9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600" dirty="0">
                <a:solidFill>
                  <a:schemeClr val="bg1">
                    <a:lumMod val="95000"/>
                  </a:schemeClr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01</a:t>
            </a:r>
            <a:endParaRPr lang="zh-CN" altLang="en-US" sz="3200" b="1" spc="600" dirty="0">
              <a:solidFill>
                <a:schemeClr val="bg1">
                  <a:lumMod val="95000"/>
                </a:schemeClr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74440" y="5669512"/>
            <a:ext cx="9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600" dirty="0">
                <a:solidFill>
                  <a:schemeClr val="bg1">
                    <a:lumMod val="95000"/>
                  </a:schemeClr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02</a:t>
            </a:r>
            <a:endParaRPr lang="zh-CN" altLang="en-US" sz="3200" b="1" spc="600" dirty="0">
              <a:solidFill>
                <a:schemeClr val="bg1">
                  <a:lumMod val="95000"/>
                </a:schemeClr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135543" y="5650462"/>
            <a:ext cx="9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600" dirty="0">
                <a:solidFill>
                  <a:schemeClr val="bg1">
                    <a:lumMod val="95000"/>
                  </a:schemeClr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03</a:t>
            </a:r>
            <a:endParaRPr lang="zh-CN" altLang="en-US" sz="3200" b="1" spc="600" dirty="0">
              <a:solidFill>
                <a:schemeClr val="bg1">
                  <a:lumMod val="95000"/>
                </a:schemeClr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45455" y="189230"/>
            <a:ext cx="11010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需求</a:t>
            </a:r>
            <a:endParaRPr lang="zh-CN" altLang="en-US" sz="3600" b="1" dirty="0"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06655" y="2685864"/>
            <a:ext cx="2634905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学生希望能快速通过筛选关键词找到所需资源。且资源的质量高，不会出现质量参差不齐的问题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844569" y="2685864"/>
            <a:ext cx="2634905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学生希望能提出作业项目，或者课程疑难的时候，能得到及时性，针对性，准确性的解答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268207" y="2685864"/>
            <a:ext cx="263490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学生希望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  <a:sym typeface="+mn-ea"/>
              </a:rPr>
              <a:t>能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在选课前找到关于课程的信息，了解课程的讲授内容，考核标准。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861888" y="1964310"/>
            <a:ext cx="4449173" cy="2590320"/>
            <a:chOff x="4692650" y="1927225"/>
            <a:chExt cx="2714625" cy="4293500"/>
          </a:xfrm>
        </p:grpSpPr>
        <p:sp>
          <p:nvSpPr>
            <p:cNvPr id="7" name="MH_Other_1"/>
            <p:cNvSpPr/>
            <p:nvPr>
              <p:custDataLst>
                <p:tags r:id="rId1"/>
              </p:custDataLst>
            </p:nvPr>
          </p:nvSpPr>
          <p:spPr>
            <a:xfrm>
              <a:off x="4896433" y="5351566"/>
              <a:ext cx="2297598" cy="869159"/>
            </a:xfrm>
            <a:prstGeom prst="ellipse">
              <a:avLst/>
            </a:prstGeom>
            <a:gradFill flip="none" rotWithShape="1">
              <a:gsLst>
                <a:gs pos="15000">
                  <a:srgbClr val="333333">
                    <a:alpha val="52000"/>
                  </a:srgbClr>
                </a:gs>
                <a:gs pos="100000">
                  <a:srgbClr val="33333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MH_Other_2"/>
            <p:cNvSpPr/>
            <p:nvPr>
              <p:custDataLst>
                <p:tags r:id="rId2"/>
              </p:custDataLst>
            </p:nvPr>
          </p:nvSpPr>
          <p:spPr>
            <a:xfrm>
              <a:off x="6046789" y="1927225"/>
              <a:ext cx="604837" cy="1182688"/>
            </a:xfrm>
            <a:custGeom>
              <a:avLst/>
              <a:gdLst>
                <a:gd name="connsiteX0" fmla="*/ 2381 w 733425"/>
                <a:gd name="connsiteY0" fmla="*/ 0 h 1434603"/>
                <a:gd name="connsiteX1" fmla="*/ 733425 w 733425"/>
                <a:gd name="connsiteY1" fmla="*/ 383266 h 1434603"/>
                <a:gd name="connsiteX2" fmla="*/ 733425 w 733425"/>
                <a:gd name="connsiteY2" fmla="*/ 1434603 h 1434603"/>
                <a:gd name="connsiteX3" fmla="*/ 0 w 733425"/>
                <a:gd name="connsiteY3" fmla="*/ 1235868 h 1434603"/>
                <a:gd name="connsiteX4" fmla="*/ 2381 w 733425"/>
                <a:gd name="connsiteY4" fmla="*/ 0 h 1434603"/>
                <a:gd name="connsiteX0-1" fmla="*/ 105 w 735912"/>
                <a:gd name="connsiteY0-2" fmla="*/ 0 h 1436984"/>
                <a:gd name="connsiteX1-3" fmla="*/ 735912 w 735912"/>
                <a:gd name="connsiteY1-4" fmla="*/ 385647 h 1436984"/>
                <a:gd name="connsiteX2-5" fmla="*/ 735912 w 735912"/>
                <a:gd name="connsiteY2-6" fmla="*/ 1436984 h 1436984"/>
                <a:gd name="connsiteX3-7" fmla="*/ 2487 w 735912"/>
                <a:gd name="connsiteY3-8" fmla="*/ 1238249 h 1436984"/>
                <a:gd name="connsiteX4-9" fmla="*/ 105 w 735912"/>
                <a:gd name="connsiteY4-10" fmla="*/ 0 h 14369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35912" h="1436984">
                  <a:moveTo>
                    <a:pt x="105" y="0"/>
                  </a:moveTo>
                  <a:lnTo>
                    <a:pt x="735912" y="385647"/>
                  </a:lnTo>
                  <a:lnTo>
                    <a:pt x="735912" y="1436984"/>
                  </a:lnTo>
                  <a:lnTo>
                    <a:pt x="2487" y="1238249"/>
                  </a:lnTo>
                  <a:cubicBezTo>
                    <a:pt x="3281" y="826293"/>
                    <a:pt x="-689" y="411956"/>
                    <a:pt x="105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01</a:t>
              </a:r>
              <a:endParaRPr lang="zh-CN" altLang="en-US" sz="2800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MH_Other_3"/>
            <p:cNvSpPr/>
            <p:nvPr>
              <p:custDataLst>
                <p:tags r:id="rId3"/>
              </p:custDataLst>
            </p:nvPr>
          </p:nvSpPr>
          <p:spPr>
            <a:xfrm>
              <a:off x="6048375" y="2940050"/>
              <a:ext cx="603250" cy="1028700"/>
            </a:xfrm>
            <a:custGeom>
              <a:avLst/>
              <a:gdLst>
                <a:gd name="connsiteX0" fmla="*/ 0 w 733425"/>
                <a:gd name="connsiteY0" fmla="*/ 0 h 1250156"/>
                <a:gd name="connsiteX1" fmla="*/ 733425 w 733425"/>
                <a:gd name="connsiteY1" fmla="*/ 195262 h 1250156"/>
                <a:gd name="connsiteX2" fmla="*/ 733425 w 733425"/>
                <a:gd name="connsiteY2" fmla="*/ 1250156 h 1250156"/>
                <a:gd name="connsiteX3" fmla="*/ 0 w 733425"/>
                <a:gd name="connsiteY3" fmla="*/ 1245393 h 1250156"/>
                <a:gd name="connsiteX4" fmla="*/ 0 w 733425"/>
                <a:gd name="connsiteY4" fmla="*/ 0 h 125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1250156">
                  <a:moveTo>
                    <a:pt x="0" y="0"/>
                  </a:moveTo>
                  <a:lnTo>
                    <a:pt x="733425" y="195262"/>
                  </a:lnTo>
                  <a:lnTo>
                    <a:pt x="733425" y="1250156"/>
                  </a:lnTo>
                  <a:lnTo>
                    <a:pt x="0" y="1245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MH_Other_4"/>
            <p:cNvSpPr/>
            <p:nvPr>
              <p:custDataLst>
                <p:tags r:id="rId4"/>
              </p:custDataLst>
            </p:nvPr>
          </p:nvSpPr>
          <p:spPr>
            <a:xfrm>
              <a:off x="6048375" y="3965576"/>
              <a:ext cx="603250" cy="1020763"/>
            </a:xfrm>
            <a:custGeom>
              <a:avLst/>
              <a:gdLst>
                <a:gd name="connsiteX0" fmla="*/ 0 w 733425"/>
                <a:gd name="connsiteY0" fmla="*/ 0 h 1240631"/>
                <a:gd name="connsiteX1" fmla="*/ 733425 w 733425"/>
                <a:gd name="connsiteY1" fmla="*/ 2381 h 1240631"/>
                <a:gd name="connsiteX2" fmla="*/ 733425 w 733425"/>
                <a:gd name="connsiteY2" fmla="*/ 1047750 h 1240631"/>
                <a:gd name="connsiteX3" fmla="*/ 0 w 733425"/>
                <a:gd name="connsiteY3" fmla="*/ 1240631 h 1240631"/>
                <a:gd name="connsiteX4" fmla="*/ 0 w 733425"/>
                <a:gd name="connsiteY4" fmla="*/ 0 h 124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1240631">
                  <a:moveTo>
                    <a:pt x="0" y="0"/>
                  </a:moveTo>
                  <a:lnTo>
                    <a:pt x="733425" y="2381"/>
                  </a:lnTo>
                  <a:lnTo>
                    <a:pt x="733425" y="1047750"/>
                  </a:lnTo>
                  <a:lnTo>
                    <a:pt x="0" y="1240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03</a:t>
              </a:r>
              <a:endParaRPr lang="zh-CN" altLang="en-US" sz="280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" name="MH_Other_5"/>
            <p:cNvSpPr/>
            <p:nvPr>
              <p:custDataLst>
                <p:tags r:id="rId5"/>
              </p:custDataLst>
            </p:nvPr>
          </p:nvSpPr>
          <p:spPr>
            <a:xfrm>
              <a:off x="6043613" y="4822826"/>
              <a:ext cx="608012" cy="1184275"/>
            </a:xfrm>
            <a:custGeom>
              <a:avLst/>
              <a:gdLst>
                <a:gd name="connsiteX0" fmla="*/ 731044 w 731044"/>
                <a:gd name="connsiteY0" fmla="*/ 0 h 1438275"/>
                <a:gd name="connsiteX1" fmla="*/ 731044 w 731044"/>
                <a:gd name="connsiteY1" fmla="*/ 1057275 h 1438275"/>
                <a:gd name="connsiteX2" fmla="*/ 0 w 731044"/>
                <a:gd name="connsiteY2" fmla="*/ 1438275 h 1438275"/>
                <a:gd name="connsiteX3" fmla="*/ 0 w 731044"/>
                <a:gd name="connsiteY3" fmla="*/ 197644 h 1438275"/>
                <a:gd name="connsiteX4" fmla="*/ 731044 w 731044"/>
                <a:gd name="connsiteY4" fmla="*/ 0 h 1438275"/>
                <a:gd name="connsiteX0-1" fmla="*/ 738761 w 738761"/>
                <a:gd name="connsiteY0-2" fmla="*/ 0 h 1438275"/>
                <a:gd name="connsiteX1-3" fmla="*/ 738761 w 738761"/>
                <a:gd name="connsiteY1-4" fmla="*/ 1057275 h 1438275"/>
                <a:gd name="connsiteX2-5" fmla="*/ 7717 w 738761"/>
                <a:gd name="connsiteY2-6" fmla="*/ 1438275 h 1438275"/>
                <a:gd name="connsiteX3-7" fmla="*/ 0 w 738761"/>
                <a:gd name="connsiteY3-8" fmla="*/ 197645 h 1438275"/>
                <a:gd name="connsiteX4-9" fmla="*/ 738761 w 738761"/>
                <a:gd name="connsiteY4-10" fmla="*/ 0 h 1438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38761" h="1438275">
                  <a:moveTo>
                    <a:pt x="738761" y="0"/>
                  </a:moveTo>
                  <a:lnTo>
                    <a:pt x="738761" y="1057275"/>
                  </a:lnTo>
                  <a:lnTo>
                    <a:pt x="7717" y="1438275"/>
                  </a:lnTo>
                  <a:cubicBezTo>
                    <a:pt x="5145" y="1024732"/>
                    <a:pt x="2572" y="611188"/>
                    <a:pt x="0" y="197645"/>
                  </a:cubicBezTo>
                  <a:lnTo>
                    <a:pt x="73876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MH_Other_6"/>
            <p:cNvSpPr/>
            <p:nvPr>
              <p:custDataLst>
                <p:tags r:id="rId6"/>
              </p:custDataLst>
            </p:nvPr>
          </p:nvSpPr>
          <p:spPr>
            <a:xfrm flipH="1">
              <a:off x="5443538" y="1928813"/>
              <a:ext cx="603250" cy="1181100"/>
            </a:xfrm>
            <a:custGeom>
              <a:avLst/>
              <a:gdLst>
                <a:gd name="connsiteX0" fmla="*/ 2381 w 733425"/>
                <a:gd name="connsiteY0" fmla="*/ 0 h 1434603"/>
                <a:gd name="connsiteX1" fmla="*/ 733425 w 733425"/>
                <a:gd name="connsiteY1" fmla="*/ 383266 h 1434603"/>
                <a:gd name="connsiteX2" fmla="*/ 733425 w 733425"/>
                <a:gd name="connsiteY2" fmla="*/ 1434603 h 1434603"/>
                <a:gd name="connsiteX3" fmla="*/ 0 w 733425"/>
                <a:gd name="connsiteY3" fmla="*/ 1235868 h 1434603"/>
                <a:gd name="connsiteX4" fmla="*/ 2381 w 733425"/>
                <a:gd name="connsiteY4" fmla="*/ 0 h 1434603"/>
                <a:gd name="connsiteX0-1" fmla="*/ 229 w 733654"/>
                <a:gd name="connsiteY0-2" fmla="*/ 0 h 1434603"/>
                <a:gd name="connsiteX1-3" fmla="*/ 733654 w 733654"/>
                <a:gd name="connsiteY1-4" fmla="*/ 383266 h 1434603"/>
                <a:gd name="connsiteX2-5" fmla="*/ 733654 w 733654"/>
                <a:gd name="connsiteY2-6" fmla="*/ 1434603 h 1434603"/>
                <a:gd name="connsiteX3-7" fmla="*/ 229 w 733654"/>
                <a:gd name="connsiteY3-8" fmla="*/ 1235868 h 1434603"/>
                <a:gd name="connsiteX4-9" fmla="*/ 229 w 733654"/>
                <a:gd name="connsiteY4-10" fmla="*/ 0 h 14346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33654" h="1434603">
                  <a:moveTo>
                    <a:pt x="229" y="0"/>
                  </a:moveTo>
                  <a:lnTo>
                    <a:pt x="733654" y="383266"/>
                  </a:lnTo>
                  <a:lnTo>
                    <a:pt x="733654" y="1434603"/>
                  </a:lnTo>
                  <a:lnTo>
                    <a:pt x="229" y="1235868"/>
                  </a:lnTo>
                  <a:cubicBezTo>
                    <a:pt x="1023" y="823912"/>
                    <a:pt x="-565" y="411956"/>
                    <a:pt x="2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MH_Other_7"/>
            <p:cNvSpPr/>
            <p:nvPr>
              <p:custDataLst>
                <p:tags r:id="rId7"/>
              </p:custDataLst>
            </p:nvPr>
          </p:nvSpPr>
          <p:spPr>
            <a:xfrm flipH="1">
              <a:off x="5443538" y="2940050"/>
              <a:ext cx="603250" cy="1028700"/>
            </a:xfrm>
            <a:custGeom>
              <a:avLst/>
              <a:gdLst>
                <a:gd name="connsiteX0" fmla="*/ 0 w 733425"/>
                <a:gd name="connsiteY0" fmla="*/ 0 h 1250156"/>
                <a:gd name="connsiteX1" fmla="*/ 733425 w 733425"/>
                <a:gd name="connsiteY1" fmla="*/ 195262 h 1250156"/>
                <a:gd name="connsiteX2" fmla="*/ 733425 w 733425"/>
                <a:gd name="connsiteY2" fmla="*/ 1250156 h 1250156"/>
                <a:gd name="connsiteX3" fmla="*/ 0 w 733425"/>
                <a:gd name="connsiteY3" fmla="*/ 1245393 h 1250156"/>
                <a:gd name="connsiteX4" fmla="*/ 0 w 733425"/>
                <a:gd name="connsiteY4" fmla="*/ 0 h 125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1250156">
                  <a:moveTo>
                    <a:pt x="0" y="0"/>
                  </a:moveTo>
                  <a:lnTo>
                    <a:pt x="733425" y="195262"/>
                  </a:lnTo>
                  <a:lnTo>
                    <a:pt x="733425" y="1250156"/>
                  </a:lnTo>
                  <a:lnTo>
                    <a:pt x="0" y="1245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02</a:t>
              </a:r>
              <a:endParaRPr lang="zh-CN" altLang="en-US" sz="280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" name="MH_Other_8"/>
            <p:cNvSpPr/>
            <p:nvPr>
              <p:custDataLst>
                <p:tags r:id="rId8"/>
              </p:custDataLst>
            </p:nvPr>
          </p:nvSpPr>
          <p:spPr>
            <a:xfrm flipH="1">
              <a:off x="5443538" y="3965576"/>
              <a:ext cx="603250" cy="1020763"/>
            </a:xfrm>
            <a:custGeom>
              <a:avLst/>
              <a:gdLst>
                <a:gd name="connsiteX0" fmla="*/ 0 w 733425"/>
                <a:gd name="connsiteY0" fmla="*/ 0 h 1240631"/>
                <a:gd name="connsiteX1" fmla="*/ 733425 w 733425"/>
                <a:gd name="connsiteY1" fmla="*/ 2381 h 1240631"/>
                <a:gd name="connsiteX2" fmla="*/ 733425 w 733425"/>
                <a:gd name="connsiteY2" fmla="*/ 1047750 h 1240631"/>
                <a:gd name="connsiteX3" fmla="*/ 0 w 733425"/>
                <a:gd name="connsiteY3" fmla="*/ 1240631 h 1240631"/>
                <a:gd name="connsiteX4" fmla="*/ 0 w 733425"/>
                <a:gd name="connsiteY4" fmla="*/ 0 h 124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1240631">
                  <a:moveTo>
                    <a:pt x="0" y="0"/>
                  </a:moveTo>
                  <a:lnTo>
                    <a:pt x="733425" y="2381"/>
                  </a:lnTo>
                  <a:lnTo>
                    <a:pt x="733425" y="1047750"/>
                  </a:lnTo>
                  <a:lnTo>
                    <a:pt x="0" y="1240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MH_Other_9"/>
            <p:cNvSpPr/>
            <p:nvPr>
              <p:custDataLst>
                <p:tags r:id="rId9"/>
              </p:custDataLst>
            </p:nvPr>
          </p:nvSpPr>
          <p:spPr>
            <a:xfrm flipH="1">
              <a:off x="5443538" y="4822826"/>
              <a:ext cx="608012" cy="1184275"/>
            </a:xfrm>
            <a:custGeom>
              <a:avLst/>
              <a:gdLst>
                <a:gd name="connsiteX0" fmla="*/ 731044 w 731044"/>
                <a:gd name="connsiteY0" fmla="*/ 0 h 1438275"/>
                <a:gd name="connsiteX1" fmla="*/ 731044 w 731044"/>
                <a:gd name="connsiteY1" fmla="*/ 1057275 h 1438275"/>
                <a:gd name="connsiteX2" fmla="*/ 0 w 731044"/>
                <a:gd name="connsiteY2" fmla="*/ 1438275 h 1438275"/>
                <a:gd name="connsiteX3" fmla="*/ 0 w 731044"/>
                <a:gd name="connsiteY3" fmla="*/ 197644 h 1438275"/>
                <a:gd name="connsiteX4" fmla="*/ 731044 w 731044"/>
                <a:gd name="connsiteY4" fmla="*/ 0 h 1438275"/>
                <a:gd name="connsiteX0-1" fmla="*/ 738761 w 738761"/>
                <a:gd name="connsiteY0-2" fmla="*/ 0 h 1438275"/>
                <a:gd name="connsiteX1-3" fmla="*/ 738761 w 738761"/>
                <a:gd name="connsiteY1-4" fmla="*/ 1057275 h 1438275"/>
                <a:gd name="connsiteX2-5" fmla="*/ 7717 w 738761"/>
                <a:gd name="connsiteY2-6" fmla="*/ 1438275 h 1438275"/>
                <a:gd name="connsiteX3-7" fmla="*/ 0 w 738761"/>
                <a:gd name="connsiteY3-8" fmla="*/ 189928 h 1438275"/>
                <a:gd name="connsiteX4-9" fmla="*/ 738761 w 738761"/>
                <a:gd name="connsiteY4-10" fmla="*/ 0 h 1438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38761" h="1438275">
                  <a:moveTo>
                    <a:pt x="738761" y="0"/>
                  </a:moveTo>
                  <a:lnTo>
                    <a:pt x="738761" y="1057275"/>
                  </a:lnTo>
                  <a:lnTo>
                    <a:pt x="7717" y="1438275"/>
                  </a:lnTo>
                  <a:cubicBezTo>
                    <a:pt x="5145" y="1022159"/>
                    <a:pt x="2572" y="606044"/>
                    <a:pt x="0" y="189928"/>
                  </a:cubicBezTo>
                  <a:lnTo>
                    <a:pt x="73876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04</a:t>
              </a:r>
              <a:endParaRPr lang="zh-CN" altLang="en-US" sz="280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" name="MH_Other_10"/>
            <p:cNvSpPr/>
            <p:nvPr>
              <p:custDataLst>
                <p:tags r:id="rId10"/>
              </p:custDataLst>
            </p:nvPr>
          </p:nvSpPr>
          <p:spPr>
            <a:xfrm>
              <a:off x="6569075" y="2438400"/>
              <a:ext cx="838200" cy="419100"/>
            </a:xfrm>
            <a:custGeom>
              <a:avLst/>
              <a:gdLst>
                <a:gd name="connsiteX0" fmla="*/ 0 w 838200"/>
                <a:gd name="connsiteY0" fmla="*/ 419100 h 419100"/>
                <a:gd name="connsiteX1" fmla="*/ 419100 w 838200"/>
                <a:gd name="connsiteY1" fmla="*/ 0 h 419100"/>
                <a:gd name="connsiteX2" fmla="*/ 838200 w 8382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419100">
                  <a:moveTo>
                    <a:pt x="0" y="419100"/>
                  </a:moveTo>
                  <a:lnTo>
                    <a:pt x="419100" y="0"/>
                  </a:lnTo>
                  <a:lnTo>
                    <a:pt x="838200" y="0"/>
                  </a:lnTo>
                </a:path>
              </a:pathLst>
            </a:custGeom>
            <a:noFill/>
            <a:ln>
              <a:solidFill>
                <a:srgbClr val="B2B2B2"/>
              </a:solidFill>
              <a:prstDash val="dash"/>
              <a:tailEnd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MH_Other_11"/>
            <p:cNvSpPr/>
            <p:nvPr>
              <p:custDataLst>
                <p:tags r:id="rId11"/>
              </p:custDataLst>
            </p:nvPr>
          </p:nvSpPr>
          <p:spPr>
            <a:xfrm>
              <a:off x="6569075" y="4289425"/>
              <a:ext cx="838200" cy="419100"/>
            </a:xfrm>
            <a:custGeom>
              <a:avLst/>
              <a:gdLst>
                <a:gd name="connsiteX0" fmla="*/ 0 w 838200"/>
                <a:gd name="connsiteY0" fmla="*/ 419100 h 419100"/>
                <a:gd name="connsiteX1" fmla="*/ 419100 w 838200"/>
                <a:gd name="connsiteY1" fmla="*/ 0 h 419100"/>
                <a:gd name="connsiteX2" fmla="*/ 838200 w 8382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419100">
                  <a:moveTo>
                    <a:pt x="0" y="419100"/>
                  </a:moveTo>
                  <a:lnTo>
                    <a:pt x="419100" y="0"/>
                  </a:lnTo>
                  <a:lnTo>
                    <a:pt x="838200" y="0"/>
                  </a:lnTo>
                </a:path>
              </a:pathLst>
            </a:custGeom>
            <a:noFill/>
            <a:ln>
              <a:solidFill>
                <a:srgbClr val="B2B2B2"/>
              </a:solidFill>
              <a:prstDash val="dash"/>
              <a:tailEnd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MH_Other_12"/>
            <p:cNvSpPr/>
            <p:nvPr>
              <p:custDataLst>
                <p:tags r:id="rId12"/>
              </p:custDataLst>
            </p:nvPr>
          </p:nvSpPr>
          <p:spPr>
            <a:xfrm flipH="1">
              <a:off x="4692650" y="3330575"/>
              <a:ext cx="838200" cy="419100"/>
            </a:xfrm>
            <a:custGeom>
              <a:avLst/>
              <a:gdLst>
                <a:gd name="connsiteX0" fmla="*/ 0 w 838200"/>
                <a:gd name="connsiteY0" fmla="*/ 419100 h 419100"/>
                <a:gd name="connsiteX1" fmla="*/ 419100 w 838200"/>
                <a:gd name="connsiteY1" fmla="*/ 0 h 419100"/>
                <a:gd name="connsiteX2" fmla="*/ 838200 w 8382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419100">
                  <a:moveTo>
                    <a:pt x="0" y="419100"/>
                  </a:moveTo>
                  <a:lnTo>
                    <a:pt x="419100" y="0"/>
                  </a:lnTo>
                  <a:lnTo>
                    <a:pt x="838200" y="0"/>
                  </a:lnTo>
                </a:path>
              </a:pathLst>
            </a:custGeom>
            <a:noFill/>
            <a:ln>
              <a:solidFill>
                <a:srgbClr val="B2B2B2"/>
              </a:solidFill>
              <a:prstDash val="dash"/>
              <a:tailEnd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MH_Other_13"/>
            <p:cNvSpPr/>
            <p:nvPr>
              <p:custDataLst>
                <p:tags r:id="rId13"/>
              </p:custDataLst>
            </p:nvPr>
          </p:nvSpPr>
          <p:spPr>
            <a:xfrm flipH="1">
              <a:off x="4692650" y="5180013"/>
              <a:ext cx="838200" cy="419100"/>
            </a:xfrm>
            <a:custGeom>
              <a:avLst/>
              <a:gdLst>
                <a:gd name="connsiteX0" fmla="*/ 0 w 838200"/>
                <a:gd name="connsiteY0" fmla="*/ 419100 h 419100"/>
                <a:gd name="connsiteX1" fmla="*/ 419100 w 838200"/>
                <a:gd name="connsiteY1" fmla="*/ 0 h 419100"/>
                <a:gd name="connsiteX2" fmla="*/ 838200 w 8382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419100">
                  <a:moveTo>
                    <a:pt x="0" y="419100"/>
                  </a:moveTo>
                  <a:lnTo>
                    <a:pt x="419100" y="0"/>
                  </a:lnTo>
                  <a:lnTo>
                    <a:pt x="838200" y="0"/>
                  </a:lnTo>
                </a:path>
              </a:pathLst>
            </a:custGeom>
            <a:noFill/>
            <a:ln>
              <a:solidFill>
                <a:srgbClr val="B2B2B2"/>
              </a:solidFill>
              <a:prstDash val="dash"/>
              <a:tailEnd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590540" y="248285"/>
            <a:ext cx="11010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600" b="1">
                <a:latin typeface="迷你简汉真广标" charset="0"/>
                <a:ea typeface="迷你简汉真广标" charset="0"/>
                <a:sym typeface="+mn-ea"/>
              </a:rPr>
              <a:t>特点</a:t>
            </a:r>
            <a:endParaRPr lang="zh-CN" altLang="en-US" sz="3600" b="1" dirty="0">
              <a:latin typeface="迷你简汉真广标" charset="0"/>
              <a:ea typeface="迷你简汉真广标" charset="0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3880" y="1396365"/>
            <a:ext cx="3119755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ts val="2400"/>
              </a:lnSpc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大学生的学习绝不是阶段性或者短暂性的，它是长期存在的。即学生在学期的某一阶段都有着所需的学习资源，或者项目问题。这就能保证Tarlesh使用的高频性。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90255" y="1242695"/>
            <a:ext cx="284670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ts val="2400"/>
              </a:lnSpc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我们的学习分享平台的服务对象是各高校的大学生。大学生的首要的任务是学习，在学习过程中，每位学生都无可避免地要去找所需的学习资源。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fontAlgn="auto">
              <a:lnSpc>
                <a:spcPts val="2400"/>
              </a:lnSpc>
            </a:pP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390255" y="3168015"/>
            <a:ext cx="284607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ts val="2400"/>
              </a:lnSpc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学习资源的查找与提供，疑难问题的提出与解答，这一系列的行为会形成一个良好的社区氛围。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Tarlesh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符合学生们的使用习惯，具有用户粘性。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fontAlgn="auto">
              <a:lnSpc>
                <a:spcPts val="2400"/>
              </a:lnSpc>
            </a:pP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45350" y="1750695"/>
            <a:ext cx="114490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造字工房悦黑体验版纤细体" pitchFamily="50" charset="-122"/>
                <a:ea typeface="造字工房悦黑体验版纤细体" pitchFamily="50" charset="-122"/>
              </a:rPr>
              <a:t>刚需</a:t>
            </a:r>
            <a:endParaRPr lang="zh-CN" altLang="en-US" sz="2800" b="1" dirty="0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45350" y="2867660"/>
            <a:ext cx="114490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造字工房悦黑体验版纤细体" pitchFamily="50" charset="-122"/>
                <a:ea typeface="造字工房悦黑体验版纤细体" pitchFamily="50" charset="-122"/>
              </a:rPr>
              <a:t>粘性</a:t>
            </a:r>
            <a:endParaRPr lang="zh-CN" altLang="en-US" sz="2800" b="1" dirty="0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683635" y="2272665"/>
            <a:ext cx="114490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造字工房悦黑体验版纤细体" pitchFamily="50" charset="-122"/>
                <a:ea typeface="造字工房悦黑体验版纤细体" pitchFamily="50" charset="-122"/>
              </a:rPr>
              <a:t>高频</a:t>
            </a:r>
            <a:endParaRPr lang="zh-CN" altLang="en-US" sz="2800" b="1" dirty="0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83635" y="3404870"/>
            <a:ext cx="114490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造字工房悦黑体验版纤细体" pitchFamily="50" charset="-122"/>
                <a:ea typeface="造字工房悦黑体验版纤细体" pitchFamily="50" charset="-122"/>
              </a:rPr>
              <a:t>开源</a:t>
            </a:r>
            <a:endParaRPr lang="zh-CN" altLang="en-US" sz="2800" b="1" dirty="0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3880" y="3404870"/>
            <a:ext cx="311975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ts val="2400"/>
              </a:lnSpc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解决学习资源的不合理收费问题，打造一个开源的学习资源分享平台，使用积分等机制激励资源持有者的上传。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76000" y="0"/>
            <a:ext cx="5016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313908" y="2169000"/>
            <a:ext cx="27789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PART </a:t>
            </a:r>
            <a:r>
              <a:rPr lang="en-US" sz="6000" dirty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TWO</a:t>
            </a:r>
            <a:endParaRPr lang="en-US" sz="6000" dirty="0"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17035" y="4255135"/>
            <a:ext cx="295910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造字工房悦黑体验版纤细体" pitchFamily="50" charset="-122"/>
                <a:ea typeface="造字工房悦黑体验版纤细体" pitchFamily="50" charset="-122"/>
                <a:sym typeface="+mn-ea"/>
              </a:rPr>
              <a:t>实用</a:t>
            </a:r>
            <a:r>
              <a:rPr lang="en-US" altLang="zh-CN" sz="2800" dirty="0">
                <a:latin typeface="造字工房悦黑体验版纤细体" pitchFamily="50" charset="-122"/>
                <a:ea typeface="造字工房悦黑体验版纤细体" pitchFamily="50" charset="-122"/>
                <a:sym typeface="+mn-ea"/>
              </a:rPr>
              <a:t>性</a:t>
            </a:r>
            <a:endParaRPr lang="en-US" altLang="zh-CN" sz="2800" dirty="0">
              <a:latin typeface="造字工房悦黑体验版纤细体" pitchFamily="50" charset="-122"/>
              <a:ea typeface="造字工房悦黑体验版纤细体" pitchFamily="50" charset="-122"/>
              <a:sym typeface="+mn-ea"/>
            </a:endParaRPr>
          </a:p>
          <a:p>
            <a:pPr algn="ctr"/>
            <a:r>
              <a:rPr lang="en-US" altLang="zh-CN" sz="2800" dirty="0">
                <a:latin typeface="造字工房悦黑体验版纤细体" pitchFamily="50" charset="-122"/>
                <a:ea typeface="造字工房悦黑体验版纤细体" pitchFamily="50" charset="-122"/>
                <a:sym typeface="+mn-ea"/>
              </a:rPr>
              <a:t>Practicability</a:t>
            </a:r>
            <a:endParaRPr lang="en-US" altLang="zh-CN" sz="2800" dirty="0">
              <a:latin typeface="造字工房悦黑体验版纤细体" pitchFamily="50" charset="-122"/>
              <a:ea typeface="造字工房悦黑体验版纤细体" pitchFamily="50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60520223315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60520223315"/>
  <p:tag name="MH_LIBRARY" val="GRAPHIC"/>
  <p:tag name="MH_TYPE" val="Text"/>
  <p:tag name="MH_ORDER" val="3"/>
</p:tagLst>
</file>

<file path=ppt/tags/tag11.xml><?xml version="1.0" encoding="utf-8"?>
<p:tagLst xmlns:p="http://schemas.openxmlformats.org/presentationml/2006/main">
  <p:tag name="MH" val="20160520223315"/>
  <p:tag name="MH_LIBRARY" val="GRAPHIC"/>
  <p:tag name="MH_TYPE" val="Other"/>
  <p:tag name="MH_ORDER" val="6"/>
</p:tagLst>
</file>

<file path=ppt/tags/tag12.xml><?xml version="1.0" encoding="utf-8"?>
<p:tagLst xmlns:p="http://schemas.openxmlformats.org/presentationml/2006/main">
  <p:tag name="MH" val="20160520223315"/>
  <p:tag name="MH_LIBRARY" val="GRAPHIC"/>
  <p:tag name="MH_TYPE" val="Other"/>
  <p:tag name="MH_ORDER" val="7"/>
</p:tagLst>
</file>

<file path=ppt/tags/tag13.xml><?xml version="1.0" encoding="utf-8"?>
<p:tagLst xmlns:p="http://schemas.openxmlformats.org/presentationml/2006/main">
  <p:tag name="MH" val="20160520223315"/>
  <p:tag name="MH_LIBRARY" val="GRAPHIC"/>
  <p:tag name="MH_TYPE" val="SubTitle"/>
  <p:tag name="MH_ORDER" val="3"/>
</p:tagLst>
</file>

<file path=ppt/tags/tag14.xml><?xml version="1.0" encoding="utf-8"?>
<p:tagLst xmlns:p="http://schemas.openxmlformats.org/presentationml/2006/main">
  <p:tag name="MH" val="20160520220250"/>
  <p:tag name="MH_LIBRARY" val="GRAPHIC"/>
  <p:tag name="MH_TYPE" val="Other"/>
  <p:tag name="MH_ORDER" val="1"/>
</p:tagLst>
</file>

<file path=ppt/tags/tag15.xml><?xml version="1.0" encoding="utf-8"?>
<p:tagLst xmlns:p="http://schemas.openxmlformats.org/presentationml/2006/main">
  <p:tag name="MH" val="20160520220250"/>
  <p:tag name="MH_LIBRARY" val="GRAPHIC"/>
  <p:tag name="MH_TYPE" val="Other"/>
  <p:tag name="MH_ORDER" val="2"/>
</p:tagLst>
</file>

<file path=ppt/tags/tag16.xml><?xml version="1.0" encoding="utf-8"?>
<p:tagLst xmlns:p="http://schemas.openxmlformats.org/presentationml/2006/main">
  <p:tag name="MH" val="20160520220250"/>
  <p:tag name="MH_LIBRARY" val="GRAPHIC"/>
  <p:tag name="MH_TYPE" val="Other"/>
  <p:tag name="MH_ORDER" val="3"/>
</p:tagLst>
</file>

<file path=ppt/tags/tag17.xml><?xml version="1.0" encoding="utf-8"?>
<p:tagLst xmlns:p="http://schemas.openxmlformats.org/presentationml/2006/main">
  <p:tag name="MH" val="20160520220250"/>
  <p:tag name="MH_LIBRARY" val="GRAPHIC"/>
  <p:tag name="MH_TYPE" val="Other"/>
  <p:tag name="MH_ORDER" val="4"/>
</p:tagLst>
</file>

<file path=ppt/tags/tag18.xml><?xml version="1.0" encoding="utf-8"?>
<p:tagLst xmlns:p="http://schemas.openxmlformats.org/presentationml/2006/main">
  <p:tag name="MH" val="20160520220250"/>
  <p:tag name="MH_LIBRARY" val="GRAPHIC"/>
  <p:tag name="MH_TYPE" val="Other"/>
  <p:tag name="MH_ORDER" val="5"/>
</p:tagLst>
</file>

<file path=ppt/tags/tag19.xml><?xml version="1.0" encoding="utf-8"?>
<p:tagLst xmlns:p="http://schemas.openxmlformats.org/presentationml/2006/main">
  <p:tag name="MH" val="20160520220250"/>
  <p:tag name="MH_LIBRARY" val="GRAPHIC"/>
  <p:tag name="MH_TYPE" val="Other"/>
  <p:tag name="MH_ORDER" val="6"/>
</p:tagLst>
</file>

<file path=ppt/tags/tag2.xml><?xml version="1.0" encoding="utf-8"?>
<p:tagLst xmlns:p="http://schemas.openxmlformats.org/presentationml/2006/main">
  <p:tag name="MH" val="20160520223315"/>
  <p:tag name="MH_LIBRARY" val="GRAPHIC"/>
  <p:tag name="MH_TYPE" val="Text"/>
  <p:tag name="MH_ORDER" val="1"/>
</p:tagLst>
</file>

<file path=ppt/tags/tag20.xml><?xml version="1.0" encoding="utf-8"?>
<p:tagLst xmlns:p="http://schemas.openxmlformats.org/presentationml/2006/main">
  <p:tag name="MH" val="20160520220250"/>
  <p:tag name="MH_LIBRARY" val="GRAPHIC"/>
  <p:tag name="MH_TYPE" val="Other"/>
  <p:tag name="MH_ORDER" val="7"/>
</p:tagLst>
</file>

<file path=ppt/tags/tag21.xml><?xml version="1.0" encoding="utf-8"?>
<p:tagLst xmlns:p="http://schemas.openxmlformats.org/presentationml/2006/main">
  <p:tag name="MH" val="20160520220250"/>
  <p:tag name="MH_LIBRARY" val="GRAPHIC"/>
  <p:tag name="MH_TYPE" val="Other"/>
  <p:tag name="MH_ORDER" val="8"/>
</p:tagLst>
</file>

<file path=ppt/tags/tag22.xml><?xml version="1.0" encoding="utf-8"?>
<p:tagLst xmlns:p="http://schemas.openxmlformats.org/presentationml/2006/main">
  <p:tag name="MH" val="20160520220250"/>
  <p:tag name="MH_LIBRARY" val="GRAPHIC"/>
  <p:tag name="MH_TYPE" val="Other"/>
  <p:tag name="MH_ORDER" val="9"/>
</p:tagLst>
</file>

<file path=ppt/tags/tag23.xml><?xml version="1.0" encoding="utf-8"?>
<p:tagLst xmlns:p="http://schemas.openxmlformats.org/presentationml/2006/main">
  <p:tag name="MH" val="20160520220250"/>
  <p:tag name="MH_LIBRARY" val="GRAPHIC"/>
  <p:tag name="MH_TYPE" val="Other"/>
  <p:tag name="MH_ORDER" val="10"/>
</p:tagLst>
</file>

<file path=ppt/tags/tag24.xml><?xml version="1.0" encoding="utf-8"?>
<p:tagLst xmlns:p="http://schemas.openxmlformats.org/presentationml/2006/main">
  <p:tag name="MH" val="20160520220250"/>
  <p:tag name="MH_LIBRARY" val="GRAPHIC"/>
  <p:tag name="MH_TYPE" val="Other"/>
  <p:tag name="MH_ORDER" val="11"/>
</p:tagLst>
</file>

<file path=ppt/tags/tag25.xml><?xml version="1.0" encoding="utf-8"?>
<p:tagLst xmlns:p="http://schemas.openxmlformats.org/presentationml/2006/main">
  <p:tag name="MH" val="20160520220250"/>
  <p:tag name="MH_LIBRARY" val="GRAPHIC"/>
  <p:tag name="MH_TYPE" val="Other"/>
  <p:tag name="MH_ORDER" val="12"/>
</p:tagLst>
</file>

<file path=ppt/tags/tag26.xml><?xml version="1.0" encoding="utf-8"?>
<p:tagLst xmlns:p="http://schemas.openxmlformats.org/presentationml/2006/main">
  <p:tag name="MH" val="20160520220250"/>
  <p:tag name="MH_LIBRARY" val="GRAPHIC"/>
  <p:tag name="MH_TYPE" val="Other"/>
  <p:tag name="MH_ORDER" val="13"/>
</p:tagLst>
</file>

<file path=ppt/tags/tag3.xml><?xml version="1.0" encoding="utf-8"?>
<p:tagLst xmlns:p="http://schemas.openxmlformats.org/presentationml/2006/main">
  <p:tag name="MH" val="20160520223315"/>
  <p:tag name="MH_LIBRARY" val="GRAPHIC"/>
  <p:tag name="MH_TYPE" val="Other"/>
  <p:tag name="MH_ORDER" val="2"/>
</p:tagLst>
</file>

<file path=ppt/tags/tag4.xml><?xml version="1.0" encoding="utf-8"?>
<p:tagLst xmlns:p="http://schemas.openxmlformats.org/presentationml/2006/main">
  <p:tag name="MH" val="20160520223315"/>
  <p:tag name="MH_LIBRARY" val="GRAPHIC"/>
  <p:tag name="MH_TYPE" val="Other"/>
  <p:tag name="MH_ORDER" val="3"/>
</p:tagLst>
</file>

<file path=ppt/tags/tag5.xml><?xml version="1.0" encoding="utf-8"?>
<p:tagLst xmlns:p="http://schemas.openxmlformats.org/presentationml/2006/main">
  <p:tag name="MH" val="20160520223315"/>
  <p:tag name="MH_LIBRARY" val="GRAPHIC"/>
  <p:tag name="MH_TYPE" val="SubTitle"/>
  <p:tag name="MH_ORDER" val="1"/>
</p:tagLst>
</file>

<file path=ppt/tags/tag6.xml><?xml version="1.0" encoding="utf-8"?>
<p:tagLst xmlns:p="http://schemas.openxmlformats.org/presentationml/2006/main">
  <p:tag name="MH" val="20160520223315"/>
  <p:tag name="MH_LIBRARY" val="GRAPHIC"/>
  <p:tag name="MH_TYPE" val="Text"/>
  <p:tag name="MH_ORDER" val="2"/>
</p:tagLst>
</file>

<file path=ppt/tags/tag7.xml><?xml version="1.0" encoding="utf-8"?>
<p:tagLst xmlns:p="http://schemas.openxmlformats.org/presentationml/2006/main">
  <p:tag name="MH" val="20160520223315"/>
  <p:tag name="MH_LIBRARY" val="GRAPHIC"/>
  <p:tag name="MH_TYPE" val="Other"/>
  <p:tag name="MH_ORDER" val="4"/>
</p:tagLst>
</file>

<file path=ppt/tags/tag8.xml><?xml version="1.0" encoding="utf-8"?>
<p:tagLst xmlns:p="http://schemas.openxmlformats.org/presentationml/2006/main">
  <p:tag name="MH" val="20160520223315"/>
  <p:tag name="MH_LIBRARY" val="GRAPHIC"/>
  <p:tag name="MH_TYPE" val="Other"/>
  <p:tag name="MH_ORDER" val="5"/>
</p:tagLst>
</file>

<file path=ppt/tags/tag9.xml><?xml version="1.0" encoding="utf-8"?>
<p:tagLst xmlns:p="http://schemas.openxmlformats.org/presentationml/2006/main">
  <p:tag name="MH" val="20160520223315"/>
  <p:tag name="MH_LIBRARY" val="GRAPHIC"/>
  <p:tag name="MH_TYPE" val="SubTitle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1109</Words>
  <Application>WPS 演示</Application>
  <PresentationFormat>宽屏</PresentationFormat>
  <Paragraphs>178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Arial</vt:lpstr>
      <vt:lpstr>宋体</vt:lpstr>
      <vt:lpstr>Wingdings</vt:lpstr>
      <vt:lpstr>迷你简汉真广标</vt:lpstr>
      <vt:lpstr>造字工房悦黑体验版纤细体</vt:lpstr>
      <vt:lpstr>微软雅黑 Light</vt:lpstr>
      <vt:lpstr>微软雅黑</vt:lpstr>
      <vt:lpstr>Arial Narrow</vt:lpstr>
      <vt:lpstr>Calibri</vt:lpstr>
      <vt:lpstr>Impact</vt:lpstr>
      <vt:lpstr>Arial Unicode MS</vt:lpstr>
      <vt:lpstr>迷你简汉真广标</vt:lpstr>
      <vt:lpstr>黑体</vt:lpstr>
      <vt:lpstr>Arial Unicode MS</vt:lpstr>
      <vt:lpstr>Calibri Light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=Dick‘’</cp:lastModifiedBy>
  <cp:revision>120</cp:revision>
  <dcterms:created xsi:type="dcterms:W3CDTF">2016-05-20T08:26:00Z</dcterms:created>
  <dcterms:modified xsi:type="dcterms:W3CDTF">2019-01-02T09:43:00Z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