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4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3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78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הצד החיצוני של בניין זכוכית כחול">
            <a:extLst>
              <a:ext uri="{FF2B5EF4-FFF2-40B4-BE49-F238E27FC236}">
                <a16:creationId xmlns:a16="http://schemas.microsoft.com/office/drawing/2014/main" id="{EF5492D4-2488-4209-908D-40D54EA29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527" r="-1" b="1218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BE9C077-5483-4BCF-BED0-2520EBF2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974" y="1684110"/>
            <a:ext cx="7133880" cy="108354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Kmeans</a:t>
            </a:r>
            <a:r>
              <a:rPr lang="en-US" dirty="0">
                <a:solidFill>
                  <a:srgbClr val="FFFFFF"/>
                </a:solidFill>
              </a:rPr>
              <a:t> ++ , </a:t>
            </a:r>
            <a:r>
              <a:rPr lang="en-US" dirty="0" err="1">
                <a:solidFill>
                  <a:srgbClr val="FFFFFF"/>
                </a:solidFill>
              </a:rPr>
              <a:t>shilluate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0464F6B-7CD2-4A21-9BEE-D3C58E1D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281" y="3166784"/>
            <a:ext cx="4177162" cy="2569942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solidFill>
                  <a:srgbClr val="FFFFFF"/>
                </a:solidFill>
              </a:rPr>
              <a:t>מגישים :</a:t>
            </a:r>
          </a:p>
          <a:p>
            <a:pPr algn="r"/>
            <a:r>
              <a:rPr lang="he-IL" dirty="0">
                <a:solidFill>
                  <a:srgbClr val="FFFFFF"/>
                </a:solidFill>
              </a:rPr>
              <a:t> זיו ציונית 311379911 </a:t>
            </a:r>
          </a:p>
          <a:p>
            <a:pPr algn="r"/>
            <a:r>
              <a:rPr lang="he-IL" dirty="0">
                <a:solidFill>
                  <a:srgbClr val="FFFFFF"/>
                </a:solidFill>
              </a:rPr>
              <a:t>אברי </a:t>
            </a:r>
            <a:r>
              <a:rPr lang="he-IL" dirty="0" err="1">
                <a:solidFill>
                  <a:srgbClr val="FFFFFF"/>
                </a:solidFill>
              </a:rPr>
              <a:t>זגורי</a:t>
            </a:r>
            <a:r>
              <a:rPr lang="he-IL" dirty="0">
                <a:solidFill>
                  <a:srgbClr val="FFFFFF"/>
                </a:solidFill>
              </a:rPr>
              <a:t> 211695655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436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D84747-C3E3-44AE-B469-24182FAD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451534" cy="1591742"/>
          </a:xfrm>
        </p:spPr>
        <p:txBody>
          <a:bodyPr/>
          <a:lstStyle/>
          <a:p>
            <a:pPr algn="ctr" rtl="1"/>
            <a:r>
              <a:rPr lang="he-IL" dirty="0"/>
              <a:t> זמן ריצה עבור </a:t>
            </a:r>
            <a:r>
              <a:rPr lang="en-US" dirty="0" err="1"/>
              <a:t>kmeans</a:t>
            </a:r>
            <a:r>
              <a:rPr lang="en-US" dirty="0"/>
              <a:t>=10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10868-638B-4DE2-9FC3-82BD9793B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10950606" cy="3835633"/>
          </a:xfrm>
        </p:spPr>
        <p:txBody>
          <a:bodyPr/>
          <a:lstStyle/>
          <a:p>
            <a:pPr algn="r" rtl="1"/>
            <a:r>
              <a:rPr lang="he-IL" dirty="0"/>
              <a:t>זמן ריצת ספריה של </a:t>
            </a:r>
            <a:r>
              <a:rPr lang="en-US" dirty="0"/>
              <a:t>python </a:t>
            </a:r>
            <a:r>
              <a:rPr lang="he-IL" dirty="0"/>
              <a:t> הוא :3.57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זמן ריצת של הקוד שלנו </a:t>
            </a:r>
            <a:r>
              <a:rPr lang="en-US" dirty="0"/>
              <a:t>python</a:t>
            </a:r>
            <a:r>
              <a:rPr lang="he-IL" dirty="0"/>
              <a:t> :  0.7923038005828857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C++</a:t>
            </a:r>
            <a:r>
              <a:rPr lang="he-IL" dirty="0"/>
              <a:t> : זמן ריצת של הקוד שלנו : 9.782. </a:t>
            </a:r>
          </a:p>
        </p:txBody>
      </p:sp>
    </p:spTree>
    <p:extLst>
      <p:ext uri="{BB962C8B-B14F-4D97-AF65-F5344CB8AC3E}">
        <p14:creationId xmlns:p14="http://schemas.microsoft.com/office/powerpoint/2010/main" val="106406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E5EADA0-33AB-4475-98DA-540BA30E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65934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K-means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F20879-6BE7-46DB-907C-7E8FD8F9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8" y="1391497"/>
            <a:ext cx="5984476" cy="4778941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הוא שיטה פופולרית עבור ניתוח אשכולות בכריית נתונים.</a:t>
            </a:r>
            <a:b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מטרתו לחלק את הנקודות ל-</a:t>
            </a: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 k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אשכולות לפי מרכזי כובד.</a:t>
            </a:r>
            <a:b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כל נקודה משויכת לאחד מ"מרכזי הכובד".</a:t>
            </a:r>
            <a:b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על ידי בחירה נכונה של מרכזי כובד ניתן לאתר את הקבוצות השונות.</a:t>
            </a:r>
          </a:p>
          <a:p>
            <a:pPr marL="0" indent="0" algn="r" rtl="1">
              <a:buNone/>
            </a:pP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marL="0" indent="0" algn="r" rtl="1">
              <a:buNone/>
            </a:pP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האלגוריתם עובד בתצורה הבאה :</a:t>
            </a:r>
          </a:p>
          <a:p>
            <a:pPr marL="0" indent="0" algn="r" rtl="1">
              <a:buNone/>
            </a:pP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תחילה בוחרים את מספר האשכולות </a:t>
            </a: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k.</a:t>
            </a:r>
          </a:p>
          <a:p>
            <a:pPr algn="r" rtl="1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בוחרים </a:t>
            </a: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k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 מרכזים בצורה רנדומאלית</a:t>
            </a: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משייכים כל נקודה אל המרכז הקרוב ביותר אליה </a:t>
            </a:r>
          </a:p>
          <a:p>
            <a:pPr algn="r" rtl="1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מזיזים את המרכז להיות במיקום הממוצע של הנקודות ששייכות לאשכול זה</a:t>
            </a: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חוזרים על שני הפעולות האחרונות עד שהמרכז לא השתנה</a:t>
            </a: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b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DFAE3BF-CE48-4CB9-A7D6-3E1AC69C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08" y="1932204"/>
            <a:ext cx="3217333" cy="31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3F7648-F3C6-4FAC-9257-AC1FBDA5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++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160807-8A8A-4D34-A085-2A656F89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המטרה של שיפור האלגוריתם הוא לשפר את זמן הריצה ע"י בחירת המרכזים ההתחלתים בצורה חכמה יותר. </a:t>
            </a:r>
          </a:p>
          <a:p>
            <a:pPr algn="r" rtl="1"/>
            <a:r>
              <a:rPr lang="he-IL" dirty="0"/>
              <a:t>תחילה בוחרים את המרכז הראשון בצורה רנדומאלית. </a:t>
            </a:r>
          </a:p>
          <a:p>
            <a:pPr algn="r" rtl="1"/>
            <a:r>
              <a:rPr lang="he-IL" dirty="0"/>
              <a:t>בוחרים את שאר המרכזים ע"י בחירה רנדומאלית הסתברותית המבוססת על מרחקי הנקודות מהמרכזים הקיימים באותו זמן.</a:t>
            </a:r>
          </a:p>
          <a:p>
            <a:pPr algn="r" rtl="1"/>
            <a:r>
              <a:rPr lang="he-IL" dirty="0"/>
              <a:t>בחירה זו תגרום לכך שבהסתברות גבוהה תבחר נקודה אשר שייכת לאשכול אחר.</a:t>
            </a:r>
          </a:p>
          <a:p>
            <a:pPr algn="r" rtl="1"/>
            <a:r>
              <a:rPr lang="he-IL" dirty="0"/>
              <a:t>הוכח כי בעזרת בחירה מסוג זה נוכל להוריד את זמן הריצה לסדר גודל לוגריתמי.  </a:t>
            </a:r>
          </a:p>
        </p:txBody>
      </p:sp>
    </p:spTree>
    <p:extLst>
      <p:ext uri="{BB962C8B-B14F-4D97-AF65-F5344CB8AC3E}">
        <p14:creationId xmlns:p14="http://schemas.microsoft.com/office/powerpoint/2010/main" val="244964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F503DE-E153-4B57-9C32-27D9AFE2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1044"/>
            <a:ext cx="7685037" cy="1325563"/>
          </a:xfrm>
        </p:spPr>
        <p:txBody>
          <a:bodyPr/>
          <a:lstStyle/>
          <a:p>
            <a:r>
              <a:rPr lang="en-US" dirty="0" err="1"/>
              <a:t>shilluate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DA67B25-58D7-436A-8AD7-C0F9425F7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he-IL" dirty="0"/>
                  <a:t>סילואט מפיק "ציון" בין 1- ל 1 ותפקידו לדרג כמה טוב הבחירה במספר המרכזים שבחרנו עבור </a:t>
                </a:r>
                <a:r>
                  <a:rPr lang="en-US" dirty="0"/>
                  <a:t>k-means</a:t>
                </a:r>
                <a:r>
                  <a:rPr lang="he-IL" dirty="0"/>
                  <a:t> . </a:t>
                </a:r>
              </a:p>
              <a:p>
                <a:pPr marL="0" indent="0" algn="r" rtl="1">
                  <a:buNone/>
                </a:pPr>
                <a:r>
                  <a:rPr lang="he-IL" dirty="0"/>
                  <a:t> איך הסילואט עובד  ?</a:t>
                </a:r>
              </a:p>
              <a:p>
                <a:pPr marL="0" indent="0" algn="r" rtl="1">
                  <a:buNone/>
                </a:pPr>
                <a:r>
                  <a:rPr lang="he-IL" dirty="0"/>
                  <a:t>עובר על כל הנקודות ויוצר עבור כל נקודה את הציון הבא : </a:t>
                </a:r>
              </a:p>
              <a:p>
                <a:pPr marL="0" indent="0" algn="r" rtl="1">
                  <a:buNone/>
                </a:pPr>
                <a:r>
                  <a:rPr lang="en-US" dirty="0"/>
                  <a:t>A</a:t>
                </a:r>
                <a:r>
                  <a:rPr lang="he-IL" dirty="0"/>
                  <a:t> המרחק הממוצע </a:t>
                </a:r>
                <a:r>
                  <a:rPr lang="he-IL" dirty="0" err="1"/>
                  <a:t>מהקלאסטר</a:t>
                </a:r>
                <a:r>
                  <a:rPr lang="he-IL" dirty="0"/>
                  <a:t> שהנקודה נמצאת בה .</a:t>
                </a:r>
              </a:p>
              <a:p>
                <a:pPr marL="0" indent="0" algn="r" rtl="1">
                  <a:buNone/>
                </a:pPr>
                <a:r>
                  <a:rPr lang="en-US" dirty="0"/>
                  <a:t>B</a:t>
                </a:r>
                <a:r>
                  <a:rPr lang="he-IL" dirty="0"/>
                  <a:t> המרחק הממוצע </a:t>
                </a:r>
                <a:r>
                  <a:rPr lang="he-IL" dirty="0" err="1"/>
                  <a:t>מהקלאסטר</a:t>
                </a:r>
                <a:r>
                  <a:rPr lang="he-IL" dirty="0"/>
                  <a:t> הקרוב ביותר .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dirty="0"/>
              </a:p>
              <a:p>
                <a:pPr marL="0" indent="0" algn="r">
                  <a:buNone/>
                </a:pPr>
                <a:r>
                  <a:rPr lang="he-IL" dirty="0"/>
                  <a:t> לאחר שחישבנו עבור כל הנקודות , הממוצע של חישובים אלו הוא פלט האלגוריתם כלומר ציון הסילואט .</a:t>
                </a:r>
              </a:p>
              <a:p>
                <a:pPr marL="0" indent="0" algn="r" rtl="1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DA67B25-58D7-436A-8AD7-C0F9425F7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95" r="-7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09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694892-0DDF-4FB0-A788-83AD2F8D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9" y="-239699"/>
            <a:ext cx="9601200" cy="1070061"/>
          </a:xfrm>
        </p:spPr>
        <p:txBody>
          <a:bodyPr/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יתרונות וחסרונות של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פייתון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0C73DB-4817-4CB1-AA0A-AFF9A091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9" y="679444"/>
            <a:ext cx="9601200" cy="5231253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sz="2800" b="1" u="sng" dirty="0">
                <a:latin typeface="David" panose="020E0502060401010101" pitchFamily="34" charset="-79"/>
                <a:cs typeface="David" panose="020E0502060401010101" pitchFamily="34" charset="-79"/>
              </a:rPr>
              <a:t>יתרונות : </a:t>
            </a:r>
          </a:p>
          <a:p>
            <a:pPr algn="r" rtl="1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ספריית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numpy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מאפשר לבצע חישובים מורכבים בזמן מאוד מהיר בעיקר ע"י השימוש שלה במעבד </a:t>
            </a:r>
            <a:r>
              <a:rPr lang="he-IL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הוקטורי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דבר אשר מקצר משמעותית את זמן ריצת התוכנית.	 </a:t>
            </a:r>
          </a:p>
          <a:p>
            <a:pPr algn="r" rtl="1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קוד קצר, רוב הפונקציות הסטנדרטיות כבר ממומשות לכן הקוד הינו קצר . </a:t>
            </a:r>
          </a:p>
          <a:p>
            <a:pPr algn="r" rtl="1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ספריית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numpy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מאפשר יצירת מערכים מיוחדים מסוג הומוגני , לעומת זאת המערכים הרגילים של פיתון הינם מערכים של מצביעים (גם אם הם מצביעים לאותו 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type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) דבר אשר משמר את עקרון המקומיות. </a:t>
            </a:r>
          </a:p>
          <a:p>
            <a:pPr marL="0" indent="0" algn="r" rtl="1">
              <a:buNone/>
            </a:pPr>
            <a:r>
              <a:rPr lang="he-IL" sz="2800" b="1" u="sng" dirty="0">
                <a:latin typeface="David" panose="020E0502060401010101" pitchFamily="34" charset="-79"/>
                <a:cs typeface="David" panose="020E0502060401010101" pitchFamily="34" charset="-79"/>
              </a:rPr>
              <a:t>חסרונות: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r" rtl="1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קוד קריא, כל משתנה בפיתון יכול להיות מכל סוג שהוא לכן דבר זה מקשה על קריאות הקוד .</a:t>
            </a:r>
          </a:p>
          <a:p>
            <a:pPr algn="l"/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30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A80162BC-4773-4F12-A292-50BD6054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9" y="-239699"/>
            <a:ext cx="9601200" cy="1070061"/>
          </a:xfrm>
        </p:spPr>
        <p:txBody>
          <a:bodyPr/>
          <a:lstStyle/>
          <a:p>
            <a:pPr algn="ct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יתרונות וחסרונות של 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c++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8C1C94C3-295A-46F6-AA11-468BD23A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9" y="679444"/>
            <a:ext cx="9601200" cy="5231253"/>
          </a:xfrm>
        </p:spPr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sz="2800" b="1" u="sng" dirty="0">
                <a:latin typeface="David" panose="020E0502060401010101" pitchFamily="34" charset="-79"/>
                <a:cs typeface="David" panose="020E0502060401010101" pitchFamily="34" charset="-79"/>
              </a:rPr>
              <a:t>יתרונות : </a:t>
            </a:r>
          </a:p>
          <a:p>
            <a:pPr algn="r" rtl="1"/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Valarray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מאפשר לבצע חישובים מורכבים בזמן מאוד מהיר בעיקר ע"י השימוש במעבד </a:t>
            </a:r>
            <a:r>
              <a:rPr lang="he-IL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הוקטורי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דבר אשר מקצר משמעותית את זמן ריצת התוכנית.	 </a:t>
            </a:r>
          </a:p>
          <a:p>
            <a:pPr algn="r" rtl="1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תכנות מונחה עצמים מאפשר הגדרת נקודה (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(struct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ואת האופרטורים התומכים בפעולות בין נקודות (לדוגמה אופרטור ==) דבר אשר מפשט את הקריאות של הקוד ומשפר את הלוגיקה של הפתרון. </a:t>
            </a:r>
          </a:p>
          <a:p>
            <a:pPr algn="r" rtl="1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שימוש ב "בנאי הזזה" מאפשר שימור של עקרון המקומיות בקוד (חסכון במקום </a:t>
            </a:r>
            <a:r>
              <a:rPr lang="he-IL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בזכרון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) .</a:t>
            </a:r>
          </a:p>
          <a:p>
            <a:pPr algn="r" rtl="1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קוד קריא , שימוש במונחי עצמים מפשט את קריאת הקוד ומאפשר פעולות </a:t>
            </a:r>
            <a:r>
              <a:rPr lang="he-IL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אינטואטיביות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בין עצמים (לדוגמא נקודות ). </a:t>
            </a:r>
          </a:p>
          <a:p>
            <a:pPr marL="0" indent="0" algn="r" rtl="1">
              <a:buNone/>
            </a:pPr>
            <a:r>
              <a:rPr lang="he-IL" sz="2800" b="1" u="sng" dirty="0">
                <a:latin typeface="David" panose="020E0502060401010101" pitchFamily="34" charset="-79"/>
                <a:cs typeface="David" panose="020E0502060401010101" pitchFamily="34" charset="-79"/>
              </a:rPr>
              <a:t>חסרונות: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r" rtl="1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ריצת הקוד אומנם מהירה אך לא כמו בפיתון, למשל בפיתון ספרית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numpy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מאפשרת לבצע כפל מטריצות . </a:t>
            </a:r>
          </a:p>
          <a:p>
            <a:pPr algn="r" rtl="1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הגעה לזמני ריצה קצרים מחייבת שימוש בפתרונות אשר אינם קריאים ויחסית מסובכים למימוש.</a:t>
            </a:r>
          </a:p>
          <a:p>
            <a:pPr algn="r" rt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604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430C4C-49F9-44D3-8D85-D34047E6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4629706" cy="1591742"/>
          </a:xfrm>
        </p:spPr>
        <p:txBody>
          <a:bodyPr/>
          <a:lstStyle/>
          <a:p>
            <a:r>
              <a:rPr lang="en-US" dirty="0"/>
              <a:t>Optimization 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EA87553-C4D9-4265-97A8-FD8B141C87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2288063"/>
                <a:ext cx="11683014" cy="38356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חישוב הסילואט מצריך מאיתנו את חישוב המרחקים מהנקודות אל </a:t>
                </a:r>
                <a:r>
                  <a:rPr lang="he-IL" dirty="0" err="1"/>
                  <a:t>הקלסטר</a:t>
                </a:r>
                <a:r>
                  <a:rPr lang="he-IL" dirty="0"/>
                  <a:t> הנוכחי ואל </a:t>
                </a:r>
                <a:r>
                  <a:rPr lang="he-IL" dirty="0" err="1"/>
                  <a:t>הקלסטר</a:t>
                </a:r>
                <a:r>
                  <a:rPr lang="he-IL" dirty="0"/>
                  <a:t> הקרוב ביותר על מנת להקל את החישוב נשיג את אותה מטרה עם יעילות זמן טובה ביותר אם נחשב את אותם מרחקים ע"י העלאה בריבוע . </a:t>
                </a:r>
                <a:endParaRPr lang="he-IL" sz="1400" dirty="0"/>
              </a:p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e-IL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𝒄𝒍𝒖𝒔𝒕𝒆𝒓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𝒄𝒍𝒖𝒔𝒕𝒆𝒓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r>
                      <a:rPr lang="he-IL" b="1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e-IL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𝒄𝒍𝒖𝒔𝒕𝒆𝒓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𝒄𝒍𝒖𝒔𝒕𝒆𝒓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he-IL" b="1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b="1" i="1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e-IL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𝒄𝒍𝒖𝒔𝒕𝒆𝒓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  <m: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𝒄𝒍𝒖𝒔𝒕𝒆𝒓</m:t>
                                </m:r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r>
                              <a:rPr lang="he-IL" b="1" i="1" smtClean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1" i="1"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</a:rPr>
                              <m:t>∗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𝒄𝒍𝒖𝒔𝒕𝒆𝒓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he-IL" b="1" i="1" smtClean="0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𝒄𝒍𝒖𝒔𝒕𝒆𝒓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he-IL" b="1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𝒄𝒍𝒖𝒔𝒕𝒆𝒓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𝒎𝒆𝒂𝒏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𝒄𝒍𝒖𝒔𝒕𝒆𝒓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 rtl="1">
                  <a:buNone/>
                </a:pPr>
                <a:r>
                  <a:rPr lang="he-IL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לכן יספיק לנו לחשב רק את המרחק אל מרכז </a:t>
                </a:r>
                <a:r>
                  <a:rPr lang="he-IL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הקלסטרים</a:t>
                </a:r>
                <a:r>
                  <a:rPr lang="he-IL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דבר אשר יקל על החישוב משמעותית.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EA87553-C4D9-4265-97A8-FD8B141C8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2288063"/>
                <a:ext cx="11683014" cy="3835633"/>
              </a:xfrm>
              <a:blipFill>
                <a:blip r:embed="rId2"/>
                <a:stretch>
                  <a:fillRect t="-1429" r="-4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795BD37D-77D1-4AD5-BB09-3BD2ED1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0"/>
            <a:ext cx="6254319" cy="1591742"/>
          </a:xfrm>
        </p:spPr>
        <p:txBody>
          <a:bodyPr/>
          <a:lstStyle/>
          <a:p>
            <a:r>
              <a:rPr lang="en-US" dirty="0"/>
              <a:t>Optimization python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64740160-449C-4835-8A81-886847BC6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69" y="2288063"/>
            <a:ext cx="11492145" cy="383563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שימוש בגנרטור במקום בלולאות מאפשר הקצת זיכרון יחידה של מערך, לעומת שימוש בלולאות אשר מקצה בכל פעם מחדש מערך בגודל שונה 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D0A95B9-A9CA-402B-98E6-C4A3293C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4308131"/>
            <a:ext cx="1077427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5DE7EBAE-2369-426F-9A70-574D5E17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0"/>
            <a:ext cx="6254319" cy="1591742"/>
          </a:xfrm>
        </p:spPr>
        <p:txBody>
          <a:bodyPr/>
          <a:lstStyle/>
          <a:p>
            <a:r>
              <a:rPr lang="en-US"/>
              <a:t>Optimization c++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586090CE-6ACE-4B38-824A-84200C14D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69" y="2288063"/>
            <a:ext cx="11492145" cy="383563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שימוש ב </a:t>
            </a:r>
            <a:r>
              <a:rPr lang="en-US" dirty="0" err="1"/>
              <a:t>Rvalue</a:t>
            </a:r>
            <a:r>
              <a:rPr lang="he-IL" dirty="0"/>
              <a:t> בחישוב המרחק חוסך חישוב חוזר בנוסחת המרחק עבור חיסור וקטורים בריבוע .</a:t>
            </a:r>
          </a:p>
          <a:p>
            <a:pPr algn="r" rtl="1"/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rtl="1"/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rtl="1"/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 rtl="1">
              <a:buNone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constructor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על מנת לחסוך העתקה למערך או למבנה אחר.</a:t>
            </a:r>
          </a:p>
          <a:p>
            <a:pPr algn="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מתן משתנה ע"י </a:t>
            </a:r>
            <a:r>
              <a:rPr lang="he-I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רפרנס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לפונקציה מאפשר חיסכון במקום וניתן לשימוש כל עוד לא פוגעים במידע.</a:t>
            </a:r>
          </a:p>
        </p:txBody>
      </p:sp>
      <p:pic>
        <p:nvPicPr>
          <p:cNvPr id="9" name="תמונה 8" descr="תמונה שמכילה טקסט, צילום מסך, צג, שחור&#10;&#10;התיאור נוצר באופן אוטומטי">
            <a:extLst>
              <a:ext uri="{FF2B5EF4-FFF2-40B4-BE49-F238E27FC236}">
                <a16:creationId xmlns:a16="http://schemas.microsoft.com/office/drawing/2014/main" id="{9BFD62AF-0494-4CB1-B1DC-9A972C0D9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" t="50000" r="70156" b="40317"/>
          <a:stretch/>
        </p:blipFill>
        <p:spPr>
          <a:xfrm>
            <a:off x="1343025" y="2905716"/>
            <a:ext cx="5860436" cy="1300163"/>
          </a:xfrm>
          <a:prstGeom prst="rect">
            <a:avLst/>
          </a:prstGeom>
        </p:spPr>
      </p:pic>
      <p:pic>
        <p:nvPicPr>
          <p:cNvPr id="11" name="תמונה 1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FF93913-51AB-4F53-93E2-BD4BC8640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4" t="37428" r="72275" b="50615"/>
          <a:stretch/>
        </p:blipFill>
        <p:spPr>
          <a:xfrm>
            <a:off x="1439556" y="5120454"/>
            <a:ext cx="4789794" cy="14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6244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D636DA"/>
      </a:accent1>
      <a:accent2>
        <a:srgbClr val="8024C8"/>
      </a:accent2>
      <a:accent3>
        <a:srgbClr val="5039DB"/>
      </a:accent3>
      <a:accent4>
        <a:srgbClr val="2451C8"/>
      </a:accent4>
      <a:accent5>
        <a:srgbClr val="36A7DA"/>
      </a:accent5>
      <a:accent6>
        <a:srgbClr val="23C0B0"/>
      </a:accent6>
      <a:hlink>
        <a:srgbClr val="3F82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221</TotalTime>
  <Words>660</Words>
  <Application>Microsoft Office PowerPoint</Application>
  <PresentationFormat>מסך רחב</PresentationFormat>
  <Paragraphs>67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David</vt:lpstr>
      <vt:lpstr>Gill Sans Nova</vt:lpstr>
      <vt:lpstr>TropicVTI</vt:lpstr>
      <vt:lpstr>Kmeans ++ , shilluate</vt:lpstr>
      <vt:lpstr>K-means </vt:lpstr>
      <vt:lpstr>Kmeans ++</vt:lpstr>
      <vt:lpstr>shilluate</vt:lpstr>
      <vt:lpstr>יתרונות וחסרונות של פייתון</vt:lpstr>
      <vt:lpstr>יתרונות וחסרונות של  c++</vt:lpstr>
      <vt:lpstr>Optimization </vt:lpstr>
      <vt:lpstr>Optimization python</vt:lpstr>
      <vt:lpstr>Optimization c++</vt:lpstr>
      <vt:lpstr> זמן ריצה עבור kmeans=10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++ , shilluate</dc:title>
  <dc:creator>זיו ציונית</dc:creator>
  <cp:lastModifiedBy>זיו ציונית</cp:lastModifiedBy>
  <cp:revision>12</cp:revision>
  <dcterms:created xsi:type="dcterms:W3CDTF">2021-08-21T15:40:52Z</dcterms:created>
  <dcterms:modified xsi:type="dcterms:W3CDTF">2021-08-28T09:12:47Z</dcterms:modified>
</cp:coreProperties>
</file>