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3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sca_esv=d77473b741ec7da9&amp;sxsrf=ADLYWIJx6HCdMDFQOqwTbkrAY37o-JeDeg:1722803838952&amp;q=NASDAQ:+TSLA&amp;stick=H4sIAAAAAAAAAONgecRoyi3w8sc9YSmdSWtOXmNU4-IKzsgvd80rySypFJLgYoOy-KR4uLj0c_UNkrMzCnMqeBax8vg5Brs4BlophAT7OAIAxPKUqEkAAAA&amp;sa=X&amp;ved=2ahUKEwjWpdq2mNyHAxUjyjgGHeuZE4AQsRV6BAgzEAI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3353" y="402337"/>
            <a:ext cx="8008239" cy="177628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STOCK MARKET FORECASTING</a:t>
            </a:r>
            <a:br>
              <a:rPr lang="en-US" sz="4400" dirty="0" smtClean="0"/>
            </a:br>
            <a:r>
              <a:rPr lang="en-US" sz="4400" dirty="0" smtClean="0"/>
              <a:t>USING TIME SERIES ANALYSIS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3248" y="4230624"/>
            <a:ext cx="3236976" cy="1094232"/>
          </a:xfrm>
        </p:spPr>
        <p:txBody>
          <a:bodyPr>
            <a:normAutofit fontScale="62500" lnSpcReduction="20000"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</a:rPr>
              <a:t>SUBHODEEP SAHA</a:t>
            </a:r>
          </a:p>
          <a:p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</a:rPr>
              <a:t>rOLL NO: 6241107-07174</a:t>
            </a:r>
          </a:p>
          <a:p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</a:rPr>
              <a:t>rEG. NO: 1032111600471</a:t>
            </a:r>
          </a:p>
          <a:p>
            <a:pPr algn="ctr"/>
            <a:endParaRPr lang="en-IN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909184" y="3392424"/>
            <a:ext cx="2604136" cy="70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1">
                    <a:lumMod val="95000"/>
                  </a:schemeClr>
                </a:solidFill>
              </a:rPr>
              <a:t>SUBMITED BY</a:t>
            </a:r>
            <a:endParaRPr lang="en-IN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125788" y="4230624"/>
            <a:ext cx="3287460" cy="1094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</a:rPr>
              <a:t>chITRANKU SARKAR</a:t>
            </a:r>
          </a:p>
          <a:p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</a:rPr>
              <a:t>rOLL NO: 6241107-07171</a:t>
            </a:r>
          </a:p>
          <a:p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</a:rPr>
              <a:t>rEG. NO: 1032111400447</a:t>
            </a:r>
          </a:p>
          <a:p>
            <a:pPr algn="ctr"/>
            <a:endParaRPr lang="en-IN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130476" y="4230624"/>
            <a:ext cx="2807208" cy="10942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</a:rPr>
              <a:t>avrodeep pAL</a:t>
            </a:r>
          </a:p>
          <a:p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</a:rPr>
              <a:t>rOLL NO: 6241107-07164</a:t>
            </a:r>
          </a:p>
          <a:p>
            <a:r>
              <a:rPr lang="en-US" sz="2400" b="1" dirty="0" smtClean="0">
                <a:solidFill>
                  <a:schemeClr val="tx1">
                    <a:lumMod val="85000"/>
                  </a:schemeClr>
                </a:solidFill>
              </a:rPr>
              <a:t>rEG. NO: 1032111600442</a:t>
            </a:r>
          </a:p>
          <a:p>
            <a:pPr algn="ctr"/>
            <a:endParaRPr lang="en-IN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185284" y="2092580"/>
            <a:ext cx="4234815" cy="7467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UNDER THE SUPERVISION OF</a:t>
            </a:r>
          </a:p>
          <a:p>
            <a:pPr algn="ctr"/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SRI. PHULEN MAHATO</a:t>
            </a:r>
            <a:endParaRPr lang="en-IN" sz="28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3803" y="281678"/>
            <a:ext cx="777475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/>
              <a:t>STOCK PRICE PREDICTOR MODEL</a:t>
            </a:r>
            <a:endParaRPr lang="en-IN" sz="4400" dirty="0"/>
          </a:p>
        </p:txBody>
      </p:sp>
      <p:sp>
        <p:nvSpPr>
          <p:cNvPr id="4" name="Rectangle 3"/>
          <p:cNvSpPr/>
          <p:nvPr/>
        </p:nvSpPr>
        <p:spPr>
          <a:xfrm>
            <a:off x="2473803" y="1881646"/>
            <a:ext cx="76078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As the name suggests, the Stock Price Predictor Model is designed to forecast the close price of a stock by analyzing complex historical data. It is built using Long Short-Term Memory (LSTM) networks</a:t>
            </a:r>
            <a:r>
              <a:rPr lang="en-US" sz="2400" dirty="0" smtClean="0"/>
              <a:t>. Using </a:t>
            </a:r>
            <a:r>
              <a:rPr lang="en-US" sz="2400" dirty="0"/>
              <a:t>LSTM networks for stock price prediction ensures the model can effectively capture long-term dependencies and patterns in financial time series data, thereby improving accuracy and reliability in forecasting future stock prices.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7944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740154" y="72389"/>
            <a:ext cx="8540750" cy="7858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/>
              <a:t>understanding the working of Lstm</a:t>
            </a:r>
            <a:endParaRPr lang="en-IN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975104" y="1125158"/>
            <a:ext cx="2510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How it Works? (LSTM)</a:t>
            </a:r>
            <a:endParaRPr lang="en-IN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75104" y="1792224"/>
            <a:ext cx="64556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The key to LSTM is the </a:t>
            </a:r>
            <a:r>
              <a:rPr lang="en-US" b="1" dirty="0" smtClean="0"/>
              <a:t>Memory Cell state </a:t>
            </a:r>
            <a:r>
              <a:rPr lang="en-US" dirty="0" smtClean="0"/>
              <a:t>which stores the information. It</a:t>
            </a:r>
            <a:r>
              <a:rPr lang="en-US" b="1" dirty="0" smtClean="0"/>
              <a:t> </a:t>
            </a:r>
            <a:r>
              <a:rPr lang="en-US" dirty="0" smtClean="0"/>
              <a:t>runs straight down the entire chain.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LSTM has the ability to </a:t>
            </a:r>
            <a:r>
              <a:rPr lang="en-US" b="1" dirty="0" smtClean="0"/>
              <a:t>remove or add information </a:t>
            </a:r>
            <a:r>
              <a:rPr lang="en-US" dirty="0" smtClean="0"/>
              <a:t>to these cell state, regarded by structures called </a:t>
            </a:r>
            <a:r>
              <a:rPr lang="en-US" b="1" dirty="0" smtClean="0"/>
              <a:t>gates.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Gates </a:t>
            </a:r>
            <a:r>
              <a:rPr lang="en-US" dirty="0" smtClean="0"/>
              <a:t>are composed of sigmoid neural net layer and a multiplication operation.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Sigmoid </a:t>
            </a:r>
            <a:r>
              <a:rPr lang="en-US" dirty="0" smtClean="0"/>
              <a:t>layer outputs are </a:t>
            </a:r>
            <a:r>
              <a:rPr lang="en-US" b="1" dirty="0" smtClean="0"/>
              <a:t>zero or one.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It consists of 3 gates: </a:t>
            </a:r>
            <a:r>
              <a:rPr lang="en-US" b="1" dirty="0" smtClean="0"/>
              <a:t>Input Gate, Forget Gate, Output Gate.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064" y="1792224"/>
            <a:ext cx="3057144" cy="24703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42832" y="4377547"/>
            <a:ext cx="240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1: LSTM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8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4746" y="81533"/>
            <a:ext cx="8540750" cy="78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understanding the working of Lstm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426464"/>
            <a:ext cx="5340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First, 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Forget gate looks at </a:t>
            </a:r>
            <a:r>
              <a:rPr lang="en-US" dirty="0" smtClean="0"/>
              <a:t>h</a:t>
            </a:r>
            <a:r>
              <a:rPr lang="en-US" baseline="-25000" dirty="0" smtClean="0"/>
              <a:t>t-1</a:t>
            </a:r>
            <a:r>
              <a:rPr lang="en-US" dirty="0" smtClean="0"/>
              <a:t> 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US" sz="2000" baseline="-25000" dirty="0"/>
              <a:t> </a:t>
            </a:r>
            <a:r>
              <a:rPr lang="en-US" sz="2000" dirty="0" smtClean="0"/>
              <a:t> outputs a number between 0 and 1.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‘1’ represents </a:t>
            </a:r>
            <a:r>
              <a:rPr lang="en-US" sz="2000" b="1" dirty="0" smtClean="0"/>
              <a:t>keep the information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  ‘0’ represents </a:t>
            </a:r>
            <a:r>
              <a:rPr lang="en-US" sz="2000" b="1" dirty="0" smtClean="0"/>
              <a:t>remove the information.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294" y="1475768"/>
            <a:ext cx="3647369" cy="31732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2481" y="4888099"/>
            <a:ext cx="3024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2: Working of Forget Gate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85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4746" y="81533"/>
            <a:ext cx="8540750" cy="78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understanding the working of Lstm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600200" y="1426464"/>
            <a:ext cx="53400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First, 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Forget gate looks at </a:t>
            </a:r>
            <a:r>
              <a:rPr lang="en-US" dirty="0" smtClean="0"/>
              <a:t>h</a:t>
            </a:r>
            <a:r>
              <a:rPr lang="en-US" baseline="-25000" dirty="0" smtClean="0"/>
              <a:t>t-1</a:t>
            </a:r>
            <a:r>
              <a:rPr lang="en-US" dirty="0" smtClean="0"/>
              <a:t> 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US" sz="2000" baseline="-25000" dirty="0"/>
              <a:t> </a:t>
            </a:r>
            <a:r>
              <a:rPr lang="en-US" sz="2000" dirty="0" smtClean="0"/>
              <a:t> outputs a number between 0 and 1.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‘1’ represents </a:t>
            </a:r>
            <a:r>
              <a:rPr lang="en-US" sz="2000" b="1" dirty="0" smtClean="0"/>
              <a:t>keep the information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  ‘0’ represents </a:t>
            </a:r>
            <a:r>
              <a:rPr lang="en-US" sz="2000" b="1" dirty="0" smtClean="0"/>
              <a:t>remove the information.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3231416"/>
            <a:ext cx="5340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Second,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</a:t>
            </a:r>
            <a:r>
              <a:rPr lang="en-US" sz="2000" dirty="0" smtClean="0"/>
              <a:t>nput </a:t>
            </a:r>
            <a:r>
              <a:rPr lang="en-US" sz="2000" dirty="0"/>
              <a:t>gate decides which values</a:t>
            </a:r>
          </a:p>
          <a:p>
            <a:r>
              <a:rPr lang="en-US" sz="2000" dirty="0"/>
              <a:t>will be updated, in order to do that a </a:t>
            </a:r>
            <a:r>
              <a:rPr lang="en-US" sz="2000" dirty="0" err="1" smtClean="0"/>
              <a:t>tanh</a:t>
            </a:r>
            <a:r>
              <a:rPr lang="en-US" sz="2000" dirty="0" smtClean="0"/>
              <a:t> layer </a:t>
            </a:r>
            <a:r>
              <a:rPr lang="en-US" sz="2000" dirty="0"/>
              <a:t>creates a vector of </a:t>
            </a:r>
            <a:r>
              <a:rPr lang="en-US" sz="2000" dirty="0" smtClean="0"/>
              <a:t>C</a:t>
            </a:r>
            <a:r>
              <a:rPr lang="en-US" sz="2000" baseline="-25000" dirty="0"/>
              <a:t>t</a:t>
            </a:r>
            <a:r>
              <a:rPr lang="en-US" sz="2000" dirty="0" smtClean="0"/>
              <a:t> (</a:t>
            </a:r>
            <a:r>
              <a:rPr lang="en-US" sz="2000" dirty="0"/>
              <a:t>bar).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Combining these two, create an update to</a:t>
            </a:r>
          </a:p>
          <a:p>
            <a:r>
              <a:rPr lang="en-US" sz="2000" dirty="0"/>
              <a:t>the state.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113" y="1569580"/>
            <a:ext cx="3465576" cy="3240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67385" y="4915531"/>
            <a:ext cx="2875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3: Working of Input Gate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580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4746" y="81533"/>
            <a:ext cx="8540750" cy="78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understanding the working of Lstm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527048" y="941832"/>
            <a:ext cx="56144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First, 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Forget gate looks at </a:t>
            </a:r>
            <a:r>
              <a:rPr lang="en-US" dirty="0" smtClean="0"/>
              <a:t>h</a:t>
            </a:r>
            <a:r>
              <a:rPr lang="en-US" baseline="-25000" dirty="0" smtClean="0"/>
              <a:t>t-1</a:t>
            </a:r>
            <a:r>
              <a:rPr lang="en-US" dirty="0" smtClean="0"/>
              <a:t> and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t</a:t>
            </a:r>
            <a:r>
              <a:rPr lang="en-US" baseline="-25000" dirty="0" smtClean="0"/>
              <a:t> </a:t>
            </a:r>
            <a:r>
              <a:rPr lang="en-IN" dirty="0"/>
              <a:t> </a:t>
            </a:r>
            <a:r>
              <a:rPr lang="en-IN" dirty="0" smtClean="0"/>
              <a:t>and</a:t>
            </a:r>
            <a:r>
              <a:rPr lang="en-US" sz="2000" baseline="-25000" dirty="0"/>
              <a:t> </a:t>
            </a:r>
            <a:r>
              <a:rPr lang="en-US" sz="2000" dirty="0" smtClean="0"/>
              <a:t> outputs a number between 0 and 1.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‘1’ represents </a:t>
            </a:r>
            <a:r>
              <a:rPr lang="en-US" sz="2000" b="1" dirty="0" smtClean="0"/>
              <a:t>keep the information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  ‘0’ represents </a:t>
            </a:r>
            <a:r>
              <a:rPr lang="en-US" sz="2000" b="1" dirty="0" smtClean="0"/>
              <a:t>remove the information.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7048" y="2518851"/>
            <a:ext cx="5340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Second,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I</a:t>
            </a:r>
            <a:r>
              <a:rPr lang="en-US" sz="2000" dirty="0" smtClean="0"/>
              <a:t>nput </a:t>
            </a:r>
            <a:r>
              <a:rPr lang="en-US" sz="2000" dirty="0"/>
              <a:t>gate decides which values</a:t>
            </a:r>
          </a:p>
          <a:p>
            <a:r>
              <a:rPr lang="en-US" sz="2000" dirty="0"/>
              <a:t>will be updated, in order to do that a </a:t>
            </a:r>
            <a:r>
              <a:rPr lang="en-US" sz="2000" dirty="0" err="1" smtClean="0"/>
              <a:t>tanh</a:t>
            </a:r>
            <a:r>
              <a:rPr lang="en-US" sz="2000" dirty="0" smtClean="0"/>
              <a:t> layer </a:t>
            </a:r>
            <a:r>
              <a:rPr lang="en-US" sz="2000" dirty="0"/>
              <a:t>creates a vector of </a:t>
            </a:r>
            <a:r>
              <a:rPr lang="en-US" sz="2000" dirty="0" smtClean="0"/>
              <a:t>C</a:t>
            </a:r>
            <a:r>
              <a:rPr lang="en-US" sz="2000" baseline="-25000" dirty="0"/>
              <a:t>t</a:t>
            </a:r>
            <a:r>
              <a:rPr lang="en-US" sz="2000" dirty="0" smtClean="0"/>
              <a:t> (</a:t>
            </a:r>
            <a:r>
              <a:rPr lang="en-US" sz="2000" dirty="0"/>
              <a:t>bar).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Combining these two, create an update to</a:t>
            </a:r>
          </a:p>
          <a:p>
            <a:r>
              <a:rPr lang="en-US" sz="2000" dirty="0"/>
              <a:t>the state.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7048" y="4403646"/>
            <a:ext cx="5340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Third,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It’s time to update the old cell c</a:t>
            </a:r>
            <a:r>
              <a:rPr lang="en-US" sz="2000" baseline="-25000" dirty="0" smtClean="0"/>
              <a:t>t-1</a:t>
            </a:r>
            <a:r>
              <a:rPr lang="en-US" sz="2000" dirty="0" smtClean="0"/>
              <a:t> to c</a:t>
            </a:r>
            <a:r>
              <a:rPr lang="en-US" sz="2000" dirty="0"/>
              <a:t> </a:t>
            </a:r>
            <a:r>
              <a:rPr lang="en-US" sz="2000" dirty="0" err="1" smtClean="0"/>
              <a:t>c</a:t>
            </a:r>
            <a:r>
              <a:rPr lang="en-US" sz="2000" baseline="-25000" dirty="0" err="1" smtClean="0"/>
              <a:t>t</a:t>
            </a:r>
            <a:r>
              <a:rPr lang="en-US" sz="2000" baseline="-25000" dirty="0" smtClean="0"/>
              <a:t> 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27048" y="5111532"/>
            <a:ext cx="5340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Fourth,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Output will be based on our </a:t>
            </a:r>
            <a:r>
              <a:rPr lang="en-US" sz="2000" b="1" dirty="0" smtClean="0"/>
              <a:t>cell state.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/>
              <a:t>A sigmoid layer will decide what parts of the cell state we are going to output.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464" y="1233006"/>
            <a:ext cx="4042851" cy="39882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83921" y="5327732"/>
            <a:ext cx="306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4: Working of Output Gate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25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81328" y="2596896"/>
            <a:ext cx="9381744" cy="1470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VISUALIZING MULTIPLE ASPECTS OF DATA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570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05" y="1463197"/>
            <a:ext cx="4795858" cy="30539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85" y="1455535"/>
            <a:ext cx="5074920" cy="30692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5729" y="4815668"/>
            <a:ext cx="344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5: Original Closing Price Graph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424111" y="4821592"/>
            <a:ext cx="477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6: Seasonal Decomposition of the Data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36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" y="1356790"/>
            <a:ext cx="5020056" cy="32792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79479" y="4870532"/>
            <a:ext cx="279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7: Validation Loss Graph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76" y="1356791"/>
            <a:ext cx="5385816" cy="32792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98844" y="4858168"/>
            <a:ext cx="383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2: Validation Loss in Tabular 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96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2913" y="-119519"/>
            <a:ext cx="9381744" cy="1470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final result </a:t>
            </a:r>
            <a:endParaRPr lang="en-IN" sz="4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995" y="1518857"/>
            <a:ext cx="6553581" cy="42174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56919" y="5903804"/>
            <a:ext cx="319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Fig 8: Actual vs Predicted 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65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4746" y="81533"/>
            <a:ext cx="8540750" cy="78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conclusion</a:t>
            </a:r>
            <a:endParaRPr lang="en-IN" sz="4000" dirty="0"/>
          </a:p>
        </p:txBody>
      </p:sp>
      <p:sp>
        <p:nvSpPr>
          <p:cNvPr id="4" name="Rectangle 3"/>
          <p:cNvSpPr/>
          <p:nvPr/>
        </p:nvSpPr>
        <p:spPr>
          <a:xfrm>
            <a:off x="1600200" y="1655065"/>
            <a:ext cx="78729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Challenges in Stock Market Prediction: </a:t>
            </a:r>
            <a:r>
              <a:rPr lang="en-US" dirty="0"/>
              <a:t>No model can guarantee successful predictions due to the complexity and numerous influencing factors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Importance </a:t>
            </a:r>
            <a:r>
              <a:rPr lang="en-US" b="1" dirty="0"/>
              <a:t>of Preprocessing Techniques: </a:t>
            </a:r>
            <a:r>
              <a:rPr lang="en-US" dirty="0"/>
              <a:t>Effective preprocessing, like decomposing and differencing for stationarity, enhances model performance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LSTM’s </a:t>
            </a:r>
            <a:r>
              <a:rPr lang="en-US" b="1" dirty="0"/>
              <a:t>Strengths:</a:t>
            </a:r>
            <a:r>
              <a:rPr lang="en-US" dirty="0"/>
              <a:t> LSTM models capture long-term dependencies, making them effective for sequential data in time series forecasting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Component-wise </a:t>
            </a:r>
            <a:r>
              <a:rPr lang="en-US" b="1" dirty="0"/>
              <a:t>Model Training: </a:t>
            </a:r>
            <a:r>
              <a:rPr lang="en-US" dirty="0"/>
              <a:t>Training LSTM on decomposed components (trend, seasonal, residual) allows for detailed and accurate forecasting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Comparative </a:t>
            </a:r>
            <a:r>
              <a:rPr lang="en-US" b="1" dirty="0"/>
              <a:t>Analysis for Better Decisions: </a:t>
            </a:r>
            <a:r>
              <a:rPr lang="en-US" dirty="0"/>
              <a:t>Comparing various time series models is crucial for making informed stock trading decisions to minimize losses and maximize profits.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04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2809" y="79947"/>
            <a:ext cx="7395592" cy="137394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introduction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6272" y="1673352"/>
            <a:ext cx="9409176" cy="454456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stock market is a place where stocks representing company ownership are bought and sold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implementing the concept of algorithmic trading which uses automated, pre-programmed trading strategies to predict stock prices.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time series forecasting (predicting future values based on historical values) applies well to stock forecasting.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Machine learning models like SVR, ANN, and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rNN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have improved time series forecasting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LSTM networks excel in stock prediction by storing and utilizing past information effectively.</a:t>
            </a:r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03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904746" y="81533"/>
            <a:ext cx="8540750" cy="785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 smtClean="0"/>
              <a:t>future scope</a:t>
            </a:r>
            <a:endParaRPr lang="en-IN" sz="4000" dirty="0"/>
          </a:p>
        </p:txBody>
      </p:sp>
      <p:sp>
        <p:nvSpPr>
          <p:cNvPr id="3" name="Rectangle 2"/>
          <p:cNvSpPr/>
          <p:nvPr/>
        </p:nvSpPr>
        <p:spPr>
          <a:xfrm>
            <a:off x="1600200" y="1755648"/>
            <a:ext cx="78638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Focus on Public Sentiments: </a:t>
            </a:r>
            <a:r>
              <a:rPr lang="en-US" dirty="0"/>
              <a:t>Integrate sentiment analysis from social media and financial news to enhance stock price predictions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Hybrid </a:t>
            </a:r>
            <a:r>
              <a:rPr lang="en-US" b="1" dirty="0"/>
              <a:t>Model Development: </a:t>
            </a:r>
            <a:r>
              <a:rPr lang="en-US" dirty="0"/>
              <a:t>Develop a hybrid model combining historical data with sentiment analysis for more accurate forecasting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Incorporate </a:t>
            </a:r>
            <a:r>
              <a:rPr lang="en-US" b="1" dirty="0"/>
              <a:t>Environmental Factors: </a:t>
            </a:r>
            <a:r>
              <a:rPr lang="en-US" dirty="0"/>
              <a:t>Include environmental factors like floods and storms in prediction models to improve accuracy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Expand </a:t>
            </a:r>
            <a:r>
              <a:rPr lang="en-US" b="1" dirty="0"/>
              <a:t>to Cryptocurrency: </a:t>
            </a:r>
            <a:r>
              <a:rPr lang="en-US" dirty="0"/>
              <a:t>Extend the application to predict cryptocurrency trading using time series and sentiment analysis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/>
              <a:t>Enhance </a:t>
            </a:r>
            <a:r>
              <a:rPr lang="en-US" b="1" dirty="0"/>
              <a:t>Predictive Models: </a:t>
            </a:r>
            <a:r>
              <a:rPr lang="en-US" dirty="0"/>
              <a:t>Continuously refine predictive time series models for higher accuracy in stock market forecasting.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11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81328" y="2596896"/>
            <a:ext cx="9381744" cy="14708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/>
              <a:t>thank you!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52716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7049" y="198819"/>
            <a:ext cx="7779640" cy="66986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motivation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97049" y="1681798"/>
            <a:ext cx="8791575" cy="500246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The unpredictable nature of the stock market drives the need for advanced predictive models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accurate stock price prediction, Improved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predictive models help investors make informed decisions, reducing financial risks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Advancements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machine learning offer new opportunities to enhance time series forecasting accuracy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success of LSTM networks in other domains inspires their application to stock market prediction.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72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7252" y="143030"/>
            <a:ext cx="7773987" cy="881098"/>
          </a:xfrm>
        </p:spPr>
        <p:txBody>
          <a:bodyPr>
            <a:normAutofit/>
          </a:bodyPr>
          <a:lstStyle/>
          <a:p>
            <a:pPr algn="ctr"/>
            <a:r>
              <a:rPr lang="en-US" sz="4300" dirty="0" smtClean="0"/>
              <a:t>objective</a:t>
            </a:r>
            <a:endParaRPr lang="en-IN" sz="4300" dirty="0"/>
          </a:p>
        </p:txBody>
      </p:sp>
      <p:sp>
        <p:nvSpPr>
          <p:cNvPr id="3" name="TextBox 2"/>
          <p:cNvSpPr txBox="1"/>
          <p:nvPr/>
        </p:nvSpPr>
        <p:spPr>
          <a:xfrm>
            <a:off x="1754060" y="1225296"/>
            <a:ext cx="926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main objective of our model is to predict the close price of a stock by analyzing complex historical data of the same, using Long Short-Term Memory (LSTM) </a:t>
            </a:r>
            <a:r>
              <a:rPr lang="en-US" sz="2400" dirty="0" smtClean="0"/>
              <a:t>networks by executing the following </a:t>
            </a:r>
            <a:r>
              <a:rPr lang="en-US" sz="2400" dirty="0" err="1" smtClean="0"/>
              <a:t>taks</a:t>
            </a:r>
            <a:r>
              <a:rPr lang="en-US" sz="2400" dirty="0"/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147252" y="2957482"/>
            <a:ext cx="3328416" cy="679121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Load Stock Data (as a .CSV file) and Pre-process it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75668" y="3252568"/>
            <a:ext cx="910622" cy="1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510527" y="2924847"/>
            <a:ext cx="3410712" cy="65836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Prepare Dataset and Define the LSTM Model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193024" y="3583215"/>
            <a:ext cx="22859" cy="76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510527" y="4447681"/>
            <a:ext cx="3410712" cy="691247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Train the models for each component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51121" y="4782344"/>
            <a:ext cx="966248" cy="10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106104" y="4463546"/>
            <a:ext cx="3410712" cy="691247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Combine train and test predictions to get final prediction</a:t>
            </a:r>
            <a:endParaRPr lang="en-IN" dirty="0">
              <a:solidFill>
                <a:schemeClr val="bg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3509708" y="5178043"/>
            <a:ext cx="1720660" cy="82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12600" y="5642850"/>
            <a:ext cx="3520504" cy="82195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(plot) </a:t>
            </a:r>
            <a:r>
              <a:rPr lang="en-US" dirty="0"/>
              <a:t>predicted vs actual values for the test set</a:t>
            </a:r>
          </a:p>
        </p:txBody>
      </p:sp>
    </p:spTree>
    <p:extLst>
      <p:ext uri="{BB962C8B-B14F-4D97-AF65-F5344CB8AC3E}">
        <p14:creationId xmlns:p14="http://schemas.microsoft.com/office/powerpoint/2010/main" val="136670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741" y="97310"/>
            <a:ext cx="4774755" cy="135658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technology used</a:t>
            </a:r>
            <a:endParaRPr lang="en-IN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87879"/>
            <a:ext cx="671567" cy="66858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706624" y="1842254"/>
            <a:ext cx="229928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Python Language</a:t>
            </a:r>
          </a:p>
          <a:p>
            <a:r>
              <a:rPr lang="en-US" dirty="0" smtClean="0"/>
              <a:t>Python is a rich </a:t>
            </a:r>
          </a:p>
          <a:p>
            <a:r>
              <a:rPr lang="en-US" dirty="0" smtClean="0"/>
              <a:t>language for Data</a:t>
            </a:r>
          </a:p>
          <a:p>
            <a:r>
              <a:rPr lang="en-US" dirty="0" smtClean="0"/>
              <a:t>Science and AI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206" y="2087880"/>
            <a:ext cx="714708" cy="71470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442960" y="1855922"/>
            <a:ext cx="26578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Libraries Used</a:t>
            </a:r>
            <a:endParaRPr lang="en-US" sz="2400" dirty="0"/>
          </a:p>
          <a:p>
            <a:r>
              <a:rPr lang="en-US" dirty="0" smtClean="0"/>
              <a:t>pandas, </a:t>
            </a:r>
            <a:r>
              <a:rPr lang="en-US" dirty="0" err="1" smtClean="0"/>
              <a:t>sklearn</a:t>
            </a:r>
            <a:r>
              <a:rPr lang="en-US" dirty="0" smtClean="0"/>
              <a:t>, </a:t>
            </a:r>
            <a:r>
              <a:rPr lang="en-US" dirty="0" err="1" smtClean="0"/>
              <a:t>numpy</a:t>
            </a:r>
            <a:r>
              <a:rPr lang="en-US" dirty="0" smtClean="0"/>
              <a:t>,</a:t>
            </a:r>
          </a:p>
          <a:p>
            <a:r>
              <a:rPr lang="en-US" dirty="0" err="1" smtClean="0"/>
              <a:t>tensorflow</a:t>
            </a:r>
            <a:r>
              <a:rPr lang="en-US" dirty="0"/>
              <a:t>,</a:t>
            </a:r>
            <a:r>
              <a:rPr lang="en-US" dirty="0" smtClean="0"/>
              <a:t> etc.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222814"/>
            <a:ext cx="810768" cy="8107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2791968" y="3953911"/>
            <a:ext cx="26304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Algorithm</a:t>
            </a:r>
            <a:endParaRPr lang="en-US" sz="2400" dirty="0"/>
          </a:p>
          <a:p>
            <a:r>
              <a:rPr lang="en-US" dirty="0" smtClean="0"/>
              <a:t>Long Short Term Memory</a:t>
            </a:r>
          </a:p>
          <a:p>
            <a:r>
              <a:rPr lang="en-US" dirty="0" smtClean="0"/>
              <a:t>(LSTM)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715" y="4296346"/>
            <a:ext cx="1093199" cy="67322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8442960" y="4054495"/>
            <a:ext cx="265785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Environment</a:t>
            </a:r>
            <a:endParaRPr lang="en-US" sz="2400" dirty="0"/>
          </a:p>
          <a:p>
            <a:r>
              <a:rPr lang="en-US" dirty="0" smtClean="0"/>
              <a:t>Google </a:t>
            </a:r>
            <a:r>
              <a:rPr lang="en-US" dirty="0" err="1" smtClean="0"/>
              <a:t>Colab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</a:t>
            </a:r>
            <a:r>
              <a:rPr lang="en-US" dirty="0" smtClean="0"/>
              <a:t>cloud-based </a:t>
            </a:r>
            <a:r>
              <a:rPr lang="en-US" dirty="0"/>
              <a:t>platform </a:t>
            </a:r>
            <a:r>
              <a:rPr lang="en-US" dirty="0" smtClean="0"/>
              <a:t>to execute </a:t>
            </a:r>
            <a:r>
              <a:rPr lang="en-US" dirty="0"/>
              <a:t>Python </a:t>
            </a:r>
            <a:r>
              <a:rPr lang="en-US" dirty="0" smtClean="0"/>
              <a:t>codes.</a:t>
            </a:r>
          </a:p>
        </p:txBody>
      </p:sp>
    </p:spTree>
    <p:extLst>
      <p:ext uri="{BB962C8B-B14F-4D97-AF65-F5344CB8AC3E}">
        <p14:creationId xmlns:p14="http://schemas.microsoft.com/office/powerpoint/2010/main" val="118793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132" y="380774"/>
            <a:ext cx="10206291" cy="1493746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generic model for stock market forecasting</a:t>
            </a:r>
            <a:endParaRPr lang="en-IN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32" y="2262470"/>
            <a:ext cx="10058400" cy="375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6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5853" y="179606"/>
            <a:ext cx="6713283" cy="72565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Dataset</a:t>
            </a:r>
            <a:endParaRPr lang="en-IN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179576" y="1399032"/>
            <a:ext cx="103144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dataset used in this project is </a:t>
            </a:r>
            <a:r>
              <a:rPr lang="en-IN" b="1" dirty="0"/>
              <a:t> </a:t>
            </a:r>
            <a:r>
              <a:rPr lang="en-IN" dirty="0" smtClean="0">
                <a:hlinkClick r:id="rId2"/>
              </a:rPr>
              <a:t>TSLA</a:t>
            </a:r>
            <a:r>
              <a:rPr lang="en-IN" dirty="0" smtClean="0"/>
              <a:t> </a:t>
            </a:r>
            <a:r>
              <a:rPr lang="en-IN" sz="2400" dirty="0" smtClean="0"/>
              <a:t>(Tesla) from June 29, 2010 to  December 31,  2020. This is a series of data points indexed in time order or time series. Our goal</a:t>
            </a:r>
          </a:p>
          <a:p>
            <a:r>
              <a:rPr lang="en-US" sz="2400" dirty="0" smtClean="0"/>
              <a:t>was to predict the closing price for any given date after training.</a:t>
            </a:r>
            <a:endParaRPr lang="en-IN" sz="2400" dirty="0" smtClean="0"/>
          </a:p>
          <a:p>
            <a:endParaRPr lang="en-IN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04906"/>
              </p:ext>
            </p:extLst>
          </p:nvPr>
        </p:nvGraphicFramePr>
        <p:xfrm>
          <a:off x="3511295" y="2959640"/>
          <a:ext cx="5404104" cy="2316450"/>
        </p:xfrm>
        <a:graphic>
          <a:graphicData uri="http://schemas.openxmlformats.org/drawingml/2006/table">
            <a:tbl>
              <a:tblPr/>
              <a:tblGrid>
                <a:gridCol w="879738">
                  <a:extLst>
                    <a:ext uri="{9D8B030D-6E8A-4147-A177-3AD203B41FA5}">
                      <a16:colId xmlns:a16="http://schemas.microsoft.com/office/drawing/2014/main" val="1172183410"/>
                    </a:ext>
                  </a:extLst>
                </a:gridCol>
                <a:gridCol w="754061">
                  <a:extLst>
                    <a:ext uri="{9D8B030D-6E8A-4147-A177-3AD203B41FA5}">
                      <a16:colId xmlns:a16="http://schemas.microsoft.com/office/drawing/2014/main" val="1934256857"/>
                    </a:ext>
                  </a:extLst>
                </a:gridCol>
                <a:gridCol w="754061">
                  <a:extLst>
                    <a:ext uri="{9D8B030D-6E8A-4147-A177-3AD203B41FA5}">
                      <a16:colId xmlns:a16="http://schemas.microsoft.com/office/drawing/2014/main" val="1517878728"/>
                    </a:ext>
                  </a:extLst>
                </a:gridCol>
                <a:gridCol w="754061">
                  <a:extLst>
                    <a:ext uri="{9D8B030D-6E8A-4147-A177-3AD203B41FA5}">
                      <a16:colId xmlns:a16="http://schemas.microsoft.com/office/drawing/2014/main" val="1959871031"/>
                    </a:ext>
                  </a:extLst>
                </a:gridCol>
                <a:gridCol w="754061">
                  <a:extLst>
                    <a:ext uri="{9D8B030D-6E8A-4147-A177-3AD203B41FA5}">
                      <a16:colId xmlns:a16="http://schemas.microsoft.com/office/drawing/2014/main" val="2801792499"/>
                    </a:ext>
                  </a:extLst>
                </a:gridCol>
                <a:gridCol w="754061">
                  <a:extLst>
                    <a:ext uri="{9D8B030D-6E8A-4147-A177-3AD203B41FA5}">
                      <a16:colId xmlns:a16="http://schemas.microsoft.com/office/drawing/2014/main" val="547015693"/>
                    </a:ext>
                  </a:extLst>
                </a:gridCol>
                <a:gridCol w="754061">
                  <a:extLst>
                    <a:ext uri="{9D8B030D-6E8A-4147-A177-3AD203B41FA5}">
                      <a16:colId xmlns:a16="http://schemas.microsoft.com/office/drawing/2014/main" val="3413672001"/>
                    </a:ext>
                  </a:extLst>
                </a:gridCol>
              </a:tblGrid>
              <a:tr h="23164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Close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Adj</a:t>
                      </a:r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Close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89029"/>
                  </a:ext>
                </a:extLst>
              </a:tr>
              <a:tr h="2316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29-06-2010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3.508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4.778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4.778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93831500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23824"/>
                  </a:ext>
                </a:extLst>
              </a:tr>
              <a:tr h="2316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30-06-2010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5.158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6.084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4.766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4.766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85935500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519393"/>
                  </a:ext>
                </a:extLst>
              </a:tr>
              <a:tr h="2316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01-07-2010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5.184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4.054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4.392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4.392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41094000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863560"/>
                  </a:ext>
                </a:extLst>
              </a:tr>
              <a:tr h="2316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02-07-2010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4.62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3.742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25699000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513738"/>
                  </a:ext>
                </a:extLst>
              </a:tr>
              <a:tr h="2316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06-07-2010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3.166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3.222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3.222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34334500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41908"/>
                  </a:ext>
                </a:extLst>
              </a:tr>
              <a:tr h="2316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07-07-2010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3.326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2.996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34608500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135822"/>
                  </a:ext>
                </a:extLst>
              </a:tr>
              <a:tr h="2316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08-07-2010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3.228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3.504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3.114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3.492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3.492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38557000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513902"/>
                  </a:ext>
                </a:extLst>
              </a:tr>
              <a:tr h="2316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09-07-2010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3.516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3.58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20253000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574109"/>
                  </a:ext>
                </a:extLst>
              </a:tr>
              <a:tr h="231645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12-07-2010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3.59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3.614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3.41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11012500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18665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032300" y="5458968"/>
            <a:ext cx="2608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Table 1: TESLA Stock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8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81" y="197894"/>
            <a:ext cx="7837995" cy="725650"/>
          </a:xfrm>
        </p:spPr>
        <p:txBody>
          <a:bodyPr/>
          <a:lstStyle/>
          <a:p>
            <a:pPr algn="ctr"/>
            <a:r>
              <a:rPr lang="en-US" dirty="0" smtClean="0"/>
              <a:t>data preprocessing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024128" y="1060002"/>
            <a:ext cx="5797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</a:t>
            </a:r>
            <a:r>
              <a:rPr lang="en-US" sz="2000" b="1" dirty="0" smtClean="0"/>
              <a:t>he </a:t>
            </a:r>
            <a:r>
              <a:rPr lang="en-US" sz="2000" b="1" dirty="0"/>
              <a:t>S</a:t>
            </a:r>
            <a:r>
              <a:rPr lang="en-US" sz="2000" b="1" dirty="0" smtClean="0"/>
              <a:t>teps of Preprocessing of Data is shown below:</a:t>
            </a:r>
            <a:endParaRPr lang="en-IN" sz="20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1104836" y="1695611"/>
            <a:ext cx="3238564" cy="581246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Load Stock Data (as a .CSV file)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9573" y="2881283"/>
            <a:ext cx="3238564" cy="581246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Filter Data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04836" y="4066955"/>
            <a:ext cx="3238564" cy="581246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Resample Data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04836" y="5252626"/>
            <a:ext cx="3238564" cy="700118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Seasonal Decomposition and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drop </a:t>
            </a:r>
            <a:r>
              <a:rPr lang="en-US" dirty="0" err="1" smtClean="0">
                <a:solidFill>
                  <a:schemeClr val="bg2"/>
                </a:solidFill>
              </a:rPr>
              <a:t>NaN</a:t>
            </a:r>
            <a:r>
              <a:rPr lang="en-US" dirty="0" smtClean="0">
                <a:solidFill>
                  <a:schemeClr val="bg2"/>
                </a:solidFill>
              </a:rPr>
              <a:t> values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2586958" y="2331722"/>
            <a:ext cx="274320" cy="484631"/>
          </a:xfrm>
          <a:prstGeom prst="downArrow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Down Arrow 9"/>
          <p:cNvSpPr/>
          <p:nvPr/>
        </p:nvSpPr>
        <p:spPr>
          <a:xfrm>
            <a:off x="2566288" y="3514292"/>
            <a:ext cx="274320" cy="484631"/>
          </a:xfrm>
          <a:prstGeom prst="downArrow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Down Arrow 10"/>
          <p:cNvSpPr/>
          <p:nvPr/>
        </p:nvSpPr>
        <p:spPr>
          <a:xfrm>
            <a:off x="2566288" y="4686503"/>
            <a:ext cx="274320" cy="484631"/>
          </a:xfrm>
          <a:prstGeom prst="downArrow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5151120" y="1616262"/>
            <a:ext cx="3773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Read the CSV file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Convert </a:t>
            </a:r>
            <a:r>
              <a:rPr lang="en-US" dirty="0"/>
              <a:t>the 'Date' column to </a:t>
            </a:r>
            <a:r>
              <a:rPr lang="en-US" dirty="0" err="1"/>
              <a:t>datetime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 </a:t>
            </a:r>
            <a:r>
              <a:rPr lang="en-US" dirty="0"/>
              <a:t>'Date' as the </a:t>
            </a:r>
            <a:r>
              <a:rPr lang="en-US" dirty="0" smtClean="0"/>
              <a:t>index.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5151120" y="2827849"/>
            <a:ext cx="3610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Exclude data after </a:t>
            </a:r>
            <a:r>
              <a:rPr lang="en-IN" dirty="0" smtClean="0"/>
              <a:t>2020-12-31 due </a:t>
            </a:r>
          </a:p>
          <a:p>
            <a:r>
              <a:rPr lang="en-US" dirty="0" smtClean="0"/>
              <a:t>to too much noise (COVID-19 effect).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151120" y="3998923"/>
            <a:ext cx="3855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Resample to weekly frequency using </a:t>
            </a:r>
            <a:r>
              <a:rPr lang="en-US" dirty="0" smtClean="0"/>
              <a:t>the</a:t>
            </a:r>
          </a:p>
          <a:p>
            <a:r>
              <a:rPr lang="en-US" dirty="0" smtClean="0"/>
              <a:t>mean </a:t>
            </a:r>
            <a:r>
              <a:rPr lang="en-US" dirty="0"/>
              <a:t>of daily adjusted close prices.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151120" y="513038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Perform seasonal decomposition with a </a:t>
            </a:r>
            <a:r>
              <a:rPr lang="en-US" dirty="0" smtClean="0"/>
              <a:t>multiplicative</a:t>
            </a:r>
          </a:p>
          <a:p>
            <a:r>
              <a:rPr lang="en-US" dirty="0" smtClean="0"/>
              <a:t>model </a:t>
            </a:r>
            <a:r>
              <a:rPr lang="en-US" dirty="0"/>
              <a:t>and a period of 52 weeks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Extract </a:t>
            </a:r>
            <a:r>
              <a:rPr lang="en-US" dirty="0"/>
              <a:t>trend, seasonal, and residual components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Drop Not a Number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44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56981" y="197894"/>
            <a:ext cx="7837995" cy="725650"/>
          </a:xfrm>
        </p:spPr>
        <p:txBody>
          <a:bodyPr/>
          <a:lstStyle/>
          <a:p>
            <a:pPr algn="ctr"/>
            <a:r>
              <a:rPr lang="en-US" dirty="0" smtClean="0"/>
              <a:t>data preprocessing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260284" y="1430435"/>
            <a:ext cx="3238564" cy="581246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Scale Data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60284" y="3320195"/>
            <a:ext cx="3238564" cy="581246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Split Data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2732468" y="2272887"/>
            <a:ext cx="365760" cy="640079"/>
          </a:xfrm>
          <a:prstGeom prst="downArrow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2731674" y="4351342"/>
            <a:ext cx="365760" cy="640079"/>
          </a:xfrm>
          <a:prstGeom prst="downArrow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1260284" y="5483352"/>
            <a:ext cx="3238564" cy="581246"/>
          </a:xfrm>
          <a:prstGeom prst="roundRect">
            <a:avLst/>
          </a:prstGeom>
          <a:solidFill>
            <a:schemeClr val="bg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Prepare Dataset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59680" y="127024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Normalize the 'trend', 'seasonal', and 'residual' components to a range of 0 to 1, ensuring all values fall within this interval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smtClean="0"/>
              <a:t>Fit </a:t>
            </a:r>
            <a:r>
              <a:rPr lang="en-US" dirty="0"/>
              <a:t>and transform each component to achieve uniform scaling, improving model training and performance.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059680" y="328765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Split the data into training and testing sets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last 24 months for testing).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059680" y="541012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Define the number of previous weeks (</a:t>
            </a:r>
            <a:r>
              <a:rPr lang="en-US" dirty="0" err="1"/>
              <a:t>n_input</a:t>
            </a:r>
            <a:r>
              <a:rPr lang="en-US" dirty="0"/>
              <a:t>) to use for prediction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Set </a:t>
            </a:r>
            <a:r>
              <a:rPr lang="en-US" dirty="0"/>
              <a:t>the number of weeks to predict (</a:t>
            </a:r>
            <a:r>
              <a:rPr lang="en-US" dirty="0" err="1"/>
              <a:t>n_output</a:t>
            </a:r>
            <a:r>
              <a:rPr lang="en-US" dirty="0"/>
              <a:t>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272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328</TotalTime>
  <Words>1343</Words>
  <Application>Microsoft Office PowerPoint</Application>
  <PresentationFormat>Widescreen</PresentationFormat>
  <Paragraphs>210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Trebuchet MS</vt:lpstr>
      <vt:lpstr>Tw Cen MT</vt:lpstr>
      <vt:lpstr>Wingdings</vt:lpstr>
      <vt:lpstr>Circuit</vt:lpstr>
      <vt:lpstr>STOCK MARKET FORECASTING USING TIME SERIES ANALYSIS </vt:lpstr>
      <vt:lpstr>introduction </vt:lpstr>
      <vt:lpstr>motivation</vt:lpstr>
      <vt:lpstr>objective</vt:lpstr>
      <vt:lpstr>technology used</vt:lpstr>
      <vt:lpstr>generic model for stock market forecasting</vt:lpstr>
      <vt:lpstr>Dataset</vt:lpstr>
      <vt:lpstr>data preprocessing</vt:lpstr>
      <vt:lpstr>data preprocessing</vt:lpstr>
      <vt:lpstr>PowerPoint Presentation</vt:lpstr>
      <vt:lpstr>understanding the working of 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FORECASTTING USING TIME SERIES ANALYSIS</dc:title>
  <dc:creator>Chitranku Sarkar</dc:creator>
  <cp:lastModifiedBy>Chitranku Sarkar</cp:lastModifiedBy>
  <cp:revision>32</cp:revision>
  <dcterms:created xsi:type="dcterms:W3CDTF">2024-08-04T18:07:30Z</dcterms:created>
  <dcterms:modified xsi:type="dcterms:W3CDTF">2024-08-04T23:36:08Z</dcterms:modified>
</cp:coreProperties>
</file>