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4" r:id="rId2"/>
    <p:sldId id="258" r:id="rId3"/>
    <p:sldId id="281" r:id="rId4"/>
    <p:sldId id="278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AA330-4CFC-46F9-8AC3-3F0461EB1E35}">
          <p14:sldIdLst>
            <p14:sldId id="264"/>
            <p14:sldId id="258"/>
            <p14:sldId id="281"/>
            <p14:sldId id="27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91" d="100"/>
          <a:sy n="91" d="100"/>
        </p:scale>
        <p:origin x="322" y="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8/27/2023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C0A6D734-7788-4C17-B703-28E84C48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375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5BF05FD-FF7C-42B2-9311-59BEDF494E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038" y="414618"/>
            <a:ext cx="2659380" cy="605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657938-CA2F-5D1E-1B51-7041CE4A0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4038" y="4728882"/>
            <a:ext cx="2658611" cy="173691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235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66019573-E9E7-47B4-A866-78D3C627B6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1161" y="414618"/>
            <a:ext cx="2659380" cy="605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95CF25A-9678-A013-2633-16A560D4CC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61931" y="4728882"/>
            <a:ext cx="2658611" cy="173691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235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6">
            <a:extLst>
              <a:ext uri="{FF2B5EF4-FFF2-40B4-BE49-F238E27FC236}">
                <a16:creationId xmlns:a16="http://schemas.microsoft.com/office/drawing/2014/main" id="{C48D4D3D-124C-40A2-B723-F63D202515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5976" y="414618"/>
            <a:ext cx="2659380" cy="605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B9AEC09-19DA-C10E-E0ED-6A6E8C17A3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65976" y="4728882"/>
            <a:ext cx="2658611" cy="173691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235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6">
            <a:extLst>
              <a:ext uri="{FF2B5EF4-FFF2-40B4-BE49-F238E27FC236}">
                <a16:creationId xmlns:a16="http://schemas.microsoft.com/office/drawing/2014/main" id="{636442A5-BBE0-4C5D-8843-4C338AC7C2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75408" y="414618"/>
            <a:ext cx="2659380" cy="6051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A1BD7BA-9807-665C-05E1-26A32622F8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76177" y="4728882"/>
            <a:ext cx="2658611" cy="173691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1235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462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pos="1680">
          <p15:clr>
            <a:srgbClr val="FBAE40"/>
          </p15:clr>
        </p15:guide>
        <p15:guide id="3" pos="1752">
          <p15:clr>
            <a:srgbClr val="FBAE40"/>
          </p15:clr>
        </p15:guide>
        <p15:guide id="4" pos="3120">
          <p15:clr>
            <a:srgbClr val="FBAE40"/>
          </p15:clr>
        </p15:guide>
        <p15:guide id="5" pos="3192">
          <p15:clr>
            <a:srgbClr val="FBAE40"/>
          </p15:clr>
        </p15:guide>
        <p15:guide id="6" pos="4584">
          <p15:clr>
            <a:srgbClr val="FBAE40"/>
          </p15:clr>
        </p15:guide>
        <p15:guide id="7" pos="4656">
          <p15:clr>
            <a:srgbClr val="FBAE40"/>
          </p15:clr>
        </p15:guide>
        <p15:guide id="8" pos="6048">
          <p15:clr>
            <a:srgbClr val="FBAE40"/>
          </p15:clr>
        </p15:guide>
        <p15:guide id="9" orient="horz" pos="288">
          <p15:clr>
            <a:srgbClr val="FBAE40"/>
          </p15:clr>
        </p15:guide>
        <p15:guide id="10" orient="horz" pos="46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8/27/2023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1066303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Garamond" panose="02020404030301010803" pitchFamily="18" charset="0"/>
              </a:rPr>
              <a:t>Star Emporium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4172" y="3933056"/>
            <a:ext cx="7746785" cy="2239144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/>
              <a:t>prepared by:-</a:t>
            </a:r>
          </a:p>
          <a:p>
            <a:pPr algn="r"/>
            <a:endParaRPr lang="en-US" dirty="0"/>
          </a:p>
          <a:p>
            <a:pPr algn="r"/>
            <a:r>
              <a:rPr lang="en-US" sz="2200" dirty="0"/>
              <a:t>1032111600422		Avrodeep Pal (4231303-33022)</a:t>
            </a:r>
          </a:p>
          <a:p>
            <a:pPr algn="r"/>
            <a:r>
              <a:rPr lang="en-IN" sz="2200" dirty="0"/>
              <a:t>1032111100438	               </a:t>
            </a:r>
            <a:r>
              <a:rPr lang="en-US" sz="2200" dirty="0" err="1"/>
              <a:t>Indrasish</a:t>
            </a:r>
            <a:r>
              <a:rPr lang="en-US" sz="2200" dirty="0"/>
              <a:t> Biswas (4231303-33026)</a:t>
            </a:r>
          </a:p>
          <a:p>
            <a:pPr algn="r"/>
            <a:r>
              <a:rPr lang="en-IN" sz="2200" dirty="0"/>
              <a:t>1032111400455	   </a:t>
            </a:r>
            <a:r>
              <a:rPr lang="en-US" sz="2200" dirty="0" err="1"/>
              <a:t>Snehargha</a:t>
            </a:r>
            <a:r>
              <a:rPr lang="en-US" sz="2200" dirty="0"/>
              <a:t> Mukherjee (4231303-33013)</a:t>
            </a:r>
          </a:p>
          <a:p>
            <a:pPr algn="r"/>
            <a:r>
              <a:rPr lang="en-IN" sz="2200" dirty="0"/>
              <a:t>1032111100462	            </a:t>
            </a:r>
            <a:r>
              <a:rPr lang="en-US" sz="2200" dirty="0" err="1"/>
              <a:t>Tamonash</a:t>
            </a:r>
            <a:r>
              <a:rPr lang="en-US" sz="2200" dirty="0"/>
              <a:t> Sarkar (4231303-33015)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B0DF-E863-C48D-B480-2C14866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Flow Diagram)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8D3064C-DC44-01C4-1B94-549DE109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8" y="1889090"/>
            <a:ext cx="4173184" cy="4057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F9A614-A759-46E2-092D-22568749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60" y="2142611"/>
            <a:ext cx="5730737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B0DF-E863-C48D-B480-2C14866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(Entity Relationship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A6030-20B7-5FCF-E33D-D185A080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545" y="1473200"/>
            <a:ext cx="7311734" cy="51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F1DE-A8D4-7786-A7CF-0B5C1EA0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9" y="332656"/>
            <a:ext cx="7008574" cy="1296987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5EA9-D9F1-71FD-099E-57A25CDF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89" y="5229200"/>
            <a:ext cx="7008574" cy="645410"/>
          </a:xfrm>
        </p:spPr>
        <p:txBody>
          <a:bodyPr anchor="b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our Future Prospects and Best Wishes.</a:t>
            </a:r>
          </a:p>
        </p:txBody>
      </p:sp>
    </p:spTree>
    <p:extLst>
      <p:ext uri="{BB962C8B-B14F-4D97-AF65-F5344CB8AC3E}">
        <p14:creationId xmlns:p14="http://schemas.microsoft.com/office/powerpoint/2010/main" val="39392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B0DF-E863-C48D-B480-2C14866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 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8D25-18AB-B7D6-0EC1-A854424F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AI and ML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Case Studies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updated User Experience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 Integration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Market Analysis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Patches and Updates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7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B0DF-E863-C48D-B480-2C14866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8D25-18AB-B7D6-0EC1-A854424F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software stands peerless among other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inventory management and real-time analysis.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that makes sure every person and computer have no complaints.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the digital community and explore countless benefits in your interests.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promised updates and betterment of what is already subline, our Star Emporium is perfect for adoption into mainstream.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53AC-5CBA-9F87-5076-7AC9A413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2730500"/>
            <a:ext cx="10157354" cy="1397000"/>
          </a:xfrm>
        </p:spPr>
        <p:txBody>
          <a:bodyPr anchor="ctr">
            <a:normAutofit/>
          </a:bodyPr>
          <a:lstStyle/>
          <a:p>
            <a:pPr algn="ctr"/>
            <a:r>
              <a:rPr lang="en-IN" sz="6000" b="1" dirty="0">
                <a:latin typeface="Garamond" panose="020204040303010108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32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151AE6B-BB8D-66FD-1C0E-D112637F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12" dirty="0"/>
              <a:t>Bookmarks Birds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D57D210-A867-CE11-A2DB-C5372D4BB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63" b="26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0F04A9-B705-19FA-AA42-EB15961B87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accent6">
              <a:lumMod val="50000"/>
            </a:schemeClr>
          </a:solidFill>
        </p:spPr>
        <p:txBody>
          <a:bodyPr/>
          <a:lstStyle/>
          <a:p>
            <a:pPr defTabSz="605150">
              <a:lnSpc>
                <a:spcPct val="100000"/>
              </a:lnSpc>
              <a:spcBef>
                <a:spcPts val="662"/>
              </a:spcBef>
              <a:buSzTx/>
              <a:defRPr/>
            </a:pPr>
            <a:r>
              <a:rPr lang="en-US" dirty="0">
                <a:solidFill>
                  <a:prstClr val="white"/>
                </a:solidFill>
                <a:latin typeface="Sagona ExtraLight"/>
              </a:rPr>
              <a:t>Once you learn to read, you will be forever free.</a:t>
            </a:r>
          </a:p>
          <a:p>
            <a:pPr defTabSz="605150">
              <a:lnSpc>
                <a:spcPct val="100000"/>
              </a:lnSpc>
              <a:spcBef>
                <a:spcPts val="662"/>
              </a:spcBef>
              <a:buSzTx/>
              <a:defRPr/>
            </a:pPr>
            <a:r>
              <a:rPr lang="en-US" sz="1059" dirty="0">
                <a:solidFill>
                  <a:prstClr val="white"/>
                </a:solidFill>
                <a:latin typeface="Sagona ExtraLight"/>
              </a:rPr>
              <a:t>– Frederick Douglass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71A8844-77CD-A376-BCB0-99587275D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60" b="16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43D1F90-94C2-8B48-0B70-6FE5ECE9B1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accent2">
              <a:lumMod val="50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 book is a gift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can open again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and again.</a:t>
            </a:r>
          </a:p>
          <a:p>
            <a:pPr>
              <a:lnSpc>
                <a:spcPct val="100000"/>
              </a:lnSpc>
            </a:pPr>
            <a:r>
              <a:rPr lang="en-US" sz="1059" dirty="0">
                <a:solidFill>
                  <a:schemeClr val="bg1"/>
                </a:solidFill>
              </a:rPr>
              <a:t>– Garrison Keillor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FC7C822C-AC3C-A6A2-E5D4-75E53016A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l="117" r="117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B0F278-B4F1-DB85-42E4-FE1DA233D1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chemeClr val="accent3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Never put off till tomorrow the book you can read today.</a:t>
            </a:r>
          </a:p>
          <a:p>
            <a:pPr>
              <a:lnSpc>
                <a:spcPct val="100000"/>
              </a:lnSpc>
            </a:pPr>
            <a:r>
              <a:rPr lang="en-US" sz="1059" dirty="0">
                <a:solidFill>
                  <a:schemeClr val="bg1"/>
                </a:solidFill>
              </a:rPr>
              <a:t>– Holbrook Jackson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233A3D2-9C25-5A3D-A2E8-F48A2FAB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/>
          <a:srcRect l="153" r="15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8B8386-F356-56C6-2942-C1B109F6B12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solidFill>
            <a:schemeClr val="tx2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Reading for me,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is spending time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with a friend.</a:t>
            </a:r>
          </a:p>
          <a:p>
            <a:pPr>
              <a:lnSpc>
                <a:spcPct val="100000"/>
              </a:lnSpc>
            </a:pPr>
            <a:r>
              <a:rPr lang="en-US" sz="1059" dirty="0">
                <a:solidFill>
                  <a:schemeClr val="bg1"/>
                </a:solidFill>
              </a:rPr>
              <a:t>– Gary Paulsen</a:t>
            </a:r>
          </a:p>
        </p:txBody>
      </p:sp>
    </p:spTree>
    <p:extLst>
      <p:ext uri="{BB962C8B-B14F-4D97-AF65-F5344CB8AC3E}">
        <p14:creationId xmlns:p14="http://schemas.microsoft.com/office/powerpoint/2010/main" val="50770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73093-B565-7CDD-8454-976A6A9D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2348880"/>
            <a:ext cx="10157354" cy="382332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are closest to our hearts.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are no-where afar.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Is there a way, to not sacrifice one for other?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Read an E-Book!</a:t>
            </a:r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3CA69B-80D6-2AD2-44F0-EF9B2F88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dirty="0"/>
              <a:t>visit    </a:t>
            </a:r>
            <a:r>
              <a:rPr lang="en-IN" sz="3600" dirty="0">
                <a:latin typeface="Garamond" panose="02020404030301010803" pitchFamily="18" charset="0"/>
              </a:rPr>
              <a:t>Star Emporium</a:t>
            </a:r>
            <a:r>
              <a:rPr lang="en-IN" dirty="0"/>
              <a:t>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418AF2B-467A-498A-6ECA-76FE16D39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Ultimate eBook Store for Learners!!!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3F84F627-D438-AFF4-C239-787F781495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3" b="19583"/>
          <a:stretch>
            <a:fillRect/>
          </a:stretch>
        </p:blipFill>
        <p:spPr>
          <a:xfrm>
            <a:off x="2441053" y="352425"/>
            <a:ext cx="7313295" cy="4448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F1DE-A8D4-7786-A7CF-0B5C1EA0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9" y="332656"/>
            <a:ext cx="7008574" cy="1296987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5EA9-D9F1-71FD-099E-57A25CDF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028" y="5229200"/>
            <a:ext cx="7008574" cy="645410"/>
          </a:xfrm>
        </p:spPr>
        <p:txBody>
          <a:bodyPr anchor="b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software specialities.</a:t>
            </a:r>
          </a:p>
        </p:txBody>
      </p:sp>
    </p:spTree>
    <p:extLst>
      <p:ext uri="{BB962C8B-B14F-4D97-AF65-F5344CB8AC3E}">
        <p14:creationId xmlns:p14="http://schemas.microsoft.com/office/powerpoint/2010/main" val="371174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B0DF-E863-C48D-B480-2C14866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would you choose our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8D25-18AB-B7D6-0EC1-A854424F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	Enhanced User Interface and Experience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	Effortless Administrative Management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3:	Diverse Section of Options and Books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4:	Exceptionally Competitive Book Prices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5:	Robust Privacy and Security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   All of the above.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2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F1DE-A8D4-7786-A7CF-0B5C1EA0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9" y="332656"/>
            <a:ext cx="7008574" cy="1296987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5EA9-D9F1-71FD-099E-57A25CDF3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589" y="5229200"/>
            <a:ext cx="7008574" cy="645410"/>
          </a:xfrm>
        </p:spPr>
        <p:txBody>
          <a:bodyPr anchor="b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 and Analysis Aspects.</a:t>
            </a:r>
          </a:p>
        </p:txBody>
      </p:sp>
    </p:spTree>
    <p:extLst>
      <p:ext uri="{BB962C8B-B14F-4D97-AF65-F5344CB8AC3E}">
        <p14:creationId xmlns:p14="http://schemas.microsoft.com/office/powerpoint/2010/main" val="32850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B0DF-E863-C48D-B480-2C14866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Requirements Specifications)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23223-8150-3217-ADF4-D6A65B84D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Functional Requirements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8D25-18AB-B7D6-0EC1-A854424F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7309" y="2420888"/>
            <a:ext cx="4977104" cy="3751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Emporium Management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Search and Filtering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  <a:p>
            <a:pPr>
              <a:lnSpc>
                <a:spcPct val="10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Ebook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A7D90-8E60-11EA-4C56-CD500289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Non-Functional Requirements 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0375-1987-712B-7D33-9BBEDCE6A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7559" y="2420888"/>
            <a:ext cx="4977104" cy="375131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Polished Performance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Scalability, Usability and Accessibility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Avalibility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12971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B0DF-E863-C48D-B480-2C148663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Software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23223-8150-3217-ADF4-D6A65B84D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Software Requirements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8D25-18AB-B7D6-0EC1-A854424F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7309" y="2420888"/>
            <a:ext cx="4977104" cy="3751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26645" lvl="1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platform-independent, customizations, interfaces, easy integration, effective development</a:t>
            </a:r>
          </a:p>
          <a:p>
            <a:pPr marL="426645" lvl="1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426645" lvl="1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Open-Source, RDBMS, ACID compliance, scalability, reliability, user-friendly, robust, resourceful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A7D90-8E60-11EA-4C56-CD500289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Hardware Requirements 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60375-1987-712B-7D33-9BBEDCE6A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7559" y="2420888"/>
            <a:ext cx="4977104" cy="375131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64-bit Windows OS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i3-2100 or newer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10GB storage (recommended)</a:t>
            </a:r>
          </a:p>
        </p:txBody>
      </p:sp>
    </p:spTree>
    <p:extLst>
      <p:ext uri="{BB962C8B-B14F-4D97-AF65-F5344CB8AC3E}">
        <p14:creationId xmlns:p14="http://schemas.microsoft.com/office/powerpoint/2010/main" val="26393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235</TotalTime>
  <Words>425</Words>
  <Application>Microsoft Office PowerPoint</Application>
  <PresentationFormat>Custom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Sagona ExtraLight</vt:lpstr>
      <vt:lpstr>Times New Roman</vt:lpstr>
      <vt:lpstr>Books 16x9</vt:lpstr>
      <vt:lpstr>Star Emporium</vt:lpstr>
      <vt:lpstr>Bookmarks Birds</vt:lpstr>
      <vt:lpstr>E-Books</vt:lpstr>
      <vt:lpstr>visit    Star Emporium!</vt:lpstr>
      <vt:lpstr>Introducing…</vt:lpstr>
      <vt:lpstr>Why would you choose our Software?</vt:lpstr>
      <vt:lpstr>Presenting…</vt:lpstr>
      <vt:lpstr>SRS (Software Requirements Specifications)</vt:lpstr>
      <vt:lpstr>About the Software</vt:lpstr>
      <vt:lpstr>DFD (Data Flow Diagram)</vt:lpstr>
      <vt:lpstr>ERD (Entity Relationship Diagram)</vt:lpstr>
      <vt:lpstr>Concluding…</vt:lpstr>
      <vt:lpstr>Promising Future Updates</vt:lpstr>
      <vt:lpstr>Closing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Emporium</dc:title>
  <dc:creator>Avrodeep Pal</dc:creator>
  <cp:lastModifiedBy>Avrodeep Pal</cp:lastModifiedBy>
  <cp:revision>23</cp:revision>
  <dcterms:created xsi:type="dcterms:W3CDTF">2023-08-24T15:01:07Z</dcterms:created>
  <dcterms:modified xsi:type="dcterms:W3CDTF">2023-08-27T15:36:14Z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