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eg" ContentType="image/jpeg"/>
  <Override PartName="/ppt/media/image1.png" ContentType="image/png"/>
  <Override PartName="/ppt/media/image5.gif" ContentType="image/gif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9.gif" ContentType="image/gif"/>
  <Override PartName="/ppt/media/image8.jpeg" ContentType="image/jpeg"/>
  <Override PartName="/ppt/media/image10.gif" ContentType="image/gif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hr-HR" sz="586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hr-HR" sz="2000" spc="-1" strike="noStrike">
                <a:latin typeface="Arial"/>
              </a:rPr>
              <a:t>Click to edit the notes format</a:t>
            </a:r>
            <a:endParaRPr b="0" lang="hr-HR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hr-HR" sz="1400" spc="-1" strike="noStrike">
                <a:latin typeface="Times New Roman"/>
              </a:rPr>
              <a:t>&lt;header&gt;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hr-HR" sz="1400" spc="-1" strike="noStrike">
                <a:latin typeface="Times New Roman"/>
              </a:rPr>
              <a:t>&lt;date/time&gt;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hr-HR" sz="1400" spc="-1" strike="noStrike">
                <a:latin typeface="Times New Roman"/>
              </a:rPr>
              <a:t>&lt;footer&gt;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7C1F66A-A912-4C5C-8F19-C57102EFE661}" type="slidenum">
              <a:rPr b="0" lang="hr-HR" sz="1400" spc="-1" strike="noStrike">
                <a:latin typeface="Times New Roman"/>
              </a:rPr>
              <a:t>&lt;number&gt;</a:t>
            </a:fld>
            <a:endParaRPr b="0" lang="hr-H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6800"/>
          </a:xfrm>
          <a:prstGeom prst="rect">
            <a:avLst/>
          </a:prstGeom>
        </p:spPr>
        <p:txBody>
          <a:bodyPr lIns="0" rIns="0" tIns="0" bIns="0"/>
          <a:p>
            <a:r>
              <a:rPr b="0" lang="hr-HR" sz="2000" spc="-1" strike="noStrike">
                <a:latin typeface="Arial"/>
              </a:rPr>
              <a:t>Spomenuti i opisati faze razvoja software.</a:t>
            </a:r>
            <a:endParaRPr b="0" lang="hr-HR" sz="2000" spc="-1" strike="noStrike">
              <a:latin typeface="Arial"/>
            </a:endParaRPr>
          </a:p>
          <a:p>
            <a:r>
              <a:rPr b="0" lang="hr-HR" sz="2000" spc="-1" strike="noStrike">
                <a:latin typeface="Arial"/>
              </a:rPr>
              <a:t>Što koja faza predstavlja i što može značiti na višim razinama.</a:t>
            </a:r>
            <a:endParaRPr b="0" lang="hr-HR" sz="2000" spc="-1" strike="noStrike">
              <a:latin typeface="Arial"/>
            </a:endParaRPr>
          </a:p>
          <a:p>
            <a:endParaRPr b="0" lang="hr-HR" sz="2000" spc="-1" strike="noStrike">
              <a:latin typeface="Arial"/>
            </a:endParaRPr>
          </a:p>
          <a:p>
            <a:r>
              <a:rPr b="0" lang="hr-HR" sz="2000" spc="-1" strike="noStrike">
                <a:latin typeface="Arial"/>
              </a:rPr>
              <a:t>Dokumenti koji se spominju pri dizajnu – user requirements, functional specification, technical specification</a:t>
            </a:r>
            <a:endParaRPr b="0" lang="hr-HR" sz="2000" spc="-1" strike="noStrike">
              <a:latin typeface="Arial"/>
            </a:endParaRPr>
          </a:p>
          <a:p>
            <a:endParaRPr b="0" lang="hr-HR" sz="2000" spc="-1" strike="noStrike">
              <a:latin typeface="Arial"/>
            </a:endParaRPr>
          </a:p>
          <a:p>
            <a:r>
              <a:rPr b="0" lang="hr-HR" sz="2000" spc="-1" strike="noStrike">
                <a:latin typeface="Arial"/>
              </a:rPr>
              <a:t>Izazovi tipa</a:t>
            </a:r>
            <a:endParaRPr b="0" lang="hr-HR" sz="2000" spc="-1" strike="noStrike">
              <a:latin typeface="Arial"/>
            </a:endParaRPr>
          </a:p>
          <a:p>
            <a:r>
              <a:rPr b="0" lang="hr-HR" sz="2000" spc="-1" strike="noStrike">
                <a:latin typeface="Arial"/>
              </a:rPr>
              <a:t>- potrebna vrlo detaljna dokumentacija</a:t>
            </a:r>
            <a:endParaRPr b="0" lang="hr-HR" sz="2000" spc="-1" strike="noStrike">
              <a:latin typeface="Arial"/>
            </a:endParaRPr>
          </a:p>
          <a:p>
            <a:r>
              <a:rPr b="0" lang="hr-HR" sz="2000" spc="-1" strike="noStrike">
                <a:latin typeface="Arial"/>
              </a:rPr>
              <a:t>- poznavanje sustava</a:t>
            </a:r>
            <a:endParaRPr b="0" lang="hr-HR" sz="2000" spc="-1" strike="noStrike">
              <a:latin typeface="Arial"/>
            </a:endParaRPr>
          </a:p>
          <a:p>
            <a:r>
              <a:rPr b="0" lang="hr-HR" sz="2000" spc="-1" strike="noStrike">
                <a:latin typeface="Arial"/>
              </a:rPr>
              <a:t>- pisanje dokumentacije od strane ljudi koji zapravno ne izrađuju software</a:t>
            </a:r>
            <a:endParaRPr b="0" lang="hr-HR" sz="2000" spc="-1" strike="noStrike">
              <a:latin typeface="Arial"/>
            </a:endParaRPr>
          </a:p>
          <a:p>
            <a:r>
              <a:rPr b="0" lang="hr-HR" sz="2000" spc="-1" strike="noStrike">
                <a:latin typeface="Arial"/>
              </a:rPr>
              <a:t>- potrebne promjene u software ili dizajnu koje nisu planirane</a:t>
            </a:r>
            <a:endParaRPr b="0" lang="hr-HR" sz="2000" spc="-1" strike="noStrike">
              <a:latin typeface="Arial"/>
            </a:endParaRPr>
          </a:p>
          <a:p>
            <a:endParaRPr b="0" lang="hr-HR" sz="2000" spc="-1" strike="noStrike">
              <a:latin typeface="Arial"/>
            </a:endParaRPr>
          </a:p>
          <a:p>
            <a:r>
              <a:rPr b="0" lang="hr-HR" sz="2000" spc="-1" strike="noStrike">
                <a:latin typeface="Arial"/>
              </a:rPr>
              <a:t>Moguć iterativni waterfall model.</a:t>
            </a:r>
            <a:endParaRPr b="0" lang="hr-H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6800"/>
          </a:xfrm>
          <a:prstGeom prst="rect">
            <a:avLst/>
          </a:prstGeom>
        </p:spPr>
        <p:txBody>
          <a:bodyPr lIns="0" rIns="0" tIns="0" bIns="0"/>
          <a:p>
            <a:r>
              <a:rPr b="0" lang="hr-HR" sz="2000" spc="-1" strike="noStrike">
                <a:latin typeface="Arial"/>
              </a:rPr>
              <a:t>Kanban was inspired by the Toyota Production System and Lean Manufacturing. In the 1940s, Toyota improved its engineering process by modeling it after how supermarkets stock shelves.</a:t>
            </a:r>
            <a:endParaRPr b="0" lang="hr-HR" sz="2000" spc="-1" strike="noStrike">
              <a:latin typeface="Arial"/>
            </a:endParaRPr>
          </a:p>
          <a:p>
            <a:endParaRPr b="0" lang="hr-HR" sz="2000" spc="-1" strike="noStrike">
              <a:latin typeface="Arial"/>
            </a:endParaRPr>
          </a:p>
          <a:p>
            <a:r>
              <a:rPr b="0" lang="hr-HR" sz="2000" spc="-1" strike="noStrike">
                <a:latin typeface="Arial"/>
              </a:rPr>
              <a:t> </a:t>
            </a:r>
            <a:r>
              <a:rPr b="0" lang="hr-HR" sz="2000" spc="-1" strike="noStrike">
                <a:latin typeface="Arial"/>
              </a:rPr>
              <a:t>Kanban core principles:</a:t>
            </a:r>
            <a:endParaRPr b="0" lang="hr-HR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Visualize the workflow</a:t>
            </a:r>
            <a:endParaRPr b="0" lang="hr-HR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Limit work in progress (WIP) </a:t>
            </a:r>
            <a:endParaRPr b="0" lang="hr-HR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Manage and enhance the flow </a:t>
            </a:r>
            <a:endParaRPr b="0" lang="hr-HR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Make process policies explicit (eg. what „done” really means) </a:t>
            </a:r>
            <a:endParaRPr b="0" lang="hr-HR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Continuously improve</a:t>
            </a:r>
            <a:endParaRPr b="0" lang="hr-HR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hr-HR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Kaizen meeting, where you only invite people who are involved in the task at hand – discuss challenges, solutions, better efficiency</a:t>
            </a:r>
            <a:endParaRPr b="0" lang="hr-HR" sz="2000" spc="-1" strike="noStrike">
              <a:latin typeface="Arial"/>
            </a:endParaRPr>
          </a:p>
          <a:p>
            <a:endParaRPr b="0" lang="hr-H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6800"/>
          </a:xfrm>
          <a:prstGeom prst="rect">
            <a:avLst/>
          </a:prstGeom>
        </p:spPr>
        <p:txBody>
          <a:bodyPr lIns="0" rIns="0" tIns="0" bIns="0"/>
          <a:p>
            <a:r>
              <a:rPr b="0" lang="hr-HR" sz="2000" spc="-1" strike="noStrike">
                <a:latin typeface="Arial"/>
              </a:rPr>
              <a:t>Scrum je iterativni software development model koji se koristi za management kompleksnih software projekata.</a:t>
            </a:r>
            <a:endParaRPr b="0" lang="hr-HR" sz="2000" spc="-1" strike="noStrike">
              <a:latin typeface="Arial"/>
            </a:endParaRPr>
          </a:p>
          <a:p>
            <a:endParaRPr b="0" lang="hr-HR" sz="2000" spc="-1" strike="noStrike">
              <a:latin typeface="Arial"/>
            </a:endParaRPr>
          </a:p>
          <a:p>
            <a:r>
              <a:rPr b="0" lang="hr-HR" sz="2000" spc="-1" strike="noStrike">
                <a:latin typeface="Arial"/>
              </a:rPr>
              <a:t>Jeff Sutherland created the Scrum process in 1993, taking the term “Scrum” from an analogy in a 1986 study by Takeuchi and Nonaka published in the Harvard Business Review. In the study, Takeuchi and Nonaka compare high-performing, cross-functional teams to the Scrum formation used by Rugby teams.</a:t>
            </a:r>
            <a:endParaRPr b="0" lang="hr-HR" sz="2000" spc="-1" strike="noStrike">
              <a:latin typeface="Arial"/>
            </a:endParaRPr>
          </a:p>
          <a:p>
            <a:endParaRPr b="0" lang="hr-HR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Scrum roles</a:t>
            </a:r>
            <a:endParaRPr b="0" lang="hr-HR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Scrum ceremonies</a:t>
            </a:r>
            <a:endParaRPr b="0" lang="hr-HR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Product backlog – tasks, epics, stories, user stories</a:t>
            </a:r>
            <a:endParaRPr b="0" lang="hr-HR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Sprint backlog</a:t>
            </a:r>
            <a:endParaRPr b="0" lang="hr-HR" sz="2000" spc="-1" strike="noStrike">
              <a:latin typeface="Arial"/>
            </a:endParaRPr>
          </a:p>
          <a:p>
            <a:r>
              <a:rPr b="0" lang="hr-HR" sz="2000" spc="-1" strike="noStrike">
                <a:latin typeface="Arial"/>
              </a:rPr>
              <a:t> </a:t>
            </a:r>
            <a:endParaRPr b="0" lang="hr-H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hr-HR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r-HR" sz="426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hr-HR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r-HR" sz="426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hr-HR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r-HR" sz="426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hr-HR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r-HR" sz="426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hr-HR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r-HR" sz="426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hr-HR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r-HR" sz="426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hr-HR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r-HR" sz="426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hr-HR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hr-H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hr-HR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hr-H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661C0D68-7E62-4B5D-8FCD-CD7767FE3ACC}" type="slidenum">
              <a:rPr b="0" lang="hr-HR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hr-H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hr-HR" sz="4400" spc="-1" strike="noStrike">
                <a:latin typeface="Arial"/>
              </a:rPr>
              <a:t>Click to edit the title text format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Click to edit the outline text format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Second Outline Level</a:t>
            </a:r>
            <a:endParaRPr b="0" lang="hr-H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400" spc="-1" strike="noStrike">
                <a:latin typeface="Arial"/>
              </a:rPr>
              <a:t>Third Outline Level</a:t>
            </a:r>
            <a:endParaRPr b="0" lang="hr-H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000" spc="-1" strike="noStrike">
                <a:latin typeface="Arial"/>
              </a:rPr>
              <a:t>Fourth Outline Level</a:t>
            </a:r>
            <a:endParaRPr b="0" lang="hr-H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Fifth Outline Level</a:t>
            </a:r>
            <a:endParaRPr b="0" lang="hr-H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Sixth Outline Level</a:t>
            </a:r>
            <a:endParaRPr b="0" lang="hr-H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Seventh Outline Level</a:t>
            </a:r>
            <a:endParaRPr b="0" lang="hr-H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hr-HR" sz="1400" spc="-1" strike="noStrike">
                <a:latin typeface="Times New Roman"/>
              </a:rPr>
              <a:t>&lt;date/time&gt;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hr-HR" sz="1400" spc="-1" strike="noStrike">
                <a:latin typeface="Times New Roman"/>
              </a:rPr>
              <a:t>&lt;footer&gt;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7090448-36D3-4372-8283-DA35F967029B}" type="slidenum">
              <a:rPr b="0" lang="hr-HR" sz="1400" spc="-1" strike="noStrike">
                <a:latin typeface="Times New Roman"/>
              </a:rPr>
              <a:t>&lt;number&gt;</a:t>
            </a:fld>
            <a:endParaRPr b="0" lang="hr-H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agilemanifesto.org/" TargetMode="External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i="1" lang="hr-HR" sz="5860" spc="-1" strike="noStrike">
                <a:solidFill>
                  <a:srgbClr val="ffffff"/>
                </a:solidFill>
                <a:latin typeface="Arial"/>
              </a:rPr>
              <a:t>Agilni razvoj </a:t>
            </a:r>
            <a:br/>
            <a:r>
              <a:rPr b="1" i="1" lang="hr-HR" sz="5860" spc="-1" strike="noStrike">
                <a:solidFill>
                  <a:srgbClr val="ffffff"/>
                </a:solidFill>
                <a:latin typeface="Arial"/>
              </a:rPr>
              <a:t>softverskih projekata</a:t>
            </a:r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r-HR" sz="3200" spc="-1" strike="noStrike">
                <a:solidFill>
                  <a:srgbClr val="ffffff"/>
                </a:solidFill>
                <a:latin typeface="Arial"/>
              </a:rPr>
              <a:t>Dubravko Bogović mag. ing. el.</a:t>
            </a:r>
            <a:endParaRPr b="0" lang="hr-H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r-HR" sz="4400" spc="-1" strike="noStrike">
                <a:latin typeface="Arial"/>
              </a:rPr>
              <a:t>Waterfall</a:t>
            </a:r>
            <a:endParaRPr b="0" lang="hr-HR" sz="44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4752000" y="2160000"/>
            <a:ext cx="4783320" cy="2664000"/>
          </a:xfrm>
          <a:prstGeom prst="rect">
            <a:avLst/>
          </a:prstGeom>
          <a:ln>
            <a:noFill/>
          </a:ln>
        </p:spPr>
      </p:pic>
      <p:sp>
        <p:nvSpPr>
          <p:cNvPr id="109" name="TextShape 2"/>
          <p:cNvSpPr txBox="1"/>
          <p:nvPr/>
        </p:nvSpPr>
        <p:spPr>
          <a:xfrm>
            <a:off x="518040" y="17726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Jednostavan linearan SDLC proces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Karakteristike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Jednostavan za korištenje</a:t>
            </a:r>
            <a:endParaRPr b="0" lang="hr-H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Zahtjeva disciplinu</a:t>
            </a:r>
            <a:endParaRPr b="0" lang="hr-H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Potrebna vrlo dobra dokumentacija</a:t>
            </a:r>
            <a:endParaRPr b="0" lang="hr-H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Nefleksibilan</a:t>
            </a:r>
            <a:endParaRPr b="0" lang="hr-H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Često spora isporuka softwarea</a:t>
            </a:r>
            <a:endParaRPr b="0" lang="hr-H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Prelazak u slijedeću fazu samo nakon završetka prethodne</a:t>
            </a:r>
            <a:endParaRPr b="0" lang="hr-H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Najbolje koristiti za vrlo jasno definirane projekte bez izmjena. </a:t>
            </a:r>
            <a:endParaRPr b="0" lang="hr-HR" sz="32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r-HR" sz="4400" spc="-1" strike="noStrike">
                <a:latin typeface="Arial"/>
              </a:rPr>
              <a:t>Kanban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4000" y="1769040"/>
            <a:ext cx="9071640" cy="471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Japanski naziv za „vizualni simbol” ili „karticu”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Management rada pomoću visualnog pomagala – kanban board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Karakteristike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Jednostavnost</a:t>
            </a:r>
            <a:endParaRPr b="0" lang="hr-H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Fleksibilnost</a:t>
            </a:r>
            <a:endParaRPr b="0" lang="hr-H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Povećanje produktivnosti</a:t>
            </a:r>
            <a:endParaRPr b="0" lang="hr-H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Minimizira vrijeme ciklusa rada</a:t>
            </a:r>
            <a:endParaRPr b="0" lang="hr-H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Potrebno pripazit na kompleksnost </a:t>
            </a:r>
            <a:endParaRPr b="0" lang="hr-H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boarda i ažuriranje istog</a:t>
            </a:r>
            <a:endParaRPr b="0" lang="hr-H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Nema procjena završetka</a:t>
            </a:r>
            <a:endParaRPr b="0" lang="hr-HR" sz="28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5472000" y="5040000"/>
            <a:ext cx="4320000" cy="24300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r-HR" sz="4400" spc="-1" strike="noStrike">
                <a:latin typeface="Arial"/>
              </a:rPr>
              <a:t>Scrum</a:t>
            </a:r>
            <a:endParaRPr b="0" lang="hr-HR" sz="44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309840" y="2826720"/>
            <a:ext cx="6400080" cy="4464000"/>
          </a:xfrm>
          <a:prstGeom prst="rect">
            <a:avLst/>
          </a:prstGeom>
          <a:ln>
            <a:noFill/>
          </a:ln>
        </p:spPr>
      </p:pic>
      <p:sp>
        <p:nvSpPr>
          <p:cNvPr id="115" name="TextShape 2"/>
          <p:cNvSpPr txBox="1"/>
          <p:nvPr/>
        </p:nvSpPr>
        <p:spPr>
          <a:xfrm>
            <a:off x="504000" y="1769040"/>
            <a:ext cx="9071640" cy="514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&gt; 90% agilnih timova koristi Scrum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Karakteristike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Transparentnost</a:t>
            </a:r>
            <a:endParaRPr b="0" lang="hr-H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Timska odgovornost</a:t>
            </a:r>
            <a:endParaRPr b="0" lang="hr-H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Fleksibilnost</a:t>
            </a:r>
            <a:endParaRPr b="0" lang="hr-H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Smanjenje troškova</a:t>
            </a:r>
            <a:endParaRPr b="0" lang="hr-H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Rizici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Scope creep</a:t>
            </a:r>
            <a:endParaRPr b="0" lang="hr-H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Predanost scrumu</a:t>
            </a:r>
            <a:endParaRPr b="0" lang="hr-H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Znanje tima</a:t>
            </a:r>
            <a:endParaRPr b="0" lang="hr-H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Dobar Scrum Master</a:t>
            </a:r>
            <a:endParaRPr b="0" lang="hr-H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Loše definirani zadaci = loše planiranje</a:t>
            </a:r>
            <a:endParaRPr b="0" lang="hr-HR" sz="28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r-HR" sz="4400" spc="-1" strike="noStrike">
                <a:latin typeface="Arial"/>
              </a:rPr>
              <a:t>Agile vs Waterfall</a:t>
            </a:r>
            <a:endParaRPr b="0" lang="hr-HR" sz="44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503640" y="2161080"/>
            <a:ext cx="9071640" cy="359964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r-HR" sz="4400" spc="-1" strike="noStrike">
                <a:solidFill>
                  <a:srgbClr val="000000"/>
                </a:solidFill>
                <a:latin typeface="Arial"/>
                <a:ea typeface="DejaVu Sans"/>
              </a:rPr>
              <a:t>Kanban vs Scrum</a:t>
            </a:r>
            <a:endParaRPr b="0" lang="hr-HR" sz="44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776160" y="1296000"/>
            <a:ext cx="8511840" cy="58453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32360" y="144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r-HR" sz="5860" spc="-1" strike="noStrike">
                <a:solidFill>
                  <a:srgbClr val="ffffff"/>
                </a:solidFill>
                <a:latin typeface="Arial"/>
              </a:rPr>
              <a:t>Kanban vs Scrum</a:t>
            </a:r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rcRect l="2847" t="704" r="2142" b="0"/>
          <a:stretch/>
        </p:blipFill>
        <p:spPr>
          <a:xfrm>
            <a:off x="0" y="1711080"/>
            <a:ext cx="10095480" cy="534492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32000" y="144000"/>
            <a:ext cx="9071640" cy="65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r-HR" sz="3200" spc="-1" strike="noStrike">
                <a:solidFill>
                  <a:srgbClr val="ffffff"/>
                </a:solidFill>
                <a:latin typeface="Arial"/>
              </a:rPr>
              <a:t>Stvarni (radni) svijet?</a:t>
            </a:r>
            <a:endParaRPr b="0" lang="hr-HR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698760" y="792000"/>
            <a:ext cx="8589240" cy="677376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32360" y="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r-HR" sz="5860" spc="-1" strike="noStrike">
                <a:solidFill>
                  <a:srgbClr val="ffffff"/>
                </a:solidFill>
                <a:latin typeface="Arial"/>
              </a:rPr>
              <a:t>Kako mi to radimo?</a:t>
            </a:r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900000" y="1656000"/>
            <a:ext cx="9071640" cy="51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r-HR" sz="4260" spc="-1" strike="noStrike">
                <a:solidFill>
                  <a:srgbClr val="ffffff"/>
                </a:solidFill>
                <a:latin typeface="Arial"/>
              </a:rPr>
              <a:t>Samoorganizirajući timovi</a:t>
            </a:r>
            <a:endParaRPr b="0" lang="hr-HR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r-HR" sz="4260" spc="-1" strike="noStrike">
                <a:solidFill>
                  <a:srgbClr val="ffffff"/>
                </a:solidFill>
                <a:latin typeface="Arial"/>
              </a:rPr>
              <a:t>Agilna metoda</a:t>
            </a:r>
            <a:endParaRPr b="0" lang="hr-HR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r-HR" sz="4260" spc="-1" strike="noStrike">
                <a:solidFill>
                  <a:srgbClr val="ffffff"/>
                </a:solidFill>
                <a:latin typeface="Arial"/>
              </a:rPr>
              <a:t>Tehnologija</a:t>
            </a:r>
            <a:endParaRPr b="0" lang="hr-HR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r-HR" sz="4260" spc="-1" strike="noStrike">
                <a:solidFill>
                  <a:srgbClr val="ffffff"/>
                </a:solidFill>
                <a:latin typeface="Arial"/>
              </a:rPr>
              <a:t>Planiranja</a:t>
            </a:r>
            <a:endParaRPr b="0" lang="hr-HR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r-HR" sz="4260" spc="-1" strike="noStrike">
                <a:solidFill>
                  <a:srgbClr val="ffffff"/>
                </a:solidFill>
                <a:latin typeface="Arial"/>
              </a:rPr>
              <a:t>Scrum </a:t>
            </a:r>
            <a:endParaRPr b="0" lang="hr-HR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r-HR" sz="4260" spc="-1" strike="noStrike">
                <a:solidFill>
                  <a:srgbClr val="ffffff"/>
                </a:solidFill>
                <a:latin typeface="Arial"/>
              </a:rPr>
              <a:t>Product owners</a:t>
            </a:r>
            <a:endParaRPr b="0" lang="hr-HR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r-HR" sz="4260" spc="-1" strike="noStrike">
                <a:solidFill>
                  <a:srgbClr val="ffffff"/>
                </a:solidFill>
                <a:latin typeface="Arial"/>
              </a:rPr>
              <a:t>Sprintovi 1-2 tjedna</a:t>
            </a:r>
            <a:endParaRPr b="0" lang="hr-HR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r-HR" sz="4260" spc="-1" strike="noStrike">
                <a:solidFill>
                  <a:srgbClr val="ffffff"/>
                </a:solidFill>
                <a:latin typeface="Arial"/>
              </a:rPr>
              <a:t>Sprint planing / grooming</a:t>
            </a:r>
            <a:endParaRPr b="0" lang="hr-HR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r-HR" sz="4260" spc="-1" strike="noStrike">
                <a:solidFill>
                  <a:srgbClr val="ffffff"/>
                </a:solidFill>
                <a:latin typeface="Arial"/>
              </a:rPr>
              <a:t>Retrospektive</a:t>
            </a:r>
            <a:endParaRPr b="0" lang="hr-HR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hr-HR" sz="4260" spc="-1" strike="noStrike">
                <a:solidFill>
                  <a:srgbClr val="ffffff"/>
                </a:solidFill>
                <a:latin typeface="Arial"/>
              </a:rPr>
              <a:t>Scrum board</a:t>
            </a:r>
            <a:endParaRPr b="0" lang="hr-HR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r-HR" sz="4260" spc="-1" strike="noStrike">
                <a:solidFill>
                  <a:srgbClr val="ffffff"/>
                </a:solidFill>
                <a:latin typeface="Arial"/>
              </a:rPr>
              <a:t>Kvartalna planiranja na višim razinama</a:t>
            </a:r>
            <a:endParaRPr b="0" lang="hr-HR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r-HR" sz="426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hr-HR" sz="426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6408000" y="1656000"/>
            <a:ext cx="2928600" cy="14641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889920" y="1152000"/>
            <a:ext cx="8318520" cy="46800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795040" y="1872000"/>
            <a:ext cx="6868080" cy="216000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248400" y="4248000"/>
            <a:ext cx="6639480" cy="2088000"/>
          </a:xfrm>
          <a:prstGeom prst="rect">
            <a:avLst/>
          </a:prstGeom>
          <a:ln>
            <a:noFill/>
          </a:ln>
        </p:spPr>
      </p:pic>
      <p:sp>
        <p:nvSpPr>
          <p:cNvPr id="92" name="TextShape 1"/>
          <p:cNvSpPr txBox="1"/>
          <p:nvPr/>
        </p:nvSpPr>
        <p:spPr>
          <a:xfrm>
            <a:off x="288000" y="36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r-HR" sz="5860" spc="-1" strike="noStrike">
                <a:solidFill>
                  <a:srgbClr val="ffffff"/>
                </a:solidFill>
                <a:latin typeface="Arial"/>
              </a:rPr>
              <a:t>Ajmo bit agilni</a:t>
            </a:r>
            <a:endParaRPr b="0" lang="hr-HR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r-HR" sz="4400" spc="-1" strike="noStrike">
                <a:latin typeface="Arial"/>
              </a:rPr>
              <a:t>Što je to Agilna metodologija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Veljača 2001 </a:t>
            </a:r>
            <a:endParaRPr b="0" lang="hr-HR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17 developera </a:t>
            </a:r>
            <a:endParaRPr b="0" lang="hr-HR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Manifesto for Agile Software Development</a:t>
            </a:r>
            <a:endParaRPr b="0" lang="hr-HR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  <a:hlinkClick r:id="rId1"/>
              </a:rPr>
              <a:t>http://agilemanifesto.org/</a:t>
            </a:r>
            <a:endParaRPr b="0" lang="hr-HR" sz="3200" spc="-1" strike="noStrike"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1008000" y="4248000"/>
            <a:ext cx="8208000" cy="23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15000"/>
              </a:lnSpc>
            </a:pPr>
            <a:r>
              <a:rPr b="1" i="1" lang="hr-HR" sz="2400" spc="-1" strike="noStrike">
                <a:latin typeface="Cambria"/>
              </a:rPr>
              <a:t>Ljude i njihove međusobne odnose</a:t>
            </a:r>
            <a:r>
              <a:rPr b="0" i="1" lang="hr-HR" sz="2400" spc="-1" strike="noStrike">
                <a:latin typeface="Cambria"/>
              </a:rPr>
              <a:t> nego procese i oruđa</a:t>
            </a:r>
            <a:endParaRPr b="0" lang="hr-HR" sz="24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i="1" lang="hr-HR" sz="2400" spc="-1" strike="noStrike">
                <a:latin typeface="Cambria"/>
              </a:rPr>
              <a:t>Upotrebljiv softver </a:t>
            </a:r>
            <a:r>
              <a:rPr b="0" i="1" lang="hr-HR" sz="2400" spc="-1" strike="noStrike">
                <a:latin typeface="Cambria"/>
              </a:rPr>
              <a:t>nego iscrpnu dokumentaciju</a:t>
            </a:r>
            <a:endParaRPr b="0" lang="hr-HR" sz="24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i="1" lang="hr-HR" sz="2400" spc="-1" strike="noStrike">
                <a:latin typeface="Cambria"/>
              </a:rPr>
              <a:t>Suradnju s naručiteljem</a:t>
            </a:r>
            <a:r>
              <a:rPr b="0" i="1" lang="hr-HR" sz="2400" spc="-1" strike="noStrike">
                <a:latin typeface="Cambria"/>
              </a:rPr>
              <a:t> nego pregovaranje oko ugovora</a:t>
            </a:r>
            <a:endParaRPr b="0" lang="hr-HR" sz="24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i="1" lang="hr-HR" sz="2400" spc="-1" strike="noStrike">
                <a:latin typeface="Cambria"/>
              </a:rPr>
              <a:t>Reagiranje na promjenu</a:t>
            </a:r>
            <a:r>
              <a:rPr b="0" i="1" lang="hr-HR" sz="2400" spc="-1" strike="noStrike">
                <a:latin typeface="Cambria"/>
              </a:rPr>
              <a:t> nego ustrajanje na planu. </a:t>
            </a:r>
            <a:endParaRPr b="0" lang="hr-HR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r-HR" sz="4400" spc="-1" strike="noStrike">
                <a:latin typeface="Arial"/>
              </a:rPr>
              <a:t>Prednosti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Promjene zahtjeva se prihvaćaju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Krajnji cilj može biti i nepoznat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Brža isporuka kvalitetnog softvera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Komunikacija sa korisnicima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Kontinuirana poboljšanja</a:t>
            </a:r>
            <a:endParaRPr b="0" lang="hr-HR" sz="32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r-HR" sz="4400" spc="-1" strike="noStrike">
                <a:latin typeface="Arial"/>
              </a:rPr>
              <a:t>Nedostaci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Planiranje može biti manje precizno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Zahtjeva se visoko znanje u timu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Posvećenost projektu (vremenska i tematska)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Dokumentacija se ponekad zanemaruje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Konačni proizvod može biti vrlo različit od početne ideje</a:t>
            </a:r>
            <a:endParaRPr b="0" lang="hr-HR" sz="32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2338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r-HR" sz="4400" spc="-1" strike="noStrike">
                <a:solidFill>
                  <a:srgbClr val="000000"/>
                </a:solidFill>
                <a:latin typeface="Arial"/>
                <a:ea typeface="DejaVu Sans"/>
              </a:rPr>
              <a:t>Agilne metodologije (1)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5286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Extreme programming (XP)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Brz odziv na potrebe klijenta – feedback, pretpostavi jednostavnost, prihvati promjene</a:t>
            </a:r>
            <a:endParaRPr b="0" lang="hr-H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Feature-driven development (FDD)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Adaptive system development (ASD)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Konstantno stanje adaptacije i razvoja</a:t>
            </a:r>
            <a:endParaRPr b="0" lang="hr-H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Dynamic system development method (DSDM)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Fokus na poslovnu potrebu, poštovanje rokova i suradnju s korisnicima</a:t>
            </a:r>
            <a:endParaRPr b="0" lang="hr-HR" sz="28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r-HR" sz="4400" spc="-1" strike="noStrike">
                <a:solidFill>
                  <a:srgbClr val="000000"/>
                </a:solidFill>
                <a:latin typeface="Arial"/>
                <a:ea typeface="DejaVu Sans"/>
              </a:rPr>
              <a:t>Agilne metodologije (2)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Lean Software Development (LSD)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Otklanjanje viškova, učenje, kasne odluke</a:t>
            </a:r>
            <a:endParaRPr b="0" lang="hr-H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Kanban 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Japanski - „visual sign” ili „card”, poboljšanje razvojnih ciklusa</a:t>
            </a:r>
            <a:endParaRPr b="0" lang="hr-H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Crystal Clear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Fokus na ljudima, a ne procesima</a:t>
            </a:r>
            <a:endParaRPr b="0" lang="hr-H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Scrum 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Definirane uloge i obveze u timu, sastanci</a:t>
            </a:r>
            <a:endParaRPr b="0" lang="hr-HR" sz="28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hr-HR" sz="4400" spc="-1" strike="noStrike">
                <a:solidFill>
                  <a:srgbClr val="000000"/>
                </a:solidFill>
                <a:latin typeface="Arial"/>
                <a:ea typeface="DejaVu Sans"/>
              </a:rPr>
              <a:t>Vezane metode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Agile modeling (AM)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Modeliranje i dokumentacija </a:t>
            </a:r>
            <a:endParaRPr b="0" lang="hr-H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Test Driven Development (TDD)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Razvoj prema prvo napisanim testovima za ostvarenje cilja</a:t>
            </a:r>
            <a:endParaRPr b="0" lang="hr-H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Rapid application development (RAD)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Naglasak na razvoj a ne planiranje</a:t>
            </a:r>
            <a:endParaRPr b="0" lang="hr-H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Rational Unified Process (RUP)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Online mentor sa nacrtima, templatima i primjerima za razvoj</a:t>
            </a:r>
            <a:endParaRPr b="0" lang="hr-H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hr-HR" sz="2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LibreOffice/6.0.0.3$Windows_X86_64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2018-02-06T19:16:51Z</dcterms:created>
  <dc:creator/>
  <dc:description/>
  <dc:language>hr-HR</dc:language>
  <cp:lastModifiedBy/>
  <dcterms:modified xsi:type="dcterms:W3CDTF">2018-02-16T12:28:48Z</dcterms:modified>
  <cp:revision>19</cp:revision>
  <dc:subject/>
  <dc:title>Blueprint Plans</dc:title>
</cp:coreProperties>
</file>