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3" r:id="rId8"/>
    <p:sldId id="265" r:id="rId9"/>
    <p:sldId id="271" r:id="rId10"/>
    <p:sldId id="261"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518400" y="1193800"/>
            <a:ext cx="4673600" cy="1967089"/>
          </a:xfrm>
        </p:spPr>
        <p:txBody>
          <a:bodyPr/>
          <a:lstStyle/>
          <a:p>
            <a:pPr algn="ctr"/>
            <a:r>
              <a:rPr lang="en-US" sz="3600" b="1" dirty="0">
                <a:latin typeface="Times New Roman" panose="02020603050405020304" pitchFamily="18" charset="0"/>
                <a:cs typeface="Times New Roman" panose="02020603050405020304" pitchFamily="18" charset="0"/>
              </a:rPr>
              <a:t>BIKE SERVICE CENTRE MANAGEMENT SYSTEM</a:t>
            </a:r>
            <a:endParaRPr lang="en-US" b="1"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21506" y="3736624"/>
            <a:ext cx="5970494" cy="2528047"/>
          </a:xfrm>
        </p:spPr>
        <p:txBody>
          <a:bodyPr>
            <a:normAutofit fontScale="25000" lnSpcReduction="20000"/>
          </a:bodyPr>
          <a:lstStyle/>
          <a:p>
            <a:pPr>
              <a:lnSpc>
                <a:spcPct val="120000"/>
              </a:lnSpc>
            </a:pPr>
            <a:r>
              <a:rPr lang="en-US" sz="9600" dirty="0"/>
              <a:t>Avishek Laudary</a:t>
            </a:r>
          </a:p>
          <a:p>
            <a:pPr>
              <a:lnSpc>
                <a:spcPct val="120000"/>
              </a:lnSpc>
            </a:pPr>
            <a:r>
              <a:rPr lang="en-US" sz="9600" dirty="0">
                <a:latin typeface="Times New Roman" panose="02020603050405020304" pitchFamily="18" charset="0"/>
                <a:cs typeface="Times New Roman" panose="02020603050405020304" pitchFamily="18" charset="0"/>
              </a:rPr>
              <a:t>Exam Roll No: 11403/20</a:t>
            </a:r>
            <a:br>
              <a:rPr lang="en-US" sz="9600" dirty="0">
                <a:latin typeface="Times New Roman" panose="02020603050405020304" pitchFamily="18" charset="0"/>
                <a:cs typeface="Times New Roman" panose="02020603050405020304" pitchFamily="18" charset="0"/>
              </a:rPr>
            </a:b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T.U Registration No.:7-2-422-114-2020</a:t>
            </a:r>
            <a:br>
              <a:rPr lang="en-US" sz="9600" dirty="0">
                <a:latin typeface="Times New Roman" panose="02020603050405020304" pitchFamily="18" charset="0"/>
                <a:cs typeface="Times New Roman" panose="02020603050405020304" pitchFamily="18" charset="0"/>
              </a:rPr>
            </a:b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Kist College of Management</a:t>
            </a:r>
            <a:endParaRPr lang="en-US" sz="9600"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80628" y="125237"/>
            <a:ext cx="2895600" cy="1325563"/>
          </a:xfrm>
        </p:spPr>
        <p:txBody>
          <a:bodyPr/>
          <a:lstStyle/>
          <a:p>
            <a:r>
              <a:rPr lang="en-US" b="1" dirty="0"/>
              <a:t>Outlines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80628" y="1970089"/>
            <a:ext cx="6546145" cy="5533636"/>
          </a:xfrm>
        </p:spPr>
        <p:txBody>
          <a:bodyPr>
            <a:normAutofit/>
          </a:bodyPr>
          <a:lstStyle/>
          <a:p>
            <a:pPr marL="285750" indent="-285750">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Introduction of Project</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 to Organization</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Statement</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03823" y="264180"/>
            <a:ext cx="6428254" cy="1204912"/>
          </a:xfrm>
        </p:spPr>
        <p:txBody>
          <a:bodyPr/>
          <a:lstStyle/>
          <a:p>
            <a:r>
              <a:rPr lang="en-US" b="1" dirty="0">
                <a:latin typeface="Times New Roman" panose="02020603050405020304" pitchFamily="18" charset="0"/>
                <a:cs typeface="Times New Roman" panose="02020603050405020304" pitchFamily="18" charset="0"/>
              </a:rPr>
              <a:t>Introduction of Project</a:t>
            </a:r>
            <a:endParaRPr lang="en-US"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55586" y="2136773"/>
            <a:ext cx="8090555" cy="4326779"/>
          </a:xfrm>
        </p:spPr>
        <p:txBody>
          <a:bodyPr>
            <a:normAutofit/>
          </a:bodyPr>
          <a:lstStyle/>
          <a:p>
            <a:r>
              <a:rPr lang="en-US" sz="1600" dirty="0">
                <a:latin typeface="Times New Roman" panose="02020603050405020304" pitchFamily="18" charset="0"/>
                <a:cs typeface="Times New Roman" panose="02020603050405020304" pitchFamily="18" charset="0"/>
              </a:rPr>
              <a:t>Bike Service Centre Management System provides proper management over the</a:t>
            </a:r>
          </a:p>
          <a:p>
            <a:pPr marL="0" indent="0">
              <a:buNone/>
            </a:pPr>
            <a:r>
              <a:rPr lang="en-US" sz="1600" dirty="0">
                <a:latin typeface="Times New Roman" panose="02020603050405020304" pitchFamily="18" charset="0"/>
                <a:cs typeface="Times New Roman" panose="02020603050405020304" pitchFamily="18" charset="0"/>
              </a:rPr>
              <a:t>   website. In this system, Customer schedules their appointment online. Then the</a:t>
            </a:r>
          </a:p>
          <a:p>
            <a:pPr marL="0" indent="0">
              <a:buNone/>
            </a:pPr>
            <a:r>
              <a:rPr lang="en-US" sz="1600" dirty="0">
                <a:latin typeface="Times New Roman" panose="02020603050405020304" pitchFamily="18" charset="0"/>
                <a:cs typeface="Times New Roman" panose="02020603050405020304" pitchFamily="18" charset="0"/>
              </a:rPr>
              <a:t>   customer selects their services as per their requirement.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With bike service centre management system, service centre owner can easily</a:t>
            </a:r>
          </a:p>
          <a:p>
            <a:pPr marL="0" indent="0">
              <a:buNone/>
            </a:pPr>
            <a:r>
              <a:rPr lang="en-US" sz="1600" dirty="0">
                <a:latin typeface="Times New Roman" panose="02020603050405020304" pitchFamily="18" charset="0"/>
                <a:cs typeface="Times New Roman" panose="02020603050405020304" pitchFamily="18" charset="0"/>
              </a:rPr>
              <a:t>   schedule appointments, track client information, and further strengthen the</a:t>
            </a:r>
          </a:p>
          <a:p>
            <a:pPr marL="0" indent="0">
              <a:buNone/>
            </a:pPr>
            <a:r>
              <a:rPr lang="en-US" sz="1600" dirty="0">
                <a:latin typeface="Times New Roman" panose="02020603050405020304" pitchFamily="18" charset="0"/>
                <a:cs typeface="Times New Roman" panose="02020603050405020304" pitchFamily="18" charset="0"/>
              </a:rPr>
              <a:t>   business by using the client’s data.</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aim of this website is </a:t>
            </a:r>
            <a:r>
              <a:rPr lang="en-GB" sz="1600" kern="0" dirty="0">
                <a:solidFill>
                  <a:srgbClr val="000000"/>
                </a:solidFill>
                <a:latin typeface="Times New Roman" panose="02020603050405020304" pitchFamily="18" charset="0"/>
                <a:cs typeface="Times New Roman" panose="02020603050405020304" pitchFamily="18" charset="0"/>
              </a:rPr>
              <a:t>t</a:t>
            </a:r>
            <a:r>
              <a:rPr lang="en-GB" sz="1600" kern="0" dirty="0">
                <a:solidFill>
                  <a:srgbClr val="000000"/>
                </a:solidFill>
                <a:effectLst/>
                <a:latin typeface="Times New Roman" panose="02020603050405020304" pitchFamily="18" charset="0"/>
                <a:ea typeface="Times New Roman" panose="02020603050405020304" pitchFamily="18" charset="0"/>
              </a:rPr>
              <a:t>o tackle the inefficiencies of manual record-keeping</a:t>
            </a:r>
          </a:p>
          <a:p>
            <a:pPr marL="0" indent="0">
              <a:buNone/>
            </a:pPr>
            <a:r>
              <a:rPr lang="en-GB" sz="1600" kern="0" dirty="0">
                <a:solidFill>
                  <a:srgbClr val="000000"/>
                </a:solidFill>
                <a:effectLst/>
                <a:latin typeface="Times New Roman" panose="02020603050405020304" pitchFamily="18" charset="0"/>
                <a:ea typeface="Times New Roman" panose="02020603050405020304" pitchFamily="18" charset="0"/>
              </a:rPr>
              <a:t>    and non-digitized operations in Nepal's bike service centres.</a:t>
            </a:r>
            <a:endParaRPr lang="en-US"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330" name="TextBox 329">
            <a:extLst>
              <a:ext uri="{FF2B5EF4-FFF2-40B4-BE49-F238E27FC236}">
                <a16:creationId xmlns:a16="http://schemas.microsoft.com/office/drawing/2014/main" id="{5EFBF373-8CDB-994E-D7B5-E52C766512E6}"/>
              </a:ext>
            </a:extLst>
          </p:cNvPr>
          <p:cNvSpPr txBox="1"/>
          <p:nvPr/>
        </p:nvSpPr>
        <p:spPr>
          <a:xfrm>
            <a:off x="1862417" y="765042"/>
            <a:ext cx="8467165" cy="523220"/>
          </a:xfrm>
          <a:prstGeom prst="rect">
            <a:avLst/>
          </a:prstGeom>
          <a:noFill/>
        </p:spPr>
        <p:txBody>
          <a:bodyPr wrap="square" rtlCol="0">
            <a:spAutoFit/>
          </a:bodyPr>
          <a:lstStyle/>
          <a:p>
            <a:pPr algn="r"/>
            <a:r>
              <a:rPr lang="en-GB" sz="2800" b="1" dirty="0">
                <a:latin typeface="Times New Roman" panose="02020603050405020304" pitchFamily="18" charset="0"/>
                <a:cs typeface="Times New Roman" panose="02020603050405020304" pitchFamily="18" charset="0"/>
              </a:rPr>
              <a:t>Introduction to Organization</a:t>
            </a:r>
            <a:endParaRPr lang="en-GB" sz="2800" b="1" dirty="0"/>
          </a:p>
        </p:txBody>
      </p:sp>
      <p:sp>
        <p:nvSpPr>
          <p:cNvPr id="331" name="TextBox 330">
            <a:extLst>
              <a:ext uri="{FF2B5EF4-FFF2-40B4-BE49-F238E27FC236}">
                <a16:creationId xmlns:a16="http://schemas.microsoft.com/office/drawing/2014/main" id="{23F6F2BA-B96A-B95F-C126-E0F9287CBF86}"/>
              </a:ext>
            </a:extLst>
          </p:cNvPr>
          <p:cNvSpPr txBox="1"/>
          <p:nvPr/>
        </p:nvSpPr>
        <p:spPr>
          <a:xfrm>
            <a:off x="959224" y="2124635"/>
            <a:ext cx="9484658" cy="3754874"/>
          </a:xfrm>
          <a:prstGeom prst="rect">
            <a:avLst/>
          </a:prstGeom>
          <a:noFill/>
        </p:spPr>
        <p:txBody>
          <a:bodyPr wrap="square" rtlCol="0">
            <a:spAutoFit/>
          </a:bodyPr>
          <a:lstStyle/>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Welcome to “The Bike Service Centre”, located in Neem Chowk, Damauli. Established with a commitment to excellence in bike care, we take pride in offering a range of services to keep your two-wheeler in prime condition. </a:t>
            </a:r>
          </a:p>
          <a:p>
            <a:pPr>
              <a:lnSpc>
                <a:spcPct val="100000"/>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detail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washing to essential engine oil changes, air filter replacements, brake oil enhancements, and various routine services, we cater to all aspects of your bike's well-being. As a well-running business, we prioritize our customers, ensuring they receive top-notch service with every visit. Our dedicated mechanics are committed to providing reliable and efficient solutions, making The Bike Service Centre your go-to destination for quality bike maintenance . Join us for a seamless experience where your satisfaction is our utmost priority.</a:t>
            </a:r>
          </a:p>
          <a:p>
            <a:endParaRPr lang="en-GB" dirty="0"/>
          </a:p>
        </p:txBody>
      </p:sp>
    </p:spTree>
    <p:extLst>
      <p:ext uri="{BB962C8B-B14F-4D97-AF65-F5344CB8AC3E}">
        <p14:creationId xmlns:p14="http://schemas.microsoft.com/office/powerpoint/2010/main" val="405507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10961" y="455823"/>
            <a:ext cx="3032873" cy="682694"/>
          </a:xfrm>
        </p:spPr>
        <p:txBody>
          <a:bodyPr>
            <a:normAutofit/>
          </a:bodyPr>
          <a:lstStyle/>
          <a:p>
            <a:r>
              <a:rPr lang="en-GB" b="1" dirty="0">
                <a:latin typeface="Times New Roman" panose="02020603050405020304" pitchFamily="18" charset="0"/>
                <a:cs typeface="Times New Roman" panose="02020603050405020304" pitchFamily="18" charset="0"/>
              </a:rPr>
              <a:t>Objectives</a:t>
            </a:r>
            <a:endParaRPr lang="en-US" b="1" dirty="0"/>
          </a:p>
        </p:txBody>
      </p:sp>
      <p:sp>
        <p:nvSpPr>
          <p:cNvPr id="10" name="TextBox 9">
            <a:extLst>
              <a:ext uri="{FF2B5EF4-FFF2-40B4-BE49-F238E27FC236}">
                <a16:creationId xmlns:a16="http://schemas.microsoft.com/office/drawing/2014/main" id="{67336E0D-2249-D8B1-BECB-69FDAAE2E8AE}"/>
              </a:ext>
            </a:extLst>
          </p:cNvPr>
          <p:cNvSpPr txBox="1"/>
          <p:nvPr/>
        </p:nvSpPr>
        <p:spPr>
          <a:xfrm>
            <a:off x="6544235" y="3429000"/>
            <a:ext cx="184731" cy="369332"/>
          </a:xfrm>
          <a:prstGeom prst="rect">
            <a:avLst/>
          </a:prstGeom>
          <a:noFill/>
        </p:spPr>
        <p:txBody>
          <a:bodyPr wrap="none" rtlCol="0">
            <a:spAutoFit/>
          </a:bodyPr>
          <a:lstStyle/>
          <a:p>
            <a:endParaRPr lang="en-GB" dirty="0"/>
          </a:p>
        </p:txBody>
      </p:sp>
      <p:sp>
        <p:nvSpPr>
          <p:cNvPr id="11" name="TextBox 10">
            <a:extLst>
              <a:ext uri="{FF2B5EF4-FFF2-40B4-BE49-F238E27FC236}">
                <a16:creationId xmlns:a16="http://schemas.microsoft.com/office/drawing/2014/main" id="{ADEF7283-22C5-7D12-4400-34E78FFB0D69}"/>
              </a:ext>
            </a:extLst>
          </p:cNvPr>
          <p:cNvSpPr txBox="1"/>
          <p:nvPr/>
        </p:nvSpPr>
        <p:spPr>
          <a:xfrm>
            <a:off x="4715434" y="1371635"/>
            <a:ext cx="3478307"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Accurate Record-Keeping</a:t>
            </a:r>
          </a:p>
          <a:p>
            <a:endParaRPr lang="en-GB" dirty="0"/>
          </a:p>
        </p:txBody>
      </p:sp>
      <p:sp>
        <p:nvSpPr>
          <p:cNvPr id="13" name="TextBox 12">
            <a:extLst>
              <a:ext uri="{FF2B5EF4-FFF2-40B4-BE49-F238E27FC236}">
                <a16:creationId xmlns:a16="http://schemas.microsoft.com/office/drawing/2014/main" id="{39563FB7-CDD9-2780-E2E6-2B9B80EA5FAF}"/>
              </a:ext>
            </a:extLst>
          </p:cNvPr>
          <p:cNvSpPr txBox="1"/>
          <p:nvPr/>
        </p:nvSpPr>
        <p:spPr>
          <a:xfrm>
            <a:off x="0" y="2894154"/>
            <a:ext cx="3738282"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Optimize Resource Utilization</a:t>
            </a:r>
          </a:p>
          <a:p>
            <a:endParaRPr lang="en-GB" dirty="0"/>
          </a:p>
        </p:txBody>
      </p:sp>
      <p:sp>
        <p:nvSpPr>
          <p:cNvPr id="14" name="TextBox 13">
            <a:extLst>
              <a:ext uri="{FF2B5EF4-FFF2-40B4-BE49-F238E27FC236}">
                <a16:creationId xmlns:a16="http://schemas.microsoft.com/office/drawing/2014/main" id="{FA0C1335-9EA3-B8F1-ECED-7A639078DF95}"/>
              </a:ext>
            </a:extLst>
          </p:cNvPr>
          <p:cNvSpPr txBox="1"/>
          <p:nvPr/>
        </p:nvSpPr>
        <p:spPr>
          <a:xfrm>
            <a:off x="3025587" y="4563035"/>
            <a:ext cx="2675965" cy="984885"/>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Enhance Customer Communication</a:t>
            </a:r>
          </a:p>
          <a:p>
            <a:endParaRPr lang="en-GB" dirty="0"/>
          </a:p>
        </p:txBody>
      </p:sp>
      <p:sp>
        <p:nvSpPr>
          <p:cNvPr id="15" name="TextBox 14">
            <a:extLst>
              <a:ext uri="{FF2B5EF4-FFF2-40B4-BE49-F238E27FC236}">
                <a16:creationId xmlns:a16="http://schemas.microsoft.com/office/drawing/2014/main" id="{0708D648-EEFA-B280-5DAF-A3F43CBD1088}"/>
              </a:ext>
            </a:extLst>
          </p:cNvPr>
          <p:cNvSpPr txBox="1"/>
          <p:nvPr/>
        </p:nvSpPr>
        <p:spPr>
          <a:xfrm>
            <a:off x="7772399" y="4501480"/>
            <a:ext cx="2563906" cy="984885"/>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Data-Driven Decision-Making</a:t>
            </a:r>
          </a:p>
          <a:p>
            <a:endParaRPr lang="en-GB" dirty="0"/>
          </a:p>
        </p:txBody>
      </p:sp>
      <p:sp>
        <p:nvSpPr>
          <p:cNvPr id="16" name="TextBox 15">
            <a:extLst>
              <a:ext uri="{FF2B5EF4-FFF2-40B4-BE49-F238E27FC236}">
                <a16:creationId xmlns:a16="http://schemas.microsoft.com/office/drawing/2014/main" id="{54D0444A-3323-22C9-14C9-B0A7943E6840}"/>
              </a:ext>
            </a:extLst>
          </p:cNvPr>
          <p:cNvSpPr txBox="1"/>
          <p:nvPr/>
        </p:nvSpPr>
        <p:spPr>
          <a:xfrm>
            <a:off x="7772399" y="2894154"/>
            <a:ext cx="4464423"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Promote Technological Modernization</a:t>
            </a:r>
            <a:endParaRPr lang="en-US" sz="2000" kern="0" dirty="0">
              <a:solidFill>
                <a:srgbClr val="000000"/>
              </a:solidFill>
              <a:latin typeface="Times New Roman" panose="02020603050405020304" pitchFamily="18" charset="0"/>
            </a:endParaRPr>
          </a:p>
          <a:p>
            <a:endParaRPr lang="en-GB"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459486" y="394447"/>
            <a:ext cx="5020235" cy="737930"/>
          </a:xfrm>
        </p:spPr>
        <p:txBody>
          <a:bodyPr/>
          <a:lstStyle/>
          <a:p>
            <a:r>
              <a:rPr lang="en-US" dirty="0"/>
              <a:t>PROPOSED SYSTEM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A95A7284-1226-2499-BB05-FCF53F297A67}"/>
              </a:ext>
            </a:extLst>
          </p:cNvPr>
          <p:cNvSpPr txBox="1"/>
          <p:nvPr/>
        </p:nvSpPr>
        <p:spPr>
          <a:xfrm>
            <a:off x="3263153" y="1410355"/>
            <a:ext cx="8543365" cy="5447645"/>
          </a:xfrm>
          <a:prstGeom prst="rect">
            <a:avLst/>
          </a:prstGeom>
          <a:noFill/>
        </p:spPr>
        <p:txBody>
          <a:bodyPr wrap="square" rtlCol="0">
            <a:spAutoFit/>
          </a:bodyPr>
          <a:lstStyle/>
          <a:p>
            <a:r>
              <a:rPr lang="en-GB" sz="2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To tackle the inefficiencies of manual record-keeping and non-digitized operations in Nepal's bike service centres, the proposed solution is the implementation of the Bike Service Centre Management System (BSCMS). This digital platform introduces streamlined processes, including digital record-keeping, efficient appointment scheduling, automated customer interactions, and performance analytics. By embracing BSCMS, service centres can transition to a more modern and efficient operational model, eliminating errors associated with paper-based methods, reducing wait times, enhancing customer communication, and leveraging data-driven insights for continuous improvement. This solution not only addresses the current challenges but also propels bike service centres into a more competitive and technologically advanced era.</a:t>
            </a: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Incorporating modern technologies such as Java/PHP for backend</a:t>
            </a: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development, HTML, CSS, and JavaScript for frontend, and MySQL for</a:t>
            </a: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database management.</a:t>
            </a:r>
          </a:p>
          <a:p>
            <a:endParaRPr lang="en-GB" dirty="0"/>
          </a:p>
        </p:txBody>
      </p:sp>
    </p:spTree>
    <p:extLst>
      <p:ext uri="{BB962C8B-B14F-4D97-AF65-F5344CB8AC3E}">
        <p14:creationId xmlns:p14="http://schemas.microsoft.com/office/powerpoint/2010/main" val="196978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91254" y="154454"/>
            <a:ext cx="10186346" cy="777875"/>
          </a:xfrm>
        </p:spPr>
        <p:txBody>
          <a:bodyPr/>
          <a:lstStyle/>
          <a:p>
            <a:r>
              <a:rPr lang="en-US" dirty="0"/>
              <a:t>USE CASE DIAGRAM</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26" name="Picture 25">
            <a:extLst>
              <a:ext uri="{FF2B5EF4-FFF2-40B4-BE49-F238E27FC236}">
                <a16:creationId xmlns:a16="http://schemas.microsoft.com/office/drawing/2014/main" id="{74E8925E-99F4-F4AA-8F1D-3854DE35A781}"/>
              </a:ext>
            </a:extLst>
          </p:cNvPr>
          <p:cNvPicPr>
            <a:picLocks noChangeAspect="1"/>
          </p:cNvPicPr>
          <p:nvPr/>
        </p:nvPicPr>
        <p:blipFill>
          <a:blip r:embed="rId2"/>
          <a:stretch>
            <a:fillRect/>
          </a:stretch>
        </p:blipFill>
        <p:spPr>
          <a:xfrm>
            <a:off x="856687" y="1022584"/>
            <a:ext cx="5588937" cy="5791200"/>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2" name="TextBox 11">
            <a:extLst>
              <a:ext uri="{FF2B5EF4-FFF2-40B4-BE49-F238E27FC236}">
                <a16:creationId xmlns:a16="http://schemas.microsoft.com/office/drawing/2014/main" id="{359DE470-FB71-0ECE-7EF1-2A9130ADDD70}"/>
              </a:ext>
            </a:extLst>
          </p:cNvPr>
          <p:cNvSpPr txBox="1"/>
          <p:nvPr/>
        </p:nvSpPr>
        <p:spPr>
          <a:xfrm>
            <a:off x="4940887" y="519953"/>
            <a:ext cx="6892525" cy="523220"/>
          </a:xfrm>
          <a:prstGeom prst="rect">
            <a:avLst/>
          </a:prstGeom>
          <a:noFill/>
        </p:spPr>
        <p:txBody>
          <a:bodyPr wrap="square" rtlCol="0">
            <a:spAutoFit/>
          </a:bodyPr>
          <a:lstStyle/>
          <a:p>
            <a:pPr algn="r"/>
            <a:r>
              <a:rPr lang="en-GB" sz="2800" b="1" dirty="0"/>
              <a:t>Sequence diagram</a:t>
            </a:r>
            <a:r>
              <a:rPr lang="en-GB" dirty="0"/>
              <a:t>	</a:t>
            </a:r>
          </a:p>
        </p:txBody>
      </p:sp>
      <p:pic>
        <p:nvPicPr>
          <p:cNvPr id="14" name="Picture 13">
            <a:extLst>
              <a:ext uri="{FF2B5EF4-FFF2-40B4-BE49-F238E27FC236}">
                <a16:creationId xmlns:a16="http://schemas.microsoft.com/office/drawing/2014/main" id="{896BA605-B9CC-6488-7832-ED3DA1B51906}"/>
              </a:ext>
            </a:extLst>
          </p:cNvPr>
          <p:cNvPicPr>
            <a:picLocks noChangeAspect="1"/>
          </p:cNvPicPr>
          <p:nvPr/>
        </p:nvPicPr>
        <p:blipFill>
          <a:blip r:embed="rId2"/>
          <a:stretch>
            <a:fillRect/>
          </a:stretch>
        </p:blipFill>
        <p:spPr>
          <a:xfrm>
            <a:off x="481404" y="268237"/>
            <a:ext cx="6199993" cy="645323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3454959"/>
            <a:ext cx="5876926" cy="2901391"/>
          </a:xfrm>
        </p:spPr>
        <p:txBody>
          <a:bodyPr>
            <a:noAutofit/>
          </a:bodyPr>
          <a:lstStyle/>
          <a:p>
            <a:pPr marL="0" marR="0">
              <a:lnSpc>
                <a:spcPct val="15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 conclusion, the Bike Service Centre Management System aims to be a pivotal tool for modernizing and optimizing the operations of our bike service centre. By addressing the challenges associated with bike washing and servicing management, we aspire to elevate the overall customer experience and establish ourselves as a leader in the industry.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66</TotalTime>
  <Words>501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Times New Roman</vt:lpstr>
      <vt:lpstr>Office Theme</vt:lpstr>
      <vt:lpstr>BIKE SERVICE CENTRE MANAGEMENT SYSTEM</vt:lpstr>
      <vt:lpstr>Outlines</vt:lpstr>
      <vt:lpstr>Introduction of Project</vt:lpstr>
      <vt:lpstr>PowerPoint Presentation</vt:lpstr>
      <vt:lpstr>Objectives</vt:lpstr>
      <vt:lpstr>PROPOSED SYSTEM</vt:lpstr>
      <vt:lpstr>USE CASE DIAGRAM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SERVICE CENTRE MANAGEMENT SYSTEM</dc:title>
  <dc:creator>Avishek 00</dc:creator>
  <cp:lastModifiedBy>Avishek 00</cp:lastModifiedBy>
  <cp:revision>6</cp:revision>
  <dcterms:created xsi:type="dcterms:W3CDTF">2024-01-11T16:28:29Z</dcterms:created>
  <dcterms:modified xsi:type="dcterms:W3CDTF">2024-01-12T02:04:53Z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