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handoutMasterIdLst>
    <p:handoutMasterId r:id="rId15"/>
  </p:handoutMasterIdLst>
  <p:sldIdLst>
    <p:sldId id="256" r:id="rId5"/>
    <p:sldId id="257" r:id="rId6"/>
    <p:sldId id="258" r:id="rId7"/>
    <p:sldId id="263" r:id="rId8"/>
    <p:sldId id="265" r:id="rId9"/>
    <p:sldId id="271" r:id="rId10"/>
    <p:sldId id="261" r:id="rId11"/>
    <p:sldId id="269"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704"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1/12/2024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1/12/2024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7518400" y="1193800"/>
            <a:ext cx="4673600" cy="1967089"/>
          </a:xfrm>
        </p:spPr>
        <p:txBody>
          <a:bodyPr/>
          <a:lstStyle/>
          <a:p>
            <a:pPr algn="ctr"/>
            <a:r>
              <a:rPr lang="en-US" sz="3600" b="1" dirty="0">
                <a:latin typeface="Times New Roman" panose="02020603050405020304" pitchFamily="18" charset="0"/>
                <a:cs typeface="Times New Roman" panose="02020603050405020304" pitchFamily="18" charset="0"/>
              </a:rPr>
              <a:t>BIKE SERVICE CENTRE MANAGEMENT SYSTEM</a:t>
            </a:r>
            <a:endParaRPr lang="en-US" b="1" dirty="0"/>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221506" y="3736624"/>
            <a:ext cx="5970494" cy="2528047"/>
          </a:xfrm>
        </p:spPr>
        <p:txBody>
          <a:bodyPr>
            <a:normAutofit fontScale="25000" lnSpcReduction="20000"/>
          </a:bodyPr>
          <a:lstStyle/>
          <a:p>
            <a:pPr>
              <a:lnSpc>
                <a:spcPct val="120000"/>
              </a:lnSpc>
            </a:pPr>
            <a:r>
              <a:rPr lang="en-US" sz="9600" dirty="0"/>
              <a:t>Avishek Laudary</a:t>
            </a:r>
          </a:p>
          <a:p>
            <a:pPr>
              <a:lnSpc>
                <a:spcPct val="120000"/>
              </a:lnSpc>
            </a:pPr>
            <a:r>
              <a:rPr lang="en-US" sz="9600" dirty="0">
                <a:latin typeface="Times New Roman" panose="02020603050405020304" pitchFamily="18" charset="0"/>
                <a:cs typeface="Times New Roman" panose="02020603050405020304" pitchFamily="18" charset="0"/>
              </a:rPr>
              <a:t>Exam Roll No: 11403/20</a:t>
            </a:r>
            <a:br>
              <a:rPr lang="en-US" sz="9600" dirty="0">
                <a:latin typeface="Times New Roman" panose="02020603050405020304" pitchFamily="18" charset="0"/>
                <a:cs typeface="Times New Roman" panose="02020603050405020304" pitchFamily="18" charset="0"/>
              </a:rPr>
            </a:br>
            <a:br>
              <a:rPr lang="en-US" sz="9600" dirty="0">
                <a:latin typeface="Times New Roman" panose="02020603050405020304" pitchFamily="18" charset="0"/>
                <a:cs typeface="Times New Roman" panose="02020603050405020304" pitchFamily="18" charset="0"/>
              </a:rPr>
            </a:br>
            <a:r>
              <a:rPr lang="en-US" sz="9600" dirty="0">
                <a:latin typeface="Times New Roman" panose="02020603050405020304" pitchFamily="18" charset="0"/>
                <a:cs typeface="Times New Roman" panose="02020603050405020304" pitchFamily="18" charset="0"/>
              </a:rPr>
              <a:t>T.U Registration No.:7-2-422-114-2020</a:t>
            </a:r>
            <a:br>
              <a:rPr lang="en-US" sz="9600" dirty="0">
                <a:latin typeface="Times New Roman" panose="02020603050405020304" pitchFamily="18" charset="0"/>
                <a:cs typeface="Times New Roman" panose="02020603050405020304" pitchFamily="18" charset="0"/>
              </a:rPr>
            </a:br>
            <a:br>
              <a:rPr lang="en-US" sz="9600" dirty="0">
                <a:latin typeface="Times New Roman" panose="02020603050405020304" pitchFamily="18" charset="0"/>
                <a:cs typeface="Times New Roman" panose="02020603050405020304" pitchFamily="18" charset="0"/>
              </a:rPr>
            </a:br>
            <a:r>
              <a:rPr lang="en-US" sz="9600" dirty="0">
                <a:latin typeface="Times New Roman" panose="02020603050405020304" pitchFamily="18" charset="0"/>
                <a:cs typeface="Times New Roman" panose="02020603050405020304" pitchFamily="18" charset="0"/>
              </a:rPr>
              <a:t>Kist College of Management</a:t>
            </a:r>
            <a:endParaRPr lang="en-US" sz="9600" dirty="0"/>
          </a:p>
          <a:p>
            <a:endParaRPr lang="en-US" dirty="0"/>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480628" y="125237"/>
            <a:ext cx="2895600" cy="1325563"/>
          </a:xfrm>
        </p:spPr>
        <p:txBody>
          <a:bodyPr/>
          <a:lstStyle/>
          <a:p>
            <a:r>
              <a:rPr lang="en-US" b="1" dirty="0"/>
              <a:t>Outlines</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480628" y="1970089"/>
            <a:ext cx="6546145" cy="5533636"/>
          </a:xfrm>
        </p:spPr>
        <p:txBody>
          <a:bodyPr>
            <a:normAutofit/>
          </a:bodyPr>
          <a:lstStyle/>
          <a:p>
            <a:pPr marL="285750" indent="-285750">
              <a:lnSpc>
                <a:spcPct val="12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Introduction of Project</a:t>
            </a:r>
          </a:p>
          <a:p>
            <a:pPr marL="342900" indent="-342900">
              <a:lnSpc>
                <a:spcPct val="12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Introduction to Organization</a:t>
            </a:r>
          </a:p>
          <a:p>
            <a:pPr marL="342900" indent="-342900">
              <a:lnSpc>
                <a:spcPct val="12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Objectives</a:t>
            </a:r>
          </a:p>
          <a:p>
            <a:pPr marL="342900" indent="-342900">
              <a:lnSpc>
                <a:spcPct val="12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Proposed Statement</a:t>
            </a:r>
          </a:p>
          <a:p>
            <a:pPr marL="342900" indent="-342900">
              <a:lnSpc>
                <a:spcPct val="12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Conclusion</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703823" y="264180"/>
            <a:ext cx="6428254" cy="1204912"/>
          </a:xfrm>
        </p:spPr>
        <p:txBody>
          <a:bodyPr/>
          <a:lstStyle/>
          <a:p>
            <a:r>
              <a:rPr lang="en-US" b="1" dirty="0">
                <a:latin typeface="Times New Roman" panose="02020603050405020304" pitchFamily="18" charset="0"/>
                <a:cs typeface="Times New Roman" panose="02020603050405020304" pitchFamily="18" charset="0"/>
              </a:rPr>
              <a:t>Introduction of Project</a:t>
            </a:r>
            <a:endParaRPr lang="en-US" b="1" dirty="0"/>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255586" y="2136773"/>
            <a:ext cx="8090555" cy="4326779"/>
          </a:xfrm>
        </p:spPr>
        <p:txBody>
          <a:bodyPr>
            <a:normAutofit/>
          </a:bodyPr>
          <a:lstStyle/>
          <a:p>
            <a:r>
              <a:rPr lang="en-US" sz="1600" dirty="0">
                <a:latin typeface="Times New Roman" panose="02020603050405020304" pitchFamily="18" charset="0"/>
                <a:cs typeface="Times New Roman" panose="02020603050405020304" pitchFamily="18" charset="0"/>
              </a:rPr>
              <a:t>Bike Service Centre Management System provides proper management over the</a:t>
            </a:r>
          </a:p>
          <a:p>
            <a:pPr marL="0" indent="0">
              <a:buNone/>
            </a:pPr>
            <a:r>
              <a:rPr lang="en-US" sz="1600" dirty="0">
                <a:latin typeface="Times New Roman" panose="02020603050405020304" pitchFamily="18" charset="0"/>
                <a:cs typeface="Times New Roman" panose="02020603050405020304" pitchFamily="18" charset="0"/>
              </a:rPr>
              <a:t>   website. In this system, Customer schedules their appointment online. Then the</a:t>
            </a:r>
          </a:p>
          <a:p>
            <a:pPr marL="0" indent="0">
              <a:buNone/>
            </a:pPr>
            <a:r>
              <a:rPr lang="en-US" sz="1600" dirty="0">
                <a:latin typeface="Times New Roman" panose="02020603050405020304" pitchFamily="18" charset="0"/>
                <a:cs typeface="Times New Roman" panose="02020603050405020304" pitchFamily="18" charset="0"/>
              </a:rPr>
              <a:t>   customer selects their services as per their requirement.</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With bike service centre management system, service centre owner can easily</a:t>
            </a:r>
          </a:p>
          <a:p>
            <a:pPr marL="0" indent="0">
              <a:buNone/>
            </a:pPr>
            <a:r>
              <a:rPr lang="en-US" sz="1600" dirty="0">
                <a:latin typeface="Times New Roman" panose="02020603050405020304" pitchFamily="18" charset="0"/>
                <a:cs typeface="Times New Roman" panose="02020603050405020304" pitchFamily="18" charset="0"/>
              </a:rPr>
              <a:t>   schedule appointments, track client information, and further strengthen the</a:t>
            </a:r>
          </a:p>
          <a:p>
            <a:pPr marL="0" indent="0">
              <a:buNone/>
            </a:pPr>
            <a:r>
              <a:rPr lang="en-US" sz="1600" dirty="0">
                <a:latin typeface="Times New Roman" panose="02020603050405020304" pitchFamily="18" charset="0"/>
                <a:cs typeface="Times New Roman" panose="02020603050405020304" pitchFamily="18" charset="0"/>
              </a:rPr>
              <a:t>   business by using the client’s data.</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The aim of this website is </a:t>
            </a:r>
            <a:r>
              <a:rPr lang="en-GB" sz="1600" kern="0" dirty="0">
                <a:solidFill>
                  <a:srgbClr val="000000"/>
                </a:solidFill>
                <a:latin typeface="Times New Roman" panose="02020603050405020304" pitchFamily="18" charset="0"/>
                <a:cs typeface="Times New Roman" panose="02020603050405020304" pitchFamily="18" charset="0"/>
              </a:rPr>
              <a:t>t</a:t>
            </a:r>
            <a:r>
              <a:rPr lang="en-GB" sz="1600" kern="0" dirty="0">
                <a:solidFill>
                  <a:srgbClr val="000000"/>
                </a:solidFill>
                <a:effectLst/>
                <a:latin typeface="Times New Roman" panose="02020603050405020304" pitchFamily="18" charset="0"/>
                <a:ea typeface="Times New Roman" panose="02020603050405020304" pitchFamily="18" charset="0"/>
              </a:rPr>
              <a:t>o tackle the inefficiencies of manual record-keeping</a:t>
            </a:r>
          </a:p>
          <a:p>
            <a:pPr marL="0" indent="0">
              <a:buNone/>
            </a:pPr>
            <a:r>
              <a:rPr lang="en-GB" sz="1600" kern="0" dirty="0">
                <a:solidFill>
                  <a:srgbClr val="000000"/>
                </a:solidFill>
                <a:effectLst/>
                <a:latin typeface="Times New Roman" panose="02020603050405020304" pitchFamily="18" charset="0"/>
                <a:ea typeface="Times New Roman" panose="02020603050405020304" pitchFamily="18" charset="0"/>
              </a:rPr>
              <a:t>    and non-digitized operations in Nepal's bike service centres.</a:t>
            </a:r>
            <a:endParaRPr lang="en-US" sz="16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dirty="0"/>
          </a:p>
        </p:txBody>
      </p:sp>
      <p:sp>
        <p:nvSpPr>
          <p:cNvPr id="330" name="TextBox 329">
            <a:extLst>
              <a:ext uri="{FF2B5EF4-FFF2-40B4-BE49-F238E27FC236}">
                <a16:creationId xmlns:a16="http://schemas.microsoft.com/office/drawing/2014/main" id="{5EFBF373-8CDB-994E-D7B5-E52C766512E6}"/>
              </a:ext>
            </a:extLst>
          </p:cNvPr>
          <p:cNvSpPr txBox="1"/>
          <p:nvPr/>
        </p:nvSpPr>
        <p:spPr>
          <a:xfrm>
            <a:off x="1862417" y="765042"/>
            <a:ext cx="8467165" cy="523220"/>
          </a:xfrm>
          <a:prstGeom prst="rect">
            <a:avLst/>
          </a:prstGeom>
          <a:noFill/>
        </p:spPr>
        <p:txBody>
          <a:bodyPr wrap="square" rtlCol="0">
            <a:spAutoFit/>
          </a:bodyPr>
          <a:lstStyle/>
          <a:p>
            <a:pPr algn="r"/>
            <a:r>
              <a:rPr lang="en-GB" sz="2800" b="1" dirty="0">
                <a:latin typeface="Times New Roman" panose="02020603050405020304" pitchFamily="18" charset="0"/>
                <a:cs typeface="Times New Roman" panose="02020603050405020304" pitchFamily="18" charset="0"/>
              </a:rPr>
              <a:t>Introduction to Organization</a:t>
            </a:r>
            <a:endParaRPr lang="en-GB" sz="2800" b="1" dirty="0"/>
          </a:p>
        </p:txBody>
      </p:sp>
      <p:sp>
        <p:nvSpPr>
          <p:cNvPr id="331" name="TextBox 330">
            <a:extLst>
              <a:ext uri="{FF2B5EF4-FFF2-40B4-BE49-F238E27FC236}">
                <a16:creationId xmlns:a16="http://schemas.microsoft.com/office/drawing/2014/main" id="{23F6F2BA-B96A-B95F-C126-E0F9287CBF86}"/>
              </a:ext>
            </a:extLst>
          </p:cNvPr>
          <p:cNvSpPr txBox="1"/>
          <p:nvPr/>
        </p:nvSpPr>
        <p:spPr>
          <a:xfrm>
            <a:off x="959224" y="2124635"/>
            <a:ext cx="9484658" cy="3754874"/>
          </a:xfrm>
          <a:prstGeom prst="rect">
            <a:avLst/>
          </a:prstGeom>
          <a:noFill/>
        </p:spPr>
        <p:txBody>
          <a:bodyPr wrap="square" rtlCol="0">
            <a:spAutoFit/>
          </a:bodyPr>
          <a:lstStyle/>
          <a:p>
            <a:pPr>
              <a:lnSpc>
                <a:spcPct val="100000"/>
              </a:lnSpc>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Welcome to “The Bike Service Centre”, located in Neem Chowk, Damauli. Established with a commitment to excellence in bike care, we take pride in offering a range of services to keep your two-wheeler in prime condition. </a:t>
            </a:r>
          </a:p>
          <a:p>
            <a:pPr>
              <a:lnSpc>
                <a:spcPct val="100000"/>
              </a:lnSpc>
            </a:pP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0000"/>
              </a:lnSpc>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From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detail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washing to essential engine oil changes, air filter replacements, brake oil enhancements, and various routine services, we cater to all aspects of your bike's well-being. As a well-running business, we prioritize our customers, ensuring they receive top-notch service with every visit. Our dedicated mechanics are committed to providing reliable and efficient solutions, making The Bike Service Centre your go-to destination for quality bike maintenance . Join us for a seamless experience where your satisfaction is our utmost priority.</a:t>
            </a:r>
          </a:p>
          <a:p>
            <a:endParaRPr lang="en-GB" dirty="0"/>
          </a:p>
        </p:txBody>
      </p:sp>
    </p:spTree>
    <p:extLst>
      <p:ext uri="{BB962C8B-B14F-4D97-AF65-F5344CB8AC3E}">
        <p14:creationId xmlns:p14="http://schemas.microsoft.com/office/powerpoint/2010/main" val="4055079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310961" y="455823"/>
            <a:ext cx="3032873" cy="682694"/>
          </a:xfrm>
        </p:spPr>
        <p:txBody>
          <a:bodyPr>
            <a:normAutofit/>
          </a:bodyPr>
          <a:lstStyle/>
          <a:p>
            <a:r>
              <a:rPr lang="en-GB" b="1" dirty="0">
                <a:latin typeface="Times New Roman" panose="02020603050405020304" pitchFamily="18" charset="0"/>
                <a:cs typeface="Times New Roman" panose="02020603050405020304" pitchFamily="18" charset="0"/>
              </a:rPr>
              <a:t>Objectives</a:t>
            </a:r>
            <a:endParaRPr lang="en-US" b="1" dirty="0"/>
          </a:p>
        </p:txBody>
      </p:sp>
      <p:sp>
        <p:nvSpPr>
          <p:cNvPr id="10" name="TextBox 9">
            <a:extLst>
              <a:ext uri="{FF2B5EF4-FFF2-40B4-BE49-F238E27FC236}">
                <a16:creationId xmlns:a16="http://schemas.microsoft.com/office/drawing/2014/main" id="{67336E0D-2249-D8B1-BECB-69FDAAE2E8AE}"/>
              </a:ext>
            </a:extLst>
          </p:cNvPr>
          <p:cNvSpPr txBox="1"/>
          <p:nvPr/>
        </p:nvSpPr>
        <p:spPr>
          <a:xfrm>
            <a:off x="6544235" y="3429000"/>
            <a:ext cx="184731" cy="369332"/>
          </a:xfrm>
          <a:prstGeom prst="rect">
            <a:avLst/>
          </a:prstGeom>
          <a:noFill/>
        </p:spPr>
        <p:txBody>
          <a:bodyPr wrap="none" rtlCol="0">
            <a:spAutoFit/>
          </a:bodyPr>
          <a:lstStyle/>
          <a:p>
            <a:endParaRPr lang="en-GB" dirty="0"/>
          </a:p>
        </p:txBody>
      </p:sp>
      <p:sp>
        <p:nvSpPr>
          <p:cNvPr id="11" name="TextBox 10">
            <a:extLst>
              <a:ext uri="{FF2B5EF4-FFF2-40B4-BE49-F238E27FC236}">
                <a16:creationId xmlns:a16="http://schemas.microsoft.com/office/drawing/2014/main" id="{ADEF7283-22C5-7D12-4400-34E78FFB0D69}"/>
              </a:ext>
            </a:extLst>
          </p:cNvPr>
          <p:cNvSpPr txBox="1"/>
          <p:nvPr/>
        </p:nvSpPr>
        <p:spPr>
          <a:xfrm>
            <a:off x="4715434" y="1371635"/>
            <a:ext cx="3478307" cy="677108"/>
          </a:xfrm>
          <a:prstGeom prst="rect">
            <a:avLst/>
          </a:prstGeom>
          <a:noFill/>
        </p:spPr>
        <p:txBody>
          <a:bodyPr wrap="square" rtlCol="0">
            <a:spAutoFit/>
          </a:bodyPr>
          <a:lstStyle/>
          <a:p>
            <a:pPr marL="285750" indent="-285750">
              <a:buFont typeface="Arial" panose="020B0604020202020204" pitchFamily="34" charset="0"/>
              <a:buChar char="•"/>
            </a:pPr>
            <a:r>
              <a:rPr lang="en-US" sz="2000" kern="0" dirty="0">
                <a:solidFill>
                  <a:srgbClr val="000000"/>
                </a:solidFill>
                <a:effectLst/>
                <a:latin typeface="Times New Roman" panose="02020603050405020304" pitchFamily="18" charset="0"/>
                <a:ea typeface="Times New Roman" panose="02020603050405020304" pitchFamily="18" charset="0"/>
              </a:rPr>
              <a:t>Accurate Record-Keeping</a:t>
            </a:r>
          </a:p>
          <a:p>
            <a:endParaRPr lang="en-GB" dirty="0"/>
          </a:p>
        </p:txBody>
      </p:sp>
      <p:sp>
        <p:nvSpPr>
          <p:cNvPr id="13" name="TextBox 12">
            <a:extLst>
              <a:ext uri="{FF2B5EF4-FFF2-40B4-BE49-F238E27FC236}">
                <a16:creationId xmlns:a16="http://schemas.microsoft.com/office/drawing/2014/main" id="{39563FB7-CDD9-2780-E2E6-2B9B80EA5FAF}"/>
              </a:ext>
            </a:extLst>
          </p:cNvPr>
          <p:cNvSpPr txBox="1"/>
          <p:nvPr/>
        </p:nvSpPr>
        <p:spPr>
          <a:xfrm>
            <a:off x="0" y="2894154"/>
            <a:ext cx="3738282" cy="677108"/>
          </a:xfrm>
          <a:prstGeom prst="rect">
            <a:avLst/>
          </a:prstGeom>
          <a:noFill/>
        </p:spPr>
        <p:txBody>
          <a:bodyPr wrap="square" rtlCol="0">
            <a:spAutoFit/>
          </a:bodyPr>
          <a:lstStyle/>
          <a:p>
            <a:pPr marL="285750" indent="-285750">
              <a:buFont typeface="Arial" panose="020B0604020202020204" pitchFamily="34" charset="0"/>
              <a:buChar char="•"/>
            </a:pPr>
            <a:r>
              <a:rPr lang="en-US" sz="2000" kern="0" dirty="0">
                <a:solidFill>
                  <a:srgbClr val="000000"/>
                </a:solidFill>
                <a:effectLst/>
                <a:latin typeface="Times New Roman" panose="02020603050405020304" pitchFamily="18" charset="0"/>
                <a:ea typeface="Times New Roman" panose="02020603050405020304" pitchFamily="18" charset="0"/>
              </a:rPr>
              <a:t>Optimize Resource Utilization</a:t>
            </a:r>
          </a:p>
          <a:p>
            <a:endParaRPr lang="en-GB" dirty="0"/>
          </a:p>
        </p:txBody>
      </p:sp>
      <p:sp>
        <p:nvSpPr>
          <p:cNvPr id="14" name="TextBox 13">
            <a:extLst>
              <a:ext uri="{FF2B5EF4-FFF2-40B4-BE49-F238E27FC236}">
                <a16:creationId xmlns:a16="http://schemas.microsoft.com/office/drawing/2014/main" id="{FA0C1335-9EA3-B8F1-ECED-7A639078DF95}"/>
              </a:ext>
            </a:extLst>
          </p:cNvPr>
          <p:cNvSpPr txBox="1"/>
          <p:nvPr/>
        </p:nvSpPr>
        <p:spPr>
          <a:xfrm>
            <a:off x="3025587" y="4563035"/>
            <a:ext cx="2675965" cy="984885"/>
          </a:xfrm>
          <a:prstGeom prst="rect">
            <a:avLst/>
          </a:prstGeom>
          <a:noFill/>
        </p:spPr>
        <p:txBody>
          <a:bodyPr wrap="square" rtlCol="0">
            <a:spAutoFit/>
          </a:bodyPr>
          <a:lstStyle/>
          <a:p>
            <a:pPr marL="285750" indent="-285750">
              <a:buFont typeface="Arial" panose="020B0604020202020204" pitchFamily="34" charset="0"/>
              <a:buChar char="•"/>
            </a:pPr>
            <a:r>
              <a:rPr lang="en-US" sz="2000" kern="0" dirty="0">
                <a:solidFill>
                  <a:srgbClr val="000000"/>
                </a:solidFill>
                <a:effectLst/>
                <a:latin typeface="Times New Roman" panose="02020603050405020304" pitchFamily="18" charset="0"/>
                <a:ea typeface="Times New Roman" panose="02020603050405020304" pitchFamily="18" charset="0"/>
              </a:rPr>
              <a:t>Enhance Customer Communication</a:t>
            </a:r>
          </a:p>
          <a:p>
            <a:endParaRPr lang="en-GB" dirty="0"/>
          </a:p>
        </p:txBody>
      </p:sp>
      <p:sp>
        <p:nvSpPr>
          <p:cNvPr id="15" name="TextBox 14">
            <a:extLst>
              <a:ext uri="{FF2B5EF4-FFF2-40B4-BE49-F238E27FC236}">
                <a16:creationId xmlns:a16="http://schemas.microsoft.com/office/drawing/2014/main" id="{0708D648-EEFA-B280-5DAF-A3F43CBD1088}"/>
              </a:ext>
            </a:extLst>
          </p:cNvPr>
          <p:cNvSpPr txBox="1"/>
          <p:nvPr/>
        </p:nvSpPr>
        <p:spPr>
          <a:xfrm>
            <a:off x="7772399" y="4501480"/>
            <a:ext cx="2563906" cy="984885"/>
          </a:xfrm>
          <a:prstGeom prst="rect">
            <a:avLst/>
          </a:prstGeom>
          <a:noFill/>
        </p:spPr>
        <p:txBody>
          <a:bodyPr wrap="square" rtlCol="0">
            <a:spAutoFit/>
          </a:bodyPr>
          <a:lstStyle/>
          <a:p>
            <a:pPr marL="285750" indent="-285750">
              <a:buFont typeface="Arial" panose="020B0604020202020204" pitchFamily="34" charset="0"/>
              <a:buChar char="•"/>
            </a:pPr>
            <a:r>
              <a:rPr lang="en-US" sz="2000" kern="0" dirty="0">
                <a:solidFill>
                  <a:srgbClr val="000000"/>
                </a:solidFill>
                <a:effectLst/>
                <a:latin typeface="Times New Roman" panose="02020603050405020304" pitchFamily="18" charset="0"/>
                <a:ea typeface="Times New Roman" panose="02020603050405020304" pitchFamily="18" charset="0"/>
              </a:rPr>
              <a:t>Data-Driven Decision-Making</a:t>
            </a:r>
          </a:p>
          <a:p>
            <a:endParaRPr lang="en-GB" dirty="0"/>
          </a:p>
        </p:txBody>
      </p:sp>
      <p:sp>
        <p:nvSpPr>
          <p:cNvPr id="16" name="TextBox 15">
            <a:extLst>
              <a:ext uri="{FF2B5EF4-FFF2-40B4-BE49-F238E27FC236}">
                <a16:creationId xmlns:a16="http://schemas.microsoft.com/office/drawing/2014/main" id="{54D0444A-3323-22C9-14C9-B0A7943E6840}"/>
              </a:ext>
            </a:extLst>
          </p:cNvPr>
          <p:cNvSpPr txBox="1"/>
          <p:nvPr/>
        </p:nvSpPr>
        <p:spPr>
          <a:xfrm>
            <a:off x="7772399" y="2894154"/>
            <a:ext cx="4464423" cy="677108"/>
          </a:xfrm>
          <a:prstGeom prst="rect">
            <a:avLst/>
          </a:prstGeom>
          <a:noFill/>
        </p:spPr>
        <p:txBody>
          <a:bodyPr wrap="square" rtlCol="0">
            <a:spAutoFit/>
          </a:bodyPr>
          <a:lstStyle/>
          <a:p>
            <a:pPr marL="285750" indent="-285750">
              <a:buFont typeface="Arial" panose="020B0604020202020204" pitchFamily="34" charset="0"/>
              <a:buChar char="•"/>
            </a:pPr>
            <a:r>
              <a:rPr lang="en-US" sz="2000" kern="0" dirty="0">
                <a:solidFill>
                  <a:srgbClr val="000000"/>
                </a:solidFill>
                <a:effectLst/>
                <a:latin typeface="Times New Roman" panose="02020603050405020304" pitchFamily="18" charset="0"/>
                <a:ea typeface="Times New Roman" panose="02020603050405020304" pitchFamily="18" charset="0"/>
              </a:rPr>
              <a:t>Promote Technological Modernization</a:t>
            </a:r>
            <a:endParaRPr lang="en-US" sz="2000" kern="0" dirty="0">
              <a:solidFill>
                <a:srgbClr val="000000"/>
              </a:solidFill>
              <a:latin typeface="Times New Roman" panose="02020603050405020304" pitchFamily="18" charset="0"/>
            </a:endParaRPr>
          </a:p>
          <a:p>
            <a:endParaRPr lang="en-GB" dirty="0"/>
          </a:p>
        </p:txBody>
      </p:sp>
    </p:spTree>
    <p:extLst>
      <p:ext uri="{BB962C8B-B14F-4D97-AF65-F5344CB8AC3E}">
        <p14:creationId xmlns:p14="http://schemas.microsoft.com/office/powerpoint/2010/main" val="744379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1459486" y="394447"/>
            <a:ext cx="5020235" cy="737930"/>
          </a:xfrm>
        </p:spPr>
        <p:txBody>
          <a:bodyPr/>
          <a:lstStyle/>
          <a:p>
            <a:r>
              <a:rPr lang="en-US" dirty="0"/>
              <a:t>PROPOSED SYSTEM</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6</a:t>
            </a:fld>
            <a:endParaRPr lang="en-US" dirty="0"/>
          </a:p>
        </p:txBody>
      </p:sp>
      <p:sp>
        <p:nvSpPr>
          <p:cNvPr id="8" name="TextBox 7">
            <a:extLst>
              <a:ext uri="{FF2B5EF4-FFF2-40B4-BE49-F238E27FC236}">
                <a16:creationId xmlns:a16="http://schemas.microsoft.com/office/drawing/2014/main" id="{A95A7284-1226-2499-BB05-FCF53F297A67}"/>
              </a:ext>
            </a:extLst>
          </p:cNvPr>
          <p:cNvSpPr txBox="1"/>
          <p:nvPr/>
        </p:nvSpPr>
        <p:spPr>
          <a:xfrm>
            <a:off x="3263153" y="1410355"/>
            <a:ext cx="8543365" cy="5078313"/>
          </a:xfrm>
          <a:prstGeom prst="rect">
            <a:avLst/>
          </a:prstGeom>
          <a:noFill/>
        </p:spPr>
        <p:txBody>
          <a:bodyPr wrap="square" rtlCol="0">
            <a:spAutoFit/>
          </a:bodyPr>
          <a:lstStyle/>
          <a:p>
            <a:pPr algn="ctr">
              <a:buFont typeface="Arial" panose="020B0604020202020204" pitchFamily="34" charset="0"/>
              <a:buChar char="•"/>
            </a:pPr>
            <a:r>
              <a:rPr lang="en-GB" sz="2200" dirty="0">
                <a:solidFill>
                  <a:schemeClr val="bg1"/>
                </a:solidFill>
                <a:effectLst/>
                <a:latin typeface="Times New Roman" panose="02020603050405020304" pitchFamily="18" charset="0"/>
                <a:ea typeface="Times New Roman" panose="02020603050405020304" pitchFamily="18" charset="0"/>
                <a:cs typeface="Mangal" panose="02040503050203030202" pitchFamily="18" charset="0"/>
              </a:rPr>
              <a:t>  </a:t>
            </a:r>
            <a:r>
              <a:rPr lang="en-US" sz="2400" b="0" i="0" dirty="0">
                <a:solidFill>
                  <a:schemeClr val="bg1"/>
                </a:solidFill>
                <a:effectLst/>
                <a:latin typeface="Söhne"/>
              </a:rPr>
              <a:t>BSCMS streamlines bike service center operations.</a:t>
            </a:r>
          </a:p>
          <a:p>
            <a:pPr algn="ctr">
              <a:buFont typeface="Arial" panose="020B0604020202020204" pitchFamily="34" charset="0"/>
              <a:buChar char="•"/>
            </a:pPr>
            <a:r>
              <a:rPr lang="en-US" sz="2400" b="0" i="0" dirty="0">
                <a:solidFill>
                  <a:schemeClr val="bg1"/>
                </a:solidFill>
                <a:effectLst/>
                <a:latin typeface="Söhne"/>
              </a:rPr>
              <a:t>  Focus on user-friendly interfaces and efficient processes.</a:t>
            </a:r>
          </a:p>
          <a:p>
            <a:pPr algn="ctr">
              <a:buFont typeface="Arial" panose="020B0604020202020204" pitchFamily="34" charset="0"/>
              <a:buChar char="•"/>
            </a:pPr>
            <a:r>
              <a:rPr lang="en-US" sz="2400" b="0" i="0" dirty="0">
                <a:solidFill>
                  <a:schemeClr val="bg1"/>
                </a:solidFill>
                <a:effectLst/>
                <a:latin typeface="Söhne"/>
              </a:rPr>
              <a:t>  Easy service request creation with essential details.</a:t>
            </a:r>
            <a:endParaRPr lang="en-US" sz="2400" dirty="0">
              <a:solidFill>
                <a:schemeClr val="bg1"/>
              </a:solidFill>
              <a:latin typeface="Söhne"/>
            </a:endParaRPr>
          </a:p>
          <a:p>
            <a:pPr algn="ctr">
              <a:buFont typeface="Arial" panose="020B0604020202020204" pitchFamily="34" charset="0"/>
              <a:buChar char="•"/>
            </a:pPr>
            <a:r>
              <a:rPr lang="en-US" sz="2400" b="0" i="0" dirty="0">
                <a:solidFill>
                  <a:schemeClr val="bg1"/>
                </a:solidFill>
                <a:effectLst/>
                <a:latin typeface="Söhne"/>
              </a:rPr>
              <a:t>  Seamless online registration process, eliminating paperwork.</a:t>
            </a:r>
          </a:p>
          <a:p>
            <a:pPr algn="ctr">
              <a:buFont typeface="Arial" panose="020B0604020202020204" pitchFamily="34" charset="0"/>
              <a:buChar char="•"/>
            </a:pPr>
            <a:r>
              <a:rPr lang="en-US" sz="2400" b="0" i="0" dirty="0">
                <a:solidFill>
                  <a:schemeClr val="bg1"/>
                </a:solidFill>
                <a:effectLst/>
                <a:latin typeface="Söhne"/>
              </a:rPr>
              <a:t>  Centralized hub for organizers to manage events and track            metrics.</a:t>
            </a:r>
          </a:p>
          <a:p>
            <a:pPr algn="ctr">
              <a:buFont typeface="Arial" panose="020B0604020202020204" pitchFamily="34" charset="0"/>
              <a:buChar char="•"/>
            </a:pPr>
            <a:r>
              <a:rPr lang="en-US" sz="2400" b="0" i="0" dirty="0">
                <a:solidFill>
                  <a:schemeClr val="bg1"/>
                </a:solidFill>
                <a:effectLst/>
                <a:latin typeface="Söhne"/>
              </a:rPr>
              <a:t>BSCMS aims for efficiency and organization in bike service management.</a:t>
            </a:r>
          </a:p>
          <a:p>
            <a:pPr algn="ctr">
              <a:buFont typeface="Arial" panose="020B0604020202020204" pitchFamily="34" charset="0"/>
              <a:buChar char="•"/>
            </a:pPr>
            <a:r>
              <a:rPr lang="en-US" sz="2400" b="0" i="0" dirty="0">
                <a:solidFill>
                  <a:schemeClr val="bg1"/>
                </a:solidFill>
                <a:effectLst/>
                <a:latin typeface="Söhne"/>
              </a:rPr>
              <a:t>Modern technologies ensure reliability and user satisfaction.</a:t>
            </a:r>
          </a:p>
          <a:p>
            <a:pPr algn="l">
              <a:buFont typeface="Arial" panose="020B0604020202020204" pitchFamily="34" charset="0"/>
              <a:buChar char="•"/>
            </a:pPr>
            <a:endParaRPr lang="en-US" sz="2400" b="0" i="0" dirty="0">
              <a:solidFill>
                <a:srgbClr val="D1D5DB"/>
              </a:solidFill>
              <a:effectLst/>
              <a:latin typeface="Söhne"/>
            </a:endParaRPr>
          </a:p>
          <a:p>
            <a:r>
              <a:rPr lang="en-US" sz="22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Incorporating modern technologies such as Java/PHP for backend</a:t>
            </a:r>
          </a:p>
          <a:p>
            <a:r>
              <a:rPr lang="en-US" sz="22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development, HTML, CSS, and JavaScript for frontend, and MySQL for</a:t>
            </a:r>
          </a:p>
          <a:p>
            <a:r>
              <a:rPr lang="en-US" sz="22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database management.</a:t>
            </a:r>
          </a:p>
          <a:p>
            <a:endParaRPr lang="en-GB" dirty="0"/>
          </a:p>
        </p:txBody>
      </p:sp>
    </p:spTree>
    <p:extLst>
      <p:ext uri="{BB962C8B-B14F-4D97-AF65-F5344CB8AC3E}">
        <p14:creationId xmlns:p14="http://schemas.microsoft.com/office/powerpoint/2010/main" val="1969787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091254" y="154454"/>
            <a:ext cx="10186346" cy="777875"/>
          </a:xfrm>
        </p:spPr>
        <p:txBody>
          <a:bodyPr/>
          <a:lstStyle/>
          <a:p>
            <a:r>
              <a:rPr lang="en-US" dirty="0"/>
              <a:t>USE CASE DIAGRAM</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pic>
        <p:nvPicPr>
          <p:cNvPr id="26" name="Picture 25">
            <a:extLst>
              <a:ext uri="{FF2B5EF4-FFF2-40B4-BE49-F238E27FC236}">
                <a16:creationId xmlns:a16="http://schemas.microsoft.com/office/drawing/2014/main" id="{74E8925E-99F4-F4AA-8F1D-3854DE35A781}"/>
              </a:ext>
            </a:extLst>
          </p:cNvPr>
          <p:cNvPicPr>
            <a:picLocks noChangeAspect="1"/>
          </p:cNvPicPr>
          <p:nvPr/>
        </p:nvPicPr>
        <p:blipFill>
          <a:blip r:embed="rId2"/>
          <a:stretch>
            <a:fillRect/>
          </a:stretch>
        </p:blipFill>
        <p:spPr>
          <a:xfrm>
            <a:off x="856687" y="1022584"/>
            <a:ext cx="5588937" cy="5791200"/>
          </a:xfrm>
          <a:prstGeom prst="rect">
            <a:avLst/>
          </a:prstGeom>
        </p:spPr>
      </p:pic>
    </p:spTree>
    <p:extLst>
      <p:ext uri="{BB962C8B-B14F-4D97-AF65-F5344CB8AC3E}">
        <p14:creationId xmlns:p14="http://schemas.microsoft.com/office/powerpoint/2010/main" val="1429429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sp>
        <p:nvSpPr>
          <p:cNvPr id="12" name="TextBox 11">
            <a:extLst>
              <a:ext uri="{FF2B5EF4-FFF2-40B4-BE49-F238E27FC236}">
                <a16:creationId xmlns:a16="http://schemas.microsoft.com/office/drawing/2014/main" id="{359DE470-FB71-0ECE-7EF1-2A9130ADDD70}"/>
              </a:ext>
            </a:extLst>
          </p:cNvPr>
          <p:cNvSpPr txBox="1"/>
          <p:nvPr/>
        </p:nvSpPr>
        <p:spPr>
          <a:xfrm>
            <a:off x="4940887" y="519953"/>
            <a:ext cx="6892525" cy="523220"/>
          </a:xfrm>
          <a:prstGeom prst="rect">
            <a:avLst/>
          </a:prstGeom>
          <a:noFill/>
        </p:spPr>
        <p:txBody>
          <a:bodyPr wrap="square" rtlCol="0">
            <a:spAutoFit/>
          </a:bodyPr>
          <a:lstStyle/>
          <a:p>
            <a:pPr algn="r"/>
            <a:r>
              <a:rPr lang="en-GB" sz="2800" b="1" dirty="0"/>
              <a:t>Sequence diagram</a:t>
            </a:r>
            <a:r>
              <a:rPr lang="en-GB" dirty="0"/>
              <a:t>	</a:t>
            </a:r>
          </a:p>
        </p:txBody>
      </p:sp>
      <p:pic>
        <p:nvPicPr>
          <p:cNvPr id="14" name="Picture 13">
            <a:extLst>
              <a:ext uri="{FF2B5EF4-FFF2-40B4-BE49-F238E27FC236}">
                <a16:creationId xmlns:a16="http://schemas.microsoft.com/office/drawing/2014/main" id="{896BA605-B9CC-6488-7832-ED3DA1B51906}"/>
              </a:ext>
            </a:extLst>
          </p:cNvPr>
          <p:cNvPicPr>
            <a:picLocks noChangeAspect="1"/>
          </p:cNvPicPr>
          <p:nvPr/>
        </p:nvPicPr>
        <p:blipFill>
          <a:blip r:embed="rId2"/>
          <a:stretch>
            <a:fillRect/>
          </a:stretch>
        </p:blipFill>
        <p:spPr>
          <a:xfrm>
            <a:off x="481404" y="268237"/>
            <a:ext cx="6199993" cy="6453238"/>
          </a:xfrm>
          <a:prstGeom prst="rect">
            <a:avLst/>
          </a:prstGeom>
        </p:spPr>
      </p:pic>
    </p:spTree>
    <p:extLst>
      <p:ext uri="{BB962C8B-B14F-4D97-AF65-F5344CB8AC3E}">
        <p14:creationId xmlns:p14="http://schemas.microsoft.com/office/powerpoint/2010/main" val="2499682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dirty="0"/>
              <a:t>Conclusion</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4" y="3454959"/>
            <a:ext cx="5876926" cy="2901391"/>
          </a:xfrm>
        </p:spPr>
        <p:txBody>
          <a:bodyPr>
            <a:noAutofit/>
          </a:bodyPr>
          <a:lstStyle/>
          <a:p>
            <a:pPr marL="0" marR="0">
              <a:lnSpc>
                <a:spcPct val="150000"/>
              </a:lnSpc>
              <a:spcBef>
                <a:spcPts val="0"/>
              </a:spcBef>
              <a:spcAft>
                <a:spcPts val="0"/>
              </a:spcAft>
            </a:pPr>
            <a:r>
              <a:rPr lang="en-GB" sz="18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In conclusion, the Bike Service Centre Management System aims to be a pivotal tool for modernizing and optimizing the operations of our bike service centre. By addressing the challenges associated with bike washing and servicing management, we aspire to elevate the overall customer experience and establish ourselves as a leader in the industry.</a:t>
            </a:r>
            <a:endParaRPr lang="en-US" sz="18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1742861620"/>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 id="{11346FDE-2DA4-453A-ACF7-41117CE5C235}" vid="{A628C74B-DC45-4C37-9A15-B37206CA45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2.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0E6EE1E-660B-46C6-AC21-8E505FB957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presentation</Template>
  <TotalTime>84</TotalTime>
  <Words>447</Words>
  <Application>Microsoft Office PowerPoint</Application>
  <PresentationFormat>Widescreen</PresentationFormat>
  <Paragraphs>53</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Söhne</vt:lpstr>
      <vt:lpstr>Tenorite</vt:lpstr>
      <vt:lpstr>Times New Roman</vt:lpstr>
      <vt:lpstr>Office Theme</vt:lpstr>
      <vt:lpstr>BIKE SERVICE CENTRE MANAGEMENT SYSTEM</vt:lpstr>
      <vt:lpstr>Outlines</vt:lpstr>
      <vt:lpstr>Introduction of Project</vt:lpstr>
      <vt:lpstr>PowerPoint Presentation</vt:lpstr>
      <vt:lpstr>Objectives</vt:lpstr>
      <vt:lpstr>PROPOSED SYSTEM</vt:lpstr>
      <vt:lpstr>USE CASE DIAGRAM</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BIKE SERVICE CENTRE MANAGEMENT SYSTEM</dc:title>
  <dc:creator>Avishek 00</dc:creator>
  <cp:lastModifiedBy>Avishek 00</cp:lastModifiedBy>
  <cp:revision>7</cp:revision>
  <dcterms:created xsi:type="dcterms:W3CDTF">2024-01-11T16:28:29Z</dcterms:created>
  <dcterms:modified xsi:type="dcterms:W3CDTF">2024-01-12T02:31:06Z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