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099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099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099640" cy="433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099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099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099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099640" cy="433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099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099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099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099640" cy="433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099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5400" cy="5669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5400" cy="56696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1224000" y="-486000"/>
            <a:ext cx="9071640" cy="5669280"/>
          </a:xfrm>
          <a:prstGeom prst="rect">
            <a:avLst/>
          </a:prstGeom>
          <a:ln>
            <a:noFill/>
          </a:ln>
        </p:spPr>
      </p:pic>
      <p:sp>
        <p:nvSpPr>
          <p:cNvPr id="115" name="CustomShape 1"/>
          <p:cNvSpPr/>
          <p:nvPr/>
        </p:nvSpPr>
        <p:spPr>
          <a:xfrm>
            <a:off x="2016000" y="4248000"/>
            <a:ext cx="3311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CHAPTER 0X01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692360" y="2160360"/>
            <a:ext cx="8099640" cy="93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4400" spc="-1" strike="noStrike">
                <a:latin typeface="Arial"/>
              </a:rPr>
              <a:t>Questions?</a:t>
            </a:r>
            <a:endParaRPr b="0" lang="en-A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  <p:timing>
    <p:tnLst>
      <p:par>
        <p:cTn id="24" dur="indefinite" restart="never" nodeType="tmRoot">
          <p:childTnLst>
            <p:seq>
              <p:cTn id="2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1656000" y="2376000"/>
            <a:ext cx="8099640" cy="93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4400" spc="-1" strike="noStrike">
                <a:latin typeface="Arial"/>
              </a:rPr>
              <a:t>Thank You!!!</a:t>
            </a:r>
            <a:endParaRPr b="0" lang="en-A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  <p:timing>
    <p:tnLst>
      <p:par>
        <p:cTn id="26" dur="indefinite" restart="never" nodeType="tmRoot">
          <p:childTnLst>
            <p:seq>
              <p:cTn id="2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620000" y="216000"/>
            <a:ext cx="8097480" cy="93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AU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Who am I?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620000" y="1368000"/>
            <a:ext cx="8097480" cy="32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50505"/>
                </a:solidFill>
                <a:latin typeface="Arial"/>
                <a:ea typeface="DejaVu Sans"/>
              </a:rPr>
              <a:t>Student of BIT</a:t>
            </a:r>
            <a:endParaRPr b="0" lang="en-AU" sz="24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50505"/>
                </a:solidFill>
                <a:latin typeface="Arial"/>
                <a:ea typeface="DejaVu Sans"/>
              </a:rPr>
              <a:t>Penetration Tester / Ethical Hacker @ Stickman Consulting</a:t>
            </a:r>
            <a:endParaRPr b="0" lang="en-AU" sz="24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50505"/>
                </a:solidFill>
                <a:latin typeface="Arial"/>
                <a:ea typeface="DejaVu Sans"/>
              </a:rPr>
              <a:t>Occasional Bugbounty hunter</a:t>
            </a:r>
            <a:endParaRPr b="0" lang="en-AU" sz="24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50505"/>
                </a:solidFill>
                <a:latin typeface="Arial"/>
                <a:ea typeface="DejaVu Sans"/>
              </a:rPr>
              <a:t>Bugcrowd Ambassador</a:t>
            </a:r>
            <a:endParaRPr b="0" lang="en-AU" sz="24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50505"/>
                </a:solidFill>
                <a:latin typeface="Arial"/>
                <a:ea typeface="DejaVu Sans"/>
              </a:rPr>
              <a:t>Learner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cover dir="d"/>
      </p:transition>
    </mc:Choice>
    <mc:Fallback>
      <p:transition spd="slow">
        <p:cover dir="d"/>
      </p:transition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AU" sz="3300" spc="-1" strike="noStrike">
                <a:solidFill>
                  <a:srgbClr val="050505"/>
                </a:solidFill>
                <a:latin typeface="Times New Roman"/>
              </a:rPr>
              <a:t>Authentication &amp;&amp; Authorization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TextShape 3"/>
          <p:cNvSpPr txBox="1"/>
          <p:nvPr/>
        </p:nvSpPr>
        <p:spPr>
          <a:xfrm>
            <a:off x="2016000" y="1151640"/>
            <a:ext cx="338400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AU" sz="1800" spc="-1" strike="noStrike">
                <a:latin typeface="Arial"/>
              </a:rPr>
              <a:t>- Authentication means to  prove the Application who you say, you are.</a:t>
            </a:r>
            <a:endParaRPr b="0" lang="en-AU" sz="1800" spc="-1" strike="noStrike">
              <a:latin typeface="Arial"/>
            </a:endParaRPr>
          </a:p>
          <a:p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Arial"/>
              </a:rPr>
              <a:t>- Use of correct Username:Pwd  goes through a check to authenticate you.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21" name="TextShape 4"/>
          <p:cNvSpPr txBox="1"/>
          <p:nvPr/>
        </p:nvSpPr>
        <p:spPr>
          <a:xfrm>
            <a:off x="5832000" y="1151640"/>
            <a:ext cx="3456000" cy="23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AU" sz="1800" spc="-1" strike="noStrike">
                <a:latin typeface="Arial"/>
              </a:rPr>
              <a:t>- Authorization means to let you use the application as per your own level of authority</a:t>
            </a:r>
            <a:endParaRPr b="0" lang="en-AU" sz="1800" spc="-1" strike="noStrike">
              <a:latin typeface="Arial"/>
            </a:endParaRPr>
          </a:p>
          <a:p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Arial"/>
              </a:rPr>
              <a:t>- You can’t sell the unit rented by you while owner can and even kick you out of the house while u can only tell others who’re living under u to leave.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2160000" y="3456000"/>
            <a:ext cx="3543120" cy="1247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4400" spc="-1" strike="noStrike">
                <a:latin typeface="Arial"/>
              </a:rPr>
              <a:t>Headers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34560" y="1080000"/>
            <a:ext cx="9973440" cy="4386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  <p:timing>
    <p:tnLst>
      <p:par>
        <p:cTn id="12" dur="indefinite" restart="never" nodeType="tmRoot">
          <p:childTnLst>
            <p:seq>
              <p:cTn id="1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4400" spc="-1" strike="noStrike">
                <a:latin typeface="Arial"/>
              </a:rPr>
              <a:t>Headers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5040000" y="1224000"/>
            <a:ext cx="5048280" cy="4320000"/>
          </a:xfrm>
          <a:prstGeom prst="rect">
            <a:avLst/>
          </a:prstGeom>
          <a:ln>
            <a:noFill/>
          </a:ln>
        </p:spPr>
      </p:pic>
      <p:sp>
        <p:nvSpPr>
          <p:cNvPr id="127" name="TextShape 2"/>
          <p:cNvSpPr txBox="1"/>
          <p:nvPr/>
        </p:nvSpPr>
        <p:spPr>
          <a:xfrm>
            <a:off x="1800000" y="1224000"/>
            <a:ext cx="3096000" cy="367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AU" sz="1800" spc="-1" strike="noStrike">
                <a:latin typeface="Arial"/>
              </a:rPr>
              <a:t>Set-cookie* – Authentication &amp; Authorization Values</a:t>
            </a:r>
            <a:endParaRPr b="0" lang="en-AU" sz="1800" spc="-1" strike="noStrike">
              <a:latin typeface="Arial"/>
            </a:endParaRPr>
          </a:p>
          <a:p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Arial"/>
              </a:rPr>
              <a:t>Server – Server information</a:t>
            </a:r>
            <a:endParaRPr b="0" lang="en-AU" sz="1800" spc="-1" strike="noStrike">
              <a:latin typeface="Arial"/>
            </a:endParaRPr>
          </a:p>
          <a:p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Arial"/>
              </a:rPr>
              <a:t>Host – URL</a:t>
            </a:r>
            <a:endParaRPr b="0" lang="en-AU" sz="1800" spc="-1" strike="noStrike">
              <a:latin typeface="Arial"/>
            </a:endParaRPr>
          </a:p>
          <a:p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Arial"/>
              </a:rPr>
              <a:t>User-Agent- Device Being used</a:t>
            </a:r>
            <a:endParaRPr b="0" lang="en-AU" sz="1800" spc="-1" strike="noStrike">
              <a:latin typeface="Arial"/>
            </a:endParaRPr>
          </a:p>
          <a:p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Arial"/>
              </a:rPr>
              <a:t>Accept (Content-type): text/html,…….</a:t>
            </a:r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Arial"/>
              </a:rPr>
              <a:t>= Type of data to be accepted by the server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  <p:timing>
    <p:tnLst>
      <p:par>
        <p:cTn id="14" dur="indefinite" restart="never" nodeType="tmRoot">
          <p:childTnLst>
            <p:seq>
              <p:cTn id="1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620000" y="58680"/>
            <a:ext cx="8099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4400" spc="-1" strike="noStrike">
                <a:latin typeface="Arial"/>
              </a:rPr>
              <a:t>Different Methods used to request data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2448000" y="1800000"/>
            <a:ext cx="720000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AU" sz="1800" spc="-1" strike="noStrike">
                <a:latin typeface="Arial"/>
              </a:rPr>
              <a:t>GET – When we need to retrieve some data on our end from server. (For eg: Requesting Facebook login interface)</a:t>
            </a:r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Arial"/>
              </a:rPr>
              <a:t>POST – When we need to send some data to the server before getting the specific data (For eg: login)</a:t>
            </a:r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Arial"/>
              </a:rPr>
              <a:t>PUT – When need to upload/create/modify already existing data on the server. (Dangerous****)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  <p:timing>
    <p:tnLst>
      <p:par>
        <p:cTn id="16" dur="indefinite" restart="never" nodeType="tmRoot">
          <p:childTnLst>
            <p:seq>
              <p:cTn id="1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4400" spc="-1" strike="noStrike">
                <a:latin typeface="Arial"/>
              </a:rPr>
              <a:t>Sessions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1944000" y="1151640"/>
            <a:ext cx="792000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AU" sz="1800" spc="-1" strike="noStrike">
                <a:latin typeface="Arial"/>
              </a:rPr>
              <a:t>A chunk of data saved in the client side given by server in order to use the application throughout the authenticated time. </a:t>
            </a:r>
            <a:endParaRPr b="0" lang="en-AU" sz="1800" spc="-1" strike="noStrike">
              <a:latin typeface="Arial"/>
            </a:endParaRPr>
          </a:p>
          <a:p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Arial"/>
              </a:rPr>
              <a:t>- Use of facebook as “YOU” until you log out.</a:t>
            </a:r>
            <a:endParaRPr b="0" lang="en-AU" sz="1800" spc="-1" strike="noStrike">
              <a:latin typeface="Arial"/>
            </a:endParaRPr>
          </a:p>
          <a:p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Arial"/>
              </a:rPr>
              <a:t>- Sessions are managed/ identified by different cookie values 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  <p:timing>
    <p:tnLst>
      <p:par>
        <p:cTn id="18" dur="indefinite" restart="never" nodeType="tmRoot">
          <p:childTnLst>
            <p:seq>
              <p:cTn id="1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656000" y="1944360"/>
            <a:ext cx="8099640" cy="93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4400" spc="-1" strike="noStrike">
                <a:latin typeface="Arial"/>
              </a:rPr>
              <a:t>Demo</a:t>
            </a:r>
            <a:endParaRPr b="0" lang="en-A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  <p:timing>
    <p:tnLst>
      <p:par>
        <p:cTn id="20" dur="indefinite" restart="never" nodeType="tmRoot">
          <p:childTnLst>
            <p:seq>
              <p:cTn id="2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4400" spc="-1" strike="noStrike">
                <a:latin typeface="Arial"/>
              </a:rPr>
              <a:t>Recap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2160000" y="1440000"/>
            <a:ext cx="712800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AU" sz="1800" spc="-1" strike="noStrike">
                <a:latin typeface="Arial"/>
              </a:rPr>
              <a:t>- How internet works</a:t>
            </a:r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Arial"/>
              </a:rPr>
              <a:t>- How we send/receive data from internet</a:t>
            </a:r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Arial"/>
              </a:rPr>
              <a:t>- Authentication &amp;&amp; Authorization</a:t>
            </a:r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Arial"/>
              </a:rPr>
              <a:t>- Headers</a:t>
            </a:r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Arial"/>
              </a:rPr>
              <a:t>- Request Methods</a:t>
            </a:r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Arial"/>
              </a:rPr>
              <a:t>- Session</a:t>
            </a:r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Arial"/>
              </a:rPr>
              <a:t>- How to use Browser’s Developer Tools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  <p:timing>
    <p:tnLst>
      <p:par>
        <p:cTn id="22" dur="indefinite" restart="never" nodeType="tmRoot">
          <p:childTnLst>
            <p:seq>
              <p:cTn id="2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Application>LibreOffice/6.1.4.2$Linux_X86_64 LibreOffice_project/9d0f32d1f0b509096fd65e0d4bec26ddd1938fd3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2019-02-03T11:31:33Z</dcterms:created>
  <dc:creator/>
  <dc:description/>
  <dc:language>en-AU</dc:language>
  <cp:lastModifiedBy/>
  <dcterms:modified xsi:type="dcterms:W3CDTF">2019-02-05T22:22:47Z</dcterms:modified>
  <cp:revision>5</cp:revision>
  <dc:subject/>
  <dc:title/>
</cp:coreProperties>
</file>