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0"/>
  </p:normalViewPr>
  <p:slideViewPr>
    <p:cSldViewPr snapToGrid="0">
      <p:cViewPr varScale="1">
        <p:scale>
          <a:sx n="116" d="100"/>
          <a:sy n="116" d="100"/>
        </p:scale>
        <p:origin x="32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1736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46395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9667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2148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1281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24576F7-577B-4373-8FFB-9B09EA010756}"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73404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24576F7-577B-4373-8FFB-9B09EA010756}" type="datetimeFigureOut">
              <a:rPr lang="ru-RU" smtClean="0"/>
              <a:t>07.12.2020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91781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24576F7-577B-4373-8FFB-9B09EA010756}" type="datetimeFigureOut">
              <a:rPr lang="ru-RU" smtClean="0"/>
              <a:t>07.12.2020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297412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24576F7-577B-4373-8FFB-9B09EA010756}" type="datetimeFigureOut">
              <a:rPr lang="ru-RU" smtClean="0"/>
              <a:t>07.12.2020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40846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386901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24576F7-577B-4373-8FFB-9B09EA010756}" type="datetimeFigureOut">
              <a:rPr lang="ru-RU" smtClean="0"/>
              <a:t>07.12.2020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8EE0FF5-EF32-4FAD-9043-2413C173EA7D}" type="slidenum">
              <a:rPr lang="ru-RU" smtClean="0"/>
              <a:t>‹#›</a:t>
            </a:fld>
            <a:endParaRPr lang="ru-RU"/>
          </a:p>
        </p:txBody>
      </p:sp>
    </p:spTree>
    <p:extLst>
      <p:ext uri="{BB962C8B-B14F-4D97-AF65-F5344CB8AC3E}">
        <p14:creationId xmlns:p14="http://schemas.microsoft.com/office/powerpoint/2010/main" val="173454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576F7-577B-4373-8FFB-9B09EA010756}" type="datetimeFigureOut">
              <a:rPr lang="ru-RU" smtClean="0"/>
              <a:t>07.12.2020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E0FF5-EF32-4FAD-9043-2413C173EA7D}" type="slidenum">
              <a:rPr lang="ru-RU" smtClean="0"/>
              <a:t>‹#›</a:t>
            </a:fld>
            <a:endParaRPr lang="ru-RU"/>
          </a:p>
        </p:txBody>
      </p:sp>
    </p:spTree>
    <p:extLst>
      <p:ext uri="{BB962C8B-B14F-4D97-AF65-F5344CB8AC3E}">
        <p14:creationId xmlns:p14="http://schemas.microsoft.com/office/powerpoint/2010/main" val="380909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3891390" y="2373314"/>
            <a:ext cx="6323529" cy="1688004"/>
          </a:xfrm>
        </p:spPr>
        <p:txBody>
          <a:bodyPr>
            <a:normAutofit fontScale="90000"/>
          </a:bodyPr>
          <a:lstStyle/>
          <a:p>
            <a:pPr fontAlgn="t"/>
            <a:r>
              <a:rPr lang="en-US" sz="4400" b="1" dirty="0" smtClean="0"/>
              <a:t>INVESTMENT DESIGN </a:t>
            </a:r>
            <a:r>
              <a:rPr lang="ru-RU" sz="4400" b="1" dirty="0" smtClean="0"/>
              <a:t/>
            </a:r>
            <a:br>
              <a:rPr lang="ru-RU" sz="4400" b="1" dirty="0" smtClean="0"/>
            </a:br>
            <a:r>
              <a:rPr lang="en-US" sz="4400" b="1" dirty="0" smtClean="0"/>
              <a:t>INNOVATION</a:t>
            </a:r>
            <a:r>
              <a:rPr lang="ru-RU" sz="4400" b="1" dirty="0" smtClean="0"/>
              <a:t/>
            </a:r>
            <a:br>
              <a:rPr lang="ru-RU" sz="4400" b="1" dirty="0" smtClean="0"/>
            </a:br>
            <a:r>
              <a:rPr lang="en-US" sz="4400" b="1" dirty="0" smtClean="0"/>
              <a:t> IN THE ENERGY SYSTEM</a:t>
            </a:r>
            <a:endParaRPr lang="ru-RU" sz="4400" dirty="0"/>
          </a:p>
        </p:txBody>
      </p:sp>
      <p:sp>
        <p:nvSpPr>
          <p:cNvPr id="5" name="Подзаголовок 4"/>
          <p:cNvSpPr>
            <a:spLocks noGrp="1"/>
          </p:cNvSpPr>
          <p:nvPr>
            <p:ph type="subTitle" idx="1"/>
          </p:nvPr>
        </p:nvSpPr>
        <p:spPr>
          <a:xfrm>
            <a:off x="-67112" y="5294167"/>
            <a:ext cx="4037195" cy="1586745"/>
          </a:xfrm>
          <a:effectLst>
            <a:glow>
              <a:schemeClr val="accent1">
                <a:alpha val="40000"/>
              </a:schemeClr>
            </a:glow>
          </a:effectLst>
        </p:spPr>
        <p:txBody>
          <a:bodyPr>
            <a:normAutofit fontScale="92500" lnSpcReduction="20000"/>
          </a:bodyPr>
          <a:lstStyle/>
          <a:p>
            <a:r>
              <a:rPr lang="en-US" dirty="0" smtClean="0"/>
              <a:t>course for undergraduates of the II stage of higher education specialty</a:t>
            </a:r>
            <a:r>
              <a:rPr lang="ru-RU" dirty="0" smtClean="0"/>
              <a:t/>
            </a:r>
            <a:br>
              <a:rPr lang="ru-RU" dirty="0" smtClean="0"/>
            </a:br>
            <a:r>
              <a:rPr lang="en-US" dirty="0" smtClean="0"/>
              <a:t>1-43.80.01 "Electricity and Electrical Engineering" full-time and part-time studies</a:t>
            </a:r>
            <a:endParaRPr lang="ru-RU"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0371624" y="214924"/>
            <a:ext cx="1592847" cy="1925320"/>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1695959" y="-36738"/>
            <a:ext cx="9144000" cy="19067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11200" b="1" dirty="0"/>
              <a:t>STATE HIGHER PROFESSIONAL EDUCATION</a:t>
            </a:r>
            <a:endParaRPr lang="ru-RU" sz="11200" dirty="0"/>
          </a:p>
          <a:p>
            <a:pPr fontAlgn="t"/>
            <a:r>
              <a:rPr lang="en-US" sz="11200" b="1" dirty="0" smtClean="0"/>
              <a:t>BELARUSIAN-RUSSIAN UNIVERSITY</a:t>
            </a:r>
            <a:endParaRPr lang="ru-RU" sz="11200" dirty="0"/>
          </a:p>
          <a:p>
            <a:pPr fontAlgn="t"/>
            <a:r>
              <a:rPr lang="en-US" sz="11200" b="1" dirty="0"/>
              <a:t> </a:t>
            </a:r>
            <a:endParaRPr lang="ru-RU" sz="11200" dirty="0"/>
          </a:p>
          <a:p>
            <a:pPr fontAlgn="t"/>
            <a:r>
              <a:rPr lang="en-US" sz="11200" b="1" dirty="0"/>
              <a:t>DEPARTMENT </a:t>
            </a:r>
            <a:endParaRPr lang="ru-RU" sz="11200" b="1" dirty="0" smtClean="0"/>
          </a:p>
          <a:p>
            <a:pPr fontAlgn="t"/>
            <a:r>
              <a:rPr lang="en-US" sz="11200" b="1" dirty="0" smtClean="0"/>
              <a:t>ELECTRIC </a:t>
            </a:r>
            <a:r>
              <a:rPr lang="en-US" sz="11200" b="1" dirty="0"/>
              <a:t>DRIVE AND AUTOMATION </a:t>
            </a:r>
            <a:endParaRPr lang="ru-RU" sz="11200" b="1" dirty="0" smtClean="0"/>
          </a:p>
          <a:p>
            <a:pPr fontAlgn="t"/>
            <a:r>
              <a:rPr lang="en-US" sz="11200" b="1" dirty="0" smtClean="0"/>
              <a:t>OF </a:t>
            </a:r>
            <a:r>
              <a:rPr lang="en-US" sz="11200" b="1" dirty="0"/>
              <a:t>INDUSTRIAL </a:t>
            </a:r>
            <a:r>
              <a:rPr lang="en-US" sz="11200" b="1" dirty="0" smtClean="0"/>
              <a:t>INSTALLATIONS</a:t>
            </a:r>
            <a:endParaRPr lang="ru-RU" sz="4400" dirty="0"/>
          </a:p>
        </p:txBody>
      </p:sp>
      <p:pic>
        <p:nvPicPr>
          <p:cNvPr id="8" name="Рисунок 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2506" y="109046"/>
            <a:ext cx="1174282" cy="1842340"/>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10930855" y="5456514"/>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11221829" y="581161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2262176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786238"/>
            <a:ext cx="8106034" cy="1345386"/>
          </a:xfrm>
        </p:spPr>
        <p:txBody>
          <a:bodyPr>
            <a:noAutofit/>
          </a:bodyPr>
          <a:lstStyle/>
          <a:p>
            <a:pPr algn="l">
              <a:spcBef>
                <a:spcPts val="0"/>
              </a:spcBef>
            </a:pPr>
            <a:r>
              <a:rPr lang="ru-RU" sz="2300" dirty="0" smtClean="0"/>
              <a:t>       </a:t>
            </a:r>
            <a:r>
              <a:rPr lang="en-US" sz="2000" b="1" dirty="0"/>
              <a:t>Projects can be implemented by time frame:</a:t>
            </a:r>
            <a:endParaRPr lang="ru-RU" sz="2000" dirty="0"/>
          </a:p>
          <a:p>
            <a:pPr algn="l">
              <a:spcBef>
                <a:spcPts val="0"/>
              </a:spcBef>
            </a:pPr>
            <a:r>
              <a:rPr lang="ru-RU" sz="2000" dirty="0" smtClean="0"/>
              <a:t>	</a:t>
            </a:r>
            <a:r>
              <a:rPr lang="en-US" sz="2000" dirty="0" smtClean="0"/>
              <a:t>- Short</a:t>
            </a:r>
            <a:endParaRPr lang="ru-RU" sz="2000" dirty="0"/>
          </a:p>
          <a:p>
            <a:pPr algn="l">
              <a:spcBef>
                <a:spcPts val="0"/>
              </a:spcBef>
            </a:pPr>
            <a:r>
              <a:rPr lang="ru-RU" sz="2000" dirty="0" smtClean="0"/>
              <a:t>	</a:t>
            </a:r>
            <a:r>
              <a:rPr lang="en-US" sz="2000" dirty="0" smtClean="0"/>
              <a:t>- Medium-term</a:t>
            </a:r>
            <a:endParaRPr lang="ru-RU" sz="2000" dirty="0"/>
          </a:p>
          <a:p>
            <a:pPr algn="l">
              <a:spcBef>
                <a:spcPts val="0"/>
              </a:spcBef>
            </a:pPr>
            <a:r>
              <a:rPr lang="ru-RU" sz="2000" dirty="0" smtClean="0"/>
              <a:t>	</a:t>
            </a:r>
            <a:r>
              <a:rPr lang="en-US" sz="2000" dirty="0" smtClean="0"/>
              <a:t>- Long</a:t>
            </a:r>
            <a:endParaRPr lang="ru-RU" sz="20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453079" y="2096697"/>
            <a:ext cx="11582402" cy="45996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pPr>
            <a:r>
              <a:rPr lang="ru-RU" sz="2300" b="1" dirty="0" smtClean="0"/>
              <a:t>      </a:t>
            </a:r>
            <a:r>
              <a:rPr lang="en-US" sz="2200" dirty="0"/>
              <a:t>Short-term projects require a short implementation period. The customer does this to gain time and maintain priority in the competitive struggle in the sales market. Long-term projects are usually capital-intensive investments (for example, in the construction and reconstruction of real estate).</a:t>
            </a:r>
            <a:endParaRPr lang="ru-RU" sz="2200" dirty="0"/>
          </a:p>
          <a:p>
            <a:pPr algn="just">
              <a:spcBef>
                <a:spcPts val="0"/>
              </a:spcBef>
            </a:pPr>
            <a:r>
              <a:rPr lang="en-US" sz="2200" dirty="0"/>
              <a:t>According to the risk attitude criterion, investment projects can be divided into risk-free and risk-free. This division is essential for calculating their effectiveness and acceptability for potential investors. The least risky projects are those carried out under state orders; the most risky projects are those related to the creation of new production facilities and the development of new technologies.</a:t>
            </a:r>
            <a:endParaRPr lang="ru-RU" sz="2200" dirty="0"/>
          </a:p>
          <a:p>
            <a:pPr algn="just">
              <a:spcBef>
                <a:spcPts val="0"/>
              </a:spcBef>
            </a:pPr>
            <a:r>
              <a:rPr lang="en-US" sz="2200" dirty="0"/>
              <a:t> </a:t>
            </a:r>
            <a:r>
              <a:rPr lang="ru-RU" sz="2200" dirty="0" smtClean="0"/>
              <a:t>      </a:t>
            </a:r>
            <a:r>
              <a:rPr lang="en-US" sz="2200" dirty="0" smtClean="0"/>
              <a:t>If </a:t>
            </a:r>
            <a:r>
              <a:rPr lang="en-US" sz="2200" dirty="0"/>
              <a:t>we talk about the project participants, the most important are the following:</a:t>
            </a:r>
            <a:endParaRPr lang="ru-RU" sz="2200" dirty="0"/>
          </a:p>
          <a:p>
            <a:pPr algn="just">
              <a:spcBef>
                <a:spcPts val="0"/>
              </a:spcBef>
            </a:pPr>
            <a:r>
              <a:rPr lang="ru-RU" sz="2200" dirty="0" smtClean="0"/>
              <a:t>      </a:t>
            </a:r>
            <a:r>
              <a:rPr lang="en-US" sz="2200" dirty="0" smtClean="0"/>
              <a:t>- </a:t>
            </a:r>
            <a:r>
              <a:rPr lang="en-US" sz="2200" dirty="0"/>
              <a:t>State </a:t>
            </a:r>
            <a:r>
              <a:rPr lang="en-US" sz="2200" dirty="0" smtClean="0"/>
              <a:t>enterprise</a:t>
            </a:r>
            <a:endParaRPr lang="ru-RU" sz="2200" dirty="0"/>
          </a:p>
          <a:p>
            <a:pPr algn="just">
              <a:spcBef>
                <a:spcPts val="0"/>
              </a:spcBef>
            </a:pPr>
            <a:r>
              <a:rPr lang="ru-RU" sz="2200" dirty="0" smtClean="0"/>
              <a:t>      </a:t>
            </a:r>
            <a:r>
              <a:rPr lang="en-US" sz="2200" dirty="0" smtClean="0"/>
              <a:t>- </a:t>
            </a:r>
            <a:r>
              <a:rPr lang="en-US" sz="2200" dirty="0"/>
              <a:t>Joint </a:t>
            </a:r>
            <a:r>
              <a:rPr lang="en-US" sz="2200" dirty="0" smtClean="0"/>
              <a:t>venture</a:t>
            </a:r>
            <a:endParaRPr lang="ru-RU" sz="2200" dirty="0"/>
          </a:p>
          <a:p>
            <a:pPr algn="just">
              <a:spcBef>
                <a:spcPts val="0"/>
              </a:spcBef>
            </a:pPr>
            <a:r>
              <a:rPr lang="ru-RU" sz="2200" dirty="0" smtClean="0"/>
              <a:t>     </a:t>
            </a:r>
            <a:r>
              <a:rPr lang="en-US" sz="2200" dirty="0" smtClean="0"/>
              <a:t>- </a:t>
            </a:r>
            <a:r>
              <a:rPr lang="en-US" sz="2200" dirty="0"/>
              <a:t>Foreign </a:t>
            </a:r>
            <a:r>
              <a:rPr lang="en-US" sz="2200" dirty="0" smtClean="0"/>
              <a:t>investor</a:t>
            </a:r>
            <a:endParaRPr lang="ru-RU" sz="2200" dirty="0"/>
          </a:p>
          <a:p>
            <a:pPr algn="just">
              <a:spcBef>
                <a:spcPts val="0"/>
              </a:spcBef>
            </a:pPr>
            <a:r>
              <a:rPr lang="en-US" sz="2200" dirty="0"/>
              <a:t> </a:t>
            </a:r>
            <a:r>
              <a:rPr lang="ru-RU" sz="2200" dirty="0" smtClean="0"/>
              <a:t>         </a:t>
            </a:r>
            <a:r>
              <a:rPr lang="en-US" sz="2200" dirty="0" smtClean="0"/>
              <a:t>Criteria </a:t>
            </a:r>
            <a:r>
              <a:rPr lang="en-US" sz="2200" dirty="0"/>
              <a:t>such as the type of cash flow generated by the project, the type of relationship between projects, and the sign of implementation significantly affect the assessment of the effectiveness of investment projects.</a:t>
            </a:r>
            <a:endParaRPr lang="ru-RU" sz="2200" dirty="0"/>
          </a:p>
          <a:p>
            <a:pPr algn="just">
              <a:spcBef>
                <a:spcPts val="0"/>
              </a:spcBef>
            </a:pPr>
            <a:endParaRPr lang="ru-RU" dirty="0"/>
          </a:p>
          <a:p>
            <a:pPr lvl="0" algn="just">
              <a:spcBef>
                <a:spcPts val="0"/>
              </a:spcBef>
            </a:pPr>
            <a:endParaRPr lang="ru-RU" sz="2200" dirty="0"/>
          </a:p>
        </p:txBody>
      </p:sp>
      <p:sp>
        <p:nvSpPr>
          <p:cNvPr id="8"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300446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786238"/>
            <a:ext cx="7817710" cy="603826"/>
          </a:xfrm>
        </p:spPr>
        <p:txBody>
          <a:bodyPr>
            <a:noAutofit/>
          </a:bodyPr>
          <a:lstStyle/>
          <a:p>
            <a:pPr algn="l">
              <a:spcBef>
                <a:spcPts val="0"/>
              </a:spcBef>
            </a:pPr>
            <a:r>
              <a:rPr lang="ru-RU" sz="2200" dirty="0" smtClean="0"/>
              <a:t>       </a:t>
            </a:r>
            <a:r>
              <a:rPr lang="ru-RU" sz="2200" b="1" dirty="0"/>
              <a:t> </a:t>
            </a:r>
            <a:r>
              <a:rPr lang="en-US" sz="2200" dirty="0"/>
              <a:t>According to the type of cash flow generated by the project, there are projects with </a:t>
            </a:r>
            <a:r>
              <a:rPr lang="en-US" sz="2200" b="1" dirty="0"/>
              <a:t>ordinary and non-ordinary cash flows</a:t>
            </a:r>
            <a:r>
              <a:rPr lang="en-US" sz="2200" dirty="0" smtClean="0"/>
              <a:t>.</a:t>
            </a:r>
            <a:endParaRPr lang="ru-RU" sz="2200" dirty="0" smtClean="0"/>
          </a:p>
          <a:p>
            <a:pPr algn="l">
              <a:spcBef>
                <a:spcPts val="0"/>
              </a:spcBef>
            </a:pPr>
            <a:endParaRPr lang="ru-RU" sz="22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518981" y="2099584"/>
            <a:ext cx="11582402" cy="4699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ru-RU" sz="2100" b="1" dirty="0" smtClean="0"/>
              <a:t>      </a:t>
            </a:r>
            <a:r>
              <a:rPr lang="en-US" sz="2100" b="1" dirty="0" smtClean="0"/>
              <a:t>Cash </a:t>
            </a:r>
            <a:r>
              <a:rPr lang="en-US" sz="2100" b="1" dirty="0"/>
              <a:t>flow</a:t>
            </a:r>
            <a:r>
              <a:rPr lang="en-US" sz="2100" dirty="0"/>
              <a:t> is the sum of non-monetary expenses and the company's net profit. The most important non-monetary expenses of the enterprise are depreciation charges.</a:t>
            </a:r>
            <a:endParaRPr lang="ru-RU" sz="2100" dirty="0"/>
          </a:p>
          <a:p>
            <a:pPr algn="just"/>
            <a:r>
              <a:rPr lang="ru-RU" sz="2100" dirty="0" smtClean="0"/>
              <a:t>      </a:t>
            </a:r>
            <a:r>
              <a:rPr lang="en-US" sz="2100" dirty="0" smtClean="0"/>
              <a:t>A </a:t>
            </a:r>
            <a:r>
              <a:rPr lang="en-US" sz="2100" dirty="0"/>
              <a:t>cash </a:t>
            </a:r>
            <a:r>
              <a:rPr lang="en-US" sz="2100" dirty="0" smtClean="0"/>
              <a:t>flow </a:t>
            </a:r>
            <a:r>
              <a:rPr lang="en-US" sz="2100" dirty="0"/>
              <a:t>is called </a:t>
            </a:r>
            <a:r>
              <a:rPr lang="en-US" sz="2100" b="1" dirty="0"/>
              <a:t>ordinary</a:t>
            </a:r>
            <a:r>
              <a:rPr lang="en-US" sz="2100" dirty="0"/>
              <a:t> if it consists of an initial investment made at the </a:t>
            </a:r>
            <a:r>
              <a:rPr lang="en-US" sz="2100" b="1" dirty="0"/>
              <a:t>same time or over several consecutive base periods</a:t>
            </a:r>
            <a:r>
              <a:rPr lang="en-US" sz="2100" dirty="0"/>
              <a:t>, and subsequent cash inflows.</a:t>
            </a:r>
            <a:endParaRPr lang="ru-RU" sz="2100" dirty="0"/>
          </a:p>
          <a:p>
            <a:pPr algn="just"/>
            <a:r>
              <a:rPr lang="ru-RU" sz="2100" dirty="0" smtClean="0"/>
              <a:t>    </a:t>
            </a:r>
            <a:r>
              <a:rPr lang="en-US" sz="2100" dirty="0" smtClean="0"/>
              <a:t>If </a:t>
            </a:r>
            <a:r>
              <a:rPr lang="en-US" sz="2100" dirty="0"/>
              <a:t>cash inflows alternate in </a:t>
            </a:r>
            <a:r>
              <a:rPr lang="en-US" sz="2100" b="1" dirty="0"/>
              <a:t>any sequence with outflows</a:t>
            </a:r>
            <a:r>
              <a:rPr lang="en-US" sz="2100" dirty="0"/>
              <a:t>, the flow is called </a:t>
            </a:r>
            <a:r>
              <a:rPr lang="en-US" sz="2100" b="1" dirty="0"/>
              <a:t>extraordinary</a:t>
            </a:r>
            <a:r>
              <a:rPr lang="en-US" sz="2100" dirty="0"/>
              <a:t>.</a:t>
            </a:r>
            <a:endParaRPr lang="ru-RU" sz="2100" dirty="0"/>
          </a:p>
          <a:p>
            <a:pPr algn="just"/>
            <a:r>
              <a:rPr lang="ru-RU" sz="2100" dirty="0" smtClean="0"/>
              <a:t>    </a:t>
            </a:r>
            <a:r>
              <a:rPr lang="en-US" sz="2100" dirty="0" smtClean="0"/>
              <a:t>According </a:t>
            </a:r>
            <a:r>
              <a:rPr lang="en-US" sz="2100" dirty="0"/>
              <a:t>to the type of relationship between projects, there are independent, mutually exclusive, substitutive, and complementary (synergistic - breakthrough) projects. This classification is related to the comparison of two projects</a:t>
            </a:r>
            <a:r>
              <a:rPr lang="en-US" sz="2100" dirty="0" smtClean="0"/>
              <a:t>.</a:t>
            </a:r>
            <a:endParaRPr lang="ru-RU" sz="2100" dirty="0" smtClean="0"/>
          </a:p>
          <a:p>
            <a:pPr algn="just"/>
            <a:r>
              <a:rPr lang="en-US" sz="2100" dirty="0"/>
              <a:t>Two projects are called </a:t>
            </a:r>
            <a:r>
              <a:rPr lang="en-US" sz="2100" b="1" dirty="0"/>
              <a:t>mutually exclusive</a:t>
            </a:r>
            <a:r>
              <a:rPr lang="en-US" sz="2100" dirty="0"/>
              <a:t> if the profitability of the first one is reduced to zero if the other is accepted, and vice versa. Another name for such projects is </a:t>
            </a:r>
            <a:r>
              <a:rPr lang="en-US" sz="2100" b="1" dirty="0"/>
              <a:t>alternative</a:t>
            </a:r>
            <a:r>
              <a:rPr lang="en-US" sz="2100" dirty="0"/>
              <a:t>: they are designed to achieve the same goals, and it is impossible to simultaneously accept them and implement them profitably.</a:t>
            </a:r>
            <a:endParaRPr lang="ru-RU" sz="2100" dirty="0"/>
          </a:p>
          <a:p>
            <a:pPr algn="just"/>
            <a:r>
              <a:rPr lang="en-US" sz="2100" dirty="0"/>
              <a:t>Two projects are considered </a:t>
            </a:r>
            <a:r>
              <a:rPr lang="en-US" sz="2100" b="1" dirty="0"/>
              <a:t>independent</a:t>
            </a:r>
            <a:r>
              <a:rPr lang="en-US" sz="2100" dirty="0"/>
              <a:t> if the acceptance or rejection of one of them does not affect the profitability of the other</a:t>
            </a:r>
            <a:r>
              <a:rPr lang="en-US" sz="2100" dirty="0" smtClean="0"/>
              <a:t>.</a:t>
            </a:r>
            <a:endParaRPr lang="ru-RU" sz="2100" dirty="0"/>
          </a:p>
        </p:txBody>
      </p:sp>
      <p:sp>
        <p:nvSpPr>
          <p:cNvPr id="8" name="Подзаголовок 2"/>
          <p:cNvSpPr txBox="1">
            <a:spLocks/>
          </p:cNvSpPr>
          <p:nvPr/>
        </p:nvSpPr>
        <p:spPr>
          <a:xfrm>
            <a:off x="518981" y="1390064"/>
            <a:ext cx="10137787" cy="5748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200" dirty="0" smtClean="0"/>
              <a:t>This division is important when choosing a particular evaluation criterion, since not all criteria are suitable for evaluating projects with extraordinary cash flows.</a:t>
            </a:r>
            <a:endParaRPr lang="ru-RU" sz="2200" dirty="0" smtClean="0"/>
          </a:p>
          <a:p>
            <a:pPr algn="l">
              <a:spcBef>
                <a:spcPts val="0"/>
              </a:spcBef>
            </a:pPr>
            <a:endParaRPr lang="ru-RU" sz="2200" dirty="0"/>
          </a:p>
        </p:txBody>
      </p:sp>
      <p:sp>
        <p:nvSpPr>
          <p:cNvPr id="10"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3745760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1" y="983690"/>
            <a:ext cx="8007180" cy="603826"/>
          </a:xfrm>
        </p:spPr>
        <p:txBody>
          <a:bodyPr>
            <a:noAutofit/>
          </a:bodyPr>
          <a:lstStyle/>
          <a:p>
            <a:pPr algn="l">
              <a:spcBef>
                <a:spcPts val="0"/>
              </a:spcBef>
            </a:pPr>
            <a:r>
              <a:rPr lang="ru-RU" sz="2200" dirty="0" smtClean="0"/>
              <a:t>       </a:t>
            </a:r>
            <a:r>
              <a:rPr lang="ru-RU" sz="2200" b="1" dirty="0"/>
              <a:t> </a:t>
            </a:r>
            <a:r>
              <a:rPr lang="en-US" sz="2200" b="1" dirty="0"/>
              <a:t>Replacement projects</a:t>
            </a:r>
            <a:r>
              <a:rPr lang="en-US" sz="2200" dirty="0"/>
              <a:t> are called when the profitability of one of them decreases (but does not disappear) when the other is adopted.</a:t>
            </a:r>
            <a:endParaRPr lang="ru-RU" sz="22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518981" y="2670125"/>
            <a:ext cx="11582402" cy="29337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dirty="0" smtClean="0"/>
              <a:t>Some </a:t>
            </a:r>
            <a:r>
              <a:rPr lang="en-US" sz="2200" dirty="0"/>
              <a:t>authors identify a number of additional classification factors that determine the features of investment projects:</a:t>
            </a:r>
            <a:endParaRPr lang="ru-RU" sz="2200" dirty="0"/>
          </a:p>
          <a:p>
            <a:pPr algn="l"/>
            <a:r>
              <a:rPr lang="en-US" sz="2200" b="1" dirty="0"/>
              <a:t>- Intensity of investment</a:t>
            </a:r>
            <a:r>
              <a:rPr lang="en-US" sz="2200" dirty="0"/>
              <a:t> - large investments with a short payback period or invested in stages with a long return period, </a:t>
            </a:r>
            <a:r>
              <a:rPr lang="en-US" sz="2200" dirty="0" err="1" smtClean="0"/>
              <a:t>etc</a:t>
            </a:r>
            <a:r>
              <a:rPr lang="ru-RU" sz="2200" dirty="0"/>
              <a:t>.</a:t>
            </a:r>
          </a:p>
          <a:p>
            <a:pPr algn="l"/>
            <a:r>
              <a:rPr lang="en-US" sz="2200" dirty="0"/>
              <a:t>- </a:t>
            </a:r>
            <a:r>
              <a:rPr lang="en-US" sz="2200" b="1" dirty="0"/>
              <a:t>Method of financing</a:t>
            </a:r>
            <a:r>
              <a:rPr lang="en-US" sz="2200" dirty="0"/>
              <a:t> - from own funds, credit, the state budget, </a:t>
            </a:r>
            <a:r>
              <a:rPr lang="en-US" sz="2200" dirty="0" err="1" smtClean="0"/>
              <a:t>etc</a:t>
            </a:r>
            <a:r>
              <a:rPr lang="ru-RU" sz="2200" dirty="0" smtClean="0"/>
              <a:t>.</a:t>
            </a:r>
            <a:endParaRPr lang="ru-RU" sz="2200" dirty="0"/>
          </a:p>
          <a:p>
            <a:pPr algn="l"/>
            <a:r>
              <a:rPr lang="en-US" sz="2200" dirty="0"/>
              <a:t>- </a:t>
            </a:r>
            <a:r>
              <a:rPr lang="en-US" sz="2200" b="1" dirty="0"/>
              <a:t>Local projects</a:t>
            </a:r>
            <a:r>
              <a:rPr lang="en-US" sz="2200" dirty="0"/>
              <a:t>, the introduction of which does not have any significant impact on the relevant situation in the region and does not change the level and structure of prices on commodity </a:t>
            </a:r>
            <a:r>
              <a:rPr lang="en-US" sz="2200" dirty="0" smtClean="0"/>
              <a:t>markets</a:t>
            </a:r>
            <a:endParaRPr lang="ru-RU" sz="2200" dirty="0"/>
          </a:p>
        </p:txBody>
      </p:sp>
      <p:sp>
        <p:nvSpPr>
          <p:cNvPr id="8" name="Подзаголовок 2"/>
          <p:cNvSpPr txBox="1">
            <a:spLocks/>
          </p:cNvSpPr>
          <p:nvPr/>
        </p:nvSpPr>
        <p:spPr>
          <a:xfrm>
            <a:off x="518981" y="1636134"/>
            <a:ext cx="10137787" cy="5748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dirty="0" smtClean="0"/>
              <a:t>Two </a:t>
            </a:r>
            <a:r>
              <a:rPr lang="en-US" sz="2200" dirty="0"/>
              <a:t>projects are called </a:t>
            </a:r>
            <a:r>
              <a:rPr lang="en-US" sz="2200" b="1" dirty="0"/>
              <a:t>complementary</a:t>
            </a:r>
            <a:r>
              <a:rPr lang="en-US" sz="2200" dirty="0"/>
              <a:t> (synergistic) if the adoption of one of them increases the profitability of the other.</a:t>
            </a:r>
            <a:endParaRPr lang="ru-RU" sz="2200" dirty="0"/>
          </a:p>
          <a:p>
            <a:pPr algn="l">
              <a:spcBef>
                <a:spcPts val="0"/>
              </a:spcBef>
            </a:pPr>
            <a:r>
              <a:rPr lang="ru-RU" sz="2200" dirty="0" smtClean="0"/>
              <a:t>	</a:t>
            </a:r>
            <a:endParaRPr lang="ru-RU" sz="2200" dirty="0"/>
          </a:p>
        </p:txBody>
      </p:sp>
      <p:sp>
        <p:nvSpPr>
          <p:cNvPr id="10"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371552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4346556" y="724767"/>
            <a:ext cx="753240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5.2</a:t>
            </a:r>
            <a:r>
              <a:rPr lang="en-US" sz="2400" b="1" dirty="0"/>
              <a:t>. Stages of development and implementation of the investment project. Financing of design and survey works.</a:t>
            </a:r>
            <a:endParaRPr lang="ru-RU" sz="2400" dirty="0"/>
          </a:p>
        </p:txBody>
      </p:sp>
      <p:sp>
        <p:nvSpPr>
          <p:cNvPr id="5" name="Rectangle 3"/>
          <p:cNvSpPr>
            <a:spLocks noChangeArrowheads="1"/>
          </p:cNvSpPr>
          <p:nvPr/>
        </p:nvSpPr>
        <p:spPr bwMode="auto">
          <a:xfrm>
            <a:off x="4445410" y="1785338"/>
            <a:ext cx="632968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Design</a:t>
            </a:r>
            <a:r>
              <a:rPr lang="en-US" sz="2000" dirty="0"/>
              <a:t> is the main stage at which the technical and economic indicators of the future enterprise are formed. Therefore, the quality of the project largely determines the effectiveness of investment</a:t>
            </a:r>
            <a:r>
              <a:rPr lang="en-US" sz="2000" dirty="0" smtClean="0"/>
              <a:t>.</a:t>
            </a:r>
            <a:endParaRPr lang="ru-RU" sz="2000" dirty="0" smtClean="0"/>
          </a:p>
          <a:p>
            <a:r>
              <a:rPr lang="en-US" sz="2000" dirty="0"/>
              <a:t>Design organizations or other contractors (research firms, construction organizations) that have a license to </a:t>
            </a:r>
            <a:r>
              <a:rPr lang="ru-RU" sz="2000" dirty="0" smtClean="0"/>
              <a:t>                  </a:t>
            </a:r>
            <a:r>
              <a:rPr lang="en-US" sz="2000" dirty="0" smtClean="0"/>
              <a:t>perform </a:t>
            </a:r>
            <a:r>
              <a:rPr lang="en-US" sz="2000" b="1" dirty="0"/>
              <a:t>design and estimate documentation </a:t>
            </a:r>
            <a:r>
              <a:rPr lang="ru-RU" sz="2000" b="1" dirty="0" smtClean="0"/>
              <a:t>                          </a:t>
            </a:r>
            <a:r>
              <a:rPr lang="en-US" sz="2000" dirty="0" smtClean="0"/>
              <a:t>carry out </a:t>
            </a:r>
            <a:r>
              <a:rPr lang="en-US" sz="2000" dirty="0"/>
              <a:t>project development</a:t>
            </a:r>
            <a:r>
              <a:rPr lang="en-US" sz="2000" dirty="0" smtClean="0"/>
              <a:t>.</a:t>
            </a:r>
            <a:endParaRPr lang="ru-RU" sz="2000" dirty="0"/>
          </a:p>
        </p:txBody>
      </p:sp>
      <p:sp>
        <p:nvSpPr>
          <p:cNvPr id="7" name="Заголовок 3"/>
          <p:cNvSpPr txBox="1">
            <a:spLocks/>
          </p:cNvSpPr>
          <p:nvPr/>
        </p:nvSpPr>
        <p:spPr>
          <a:xfrm>
            <a:off x="7223071" y="81282"/>
            <a:ext cx="3181317"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9" name="Прямоугольник 8"/>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Tree>
    <p:extLst>
      <p:ext uri="{BB962C8B-B14F-4D97-AF65-F5344CB8AC3E}">
        <p14:creationId xmlns:p14="http://schemas.microsoft.com/office/powerpoint/2010/main" val="2557832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518981" y="776594"/>
            <a:ext cx="8484976" cy="10357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dirty="0" smtClean="0"/>
              <a:t>Before </a:t>
            </a:r>
            <a:r>
              <a:rPr lang="en-US" sz="2200" dirty="0"/>
              <a:t>considering the stages of project implementation, choose the technology. </a:t>
            </a:r>
            <a:r>
              <a:rPr lang="en-US" sz="2200" b="1" dirty="0"/>
              <a:t>Technology</a:t>
            </a:r>
            <a:r>
              <a:rPr lang="en-US" sz="2200" dirty="0"/>
              <a:t> is understood as a sequence of actions aimed at obtaining a result, which may be the development of a </a:t>
            </a:r>
            <a:r>
              <a:rPr lang="en-US" sz="2200" b="1" dirty="0"/>
              <a:t>feasibility </a:t>
            </a:r>
            <a:r>
              <a:rPr lang="en-US" sz="2200" b="1" dirty="0" smtClean="0"/>
              <a:t>study</a:t>
            </a:r>
            <a:endParaRPr lang="ru-RU" sz="2200" dirty="0"/>
          </a:p>
        </p:txBody>
      </p:sp>
      <p:sp>
        <p:nvSpPr>
          <p:cNvPr id="10" name="Подзаголовок 2"/>
          <p:cNvSpPr txBox="1">
            <a:spLocks/>
          </p:cNvSpPr>
          <p:nvPr/>
        </p:nvSpPr>
        <p:spPr>
          <a:xfrm>
            <a:off x="518981" y="1684240"/>
            <a:ext cx="10989278" cy="51119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smtClean="0"/>
              <a:t>of </a:t>
            </a:r>
            <a:r>
              <a:rPr lang="en-US" sz="2200" b="1" dirty="0"/>
              <a:t>the project</a:t>
            </a:r>
            <a:r>
              <a:rPr lang="en-US" sz="2200" dirty="0"/>
              <a:t> - </a:t>
            </a:r>
            <a:r>
              <a:rPr lang="en-US" sz="2200" b="1" dirty="0"/>
              <a:t>design and estimate documentation</a:t>
            </a:r>
            <a:r>
              <a:rPr lang="en-US" sz="2200" dirty="0"/>
              <a:t>; construction (reconstruction); installation of technological equipment and production of a pilot batch of products; production</a:t>
            </a:r>
            <a:r>
              <a:rPr lang="en-US" sz="2200" dirty="0" smtClean="0"/>
              <a:t>.</a:t>
            </a:r>
            <a:endParaRPr lang="ru-RU" sz="2200" dirty="0" smtClean="0"/>
          </a:p>
          <a:p>
            <a:pPr algn="l">
              <a:spcBef>
                <a:spcPts val="0"/>
              </a:spcBef>
            </a:pPr>
            <a:r>
              <a:rPr lang="ru-RU" sz="2000" b="1" dirty="0" smtClean="0"/>
              <a:t>   </a:t>
            </a:r>
            <a:r>
              <a:rPr lang="en-US" sz="2000" b="1" dirty="0" smtClean="0"/>
              <a:t>Project </a:t>
            </a:r>
            <a:r>
              <a:rPr lang="en-US" sz="2000" b="1" dirty="0"/>
              <a:t>lifecycle</a:t>
            </a:r>
            <a:r>
              <a:rPr lang="en-US" sz="2000" dirty="0"/>
              <a:t> - the period between the start of the project and its liquidation. During the life cycle, various types of work are carried out, which can be divided into two major blocks: </a:t>
            </a:r>
            <a:r>
              <a:rPr lang="en-US" sz="2000" b="1" dirty="0"/>
              <a:t>the main project activity and project support.</a:t>
            </a:r>
            <a:endParaRPr lang="ru-RU" sz="2000" dirty="0"/>
          </a:p>
          <a:p>
            <a:pPr algn="l">
              <a:spcBef>
                <a:spcPts val="0"/>
              </a:spcBef>
            </a:pPr>
            <a:r>
              <a:rPr lang="ru-RU" sz="2000" b="1" dirty="0" smtClean="0"/>
              <a:t>   </a:t>
            </a:r>
            <a:r>
              <a:rPr lang="en-US" sz="2000" b="1" dirty="0" smtClean="0"/>
              <a:t>The </a:t>
            </a:r>
            <a:r>
              <a:rPr lang="en-US" sz="2000" b="1" dirty="0"/>
              <a:t>main project activity</a:t>
            </a:r>
            <a:r>
              <a:rPr lang="en-US" sz="2000" dirty="0"/>
              <a:t> during the life cycle can be divided into four consecutive stages, each of which has its own goals and objectives.</a:t>
            </a:r>
            <a:endParaRPr lang="ru-RU" sz="2000" dirty="0"/>
          </a:p>
          <a:p>
            <a:pPr algn="l">
              <a:spcBef>
                <a:spcPts val="0"/>
              </a:spcBef>
            </a:pPr>
            <a:r>
              <a:rPr lang="ru-RU" sz="2000" b="1" dirty="0" smtClean="0"/>
              <a:t>   </a:t>
            </a:r>
            <a:r>
              <a:rPr lang="en-US" sz="2000" b="1" dirty="0" smtClean="0"/>
              <a:t>Pre-investment</a:t>
            </a:r>
            <a:r>
              <a:rPr lang="en-US" sz="2000" b="1" dirty="0"/>
              <a:t>:</a:t>
            </a:r>
            <a:endParaRPr lang="ru-RU" sz="2000" dirty="0"/>
          </a:p>
          <a:p>
            <a:pPr marL="914400" lvl="3" indent="-342900" algn="l">
              <a:spcBef>
                <a:spcPts val="0"/>
              </a:spcBef>
              <a:buFont typeface="Arial" panose="020B0604020202020204" pitchFamily="34" charset="0"/>
              <a:buChar char="•"/>
            </a:pPr>
            <a:r>
              <a:rPr lang="en-US" sz="2200" dirty="0"/>
              <a:t>Research of sales markets for finished products and their </a:t>
            </a:r>
            <a:r>
              <a:rPr lang="en-US" sz="2200" dirty="0" smtClean="0"/>
              <a:t>segments</a:t>
            </a:r>
            <a:endParaRPr lang="ru-RU" sz="2200" dirty="0" smtClean="0"/>
          </a:p>
          <a:p>
            <a:pPr marL="914400" lvl="3" indent="-342900" algn="l">
              <a:spcBef>
                <a:spcPts val="0"/>
              </a:spcBef>
              <a:buFont typeface="Arial" panose="020B0604020202020204" pitchFamily="34" charset="0"/>
              <a:buChar char="•"/>
            </a:pPr>
            <a:r>
              <a:rPr lang="en-US" sz="2200" dirty="0" smtClean="0"/>
              <a:t>Study </a:t>
            </a:r>
            <a:r>
              <a:rPr lang="en-US" sz="2200" dirty="0"/>
              <a:t>of possible suppliers of equipment and technologies, as well as raw materials, materials and </a:t>
            </a:r>
            <a:r>
              <a:rPr lang="en-US" sz="2200" dirty="0" smtClean="0"/>
              <a:t>components</a:t>
            </a:r>
            <a:endParaRPr lang="ru-RU" sz="2200" dirty="0" smtClean="0"/>
          </a:p>
          <a:p>
            <a:pPr marL="914400" lvl="3" indent="-342900" algn="l">
              <a:spcBef>
                <a:spcPts val="0"/>
              </a:spcBef>
              <a:buFont typeface="Arial" panose="020B0604020202020204" pitchFamily="34" charset="0"/>
              <a:buChar char="•"/>
            </a:pPr>
            <a:r>
              <a:rPr lang="en-US" sz="2200" dirty="0" smtClean="0"/>
              <a:t>Preparation </a:t>
            </a:r>
            <a:r>
              <a:rPr lang="en-US" sz="2200" dirty="0"/>
              <a:t>of initial data necessary for performing financial and economic calculations of the </a:t>
            </a:r>
            <a:r>
              <a:rPr lang="en-US" sz="2200" dirty="0" smtClean="0"/>
              <a:t>project</a:t>
            </a:r>
            <a:endParaRPr lang="ru-RU" sz="2200" dirty="0" smtClean="0"/>
          </a:p>
          <a:p>
            <a:pPr marL="914400" lvl="3" indent="-342900" algn="l">
              <a:spcBef>
                <a:spcPts val="0"/>
              </a:spcBef>
              <a:buFont typeface="Arial" panose="020B0604020202020204" pitchFamily="34" charset="0"/>
              <a:buChar char="•"/>
            </a:pPr>
            <a:r>
              <a:rPr lang="en-US" sz="2200" dirty="0" smtClean="0"/>
              <a:t>Determination </a:t>
            </a:r>
            <a:r>
              <a:rPr lang="en-US" sz="2200" dirty="0"/>
              <a:t>of the project financing </a:t>
            </a:r>
            <a:r>
              <a:rPr lang="en-US" sz="2200" dirty="0" smtClean="0"/>
              <a:t>scheme</a:t>
            </a:r>
            <a:endParaRPr lang="ru-RU" sz="2200" dirty="0" smtClean="0"/>
          </a:p>
          <a:p>
            <a:pPr marL="914400" lvl="3" indent="-342900" algn="l">
              <a:spcBef>
                <a:spcPts val="0"/>
              </a:spcBef>
              <a:buFont typeface="Arial" panose="020B0604020202020204" pitchFamily="34" charset="0"/>
              <a:buChar char="•"/>
            </a:pPr>
            <a:r>
              <a:rPr lang="en-US" sz="2200" dirty="0" smtClean="0"/>
              <a:t>Search </a:t>
            </a:r>
            <a:r>
              <a:rPr lang="en-US" sz="2200" dirty="0"/>
              <a:t>for </a:t>
            </a:r>
            <a:r>
              <a:rPr lang="en-US" sz="2200" dirty="0" smtClean="0"/>
              <a:t>investors</a:t>
            </a:r>
            <a:endParaRPr lang="ru-RU" sz="2200" dirty="0" smtClean="0"/>
          </a:p>
          <a:p>
            <a:pPr marL="914400" lvl="3" indent="-342900" algn="l">
              <a:spcBef>
                <a:spcPts val="0"/>
              </a:spcBef>
              <a:buFont typeface="Arial" panose="020B0604020202020204" pitchFamily="34" charset="0"/>
              <a:buChar char="•"/>
            </a:pPr>
            <a:r>
              <a:rPr lang="en-US" sz="2200" dirty="0" smtClean="0"/>
              <a:t>Report </a:t>
            </a:r>
            <a:r>
              <a:rPr lang="en-US" sz="2200" dirty="0"/>
              <a:t>on investment opportunities and a summary of the feasibility of moving to the next </a:t>
            </a:r>
            <a:r>
              <a:rPr lang="en-US" sz="2200" dirty="0" smtClean="0"/>
              <a:t>phase</a:t>
            </a:r>
            <a:endParaRPr lang="ru-RU" sz="2200" dirty="0"/>
          </a:p>
        </p:txBody>
      </p:sp>
      <p:sp>
        <p:nvSpPr>
          <p:cNvPr id="11"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114119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576646" y="762354"/>
            <a:ext cx="8484976" cy="9863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dirty="0"/>
              <a:t>The result of pre-investment research is the </a:t>
            </a:r>
            <a:r>
              <a:rPr lang="en-US" sz="2200" b="1" dirty="0"/>
              <a:t>Feasibility study</a:t>
            </a:r>
            <a:r>
              <a:rPr lang="en-US" sz="2200" dirty="0"/>
              <a:t> of the investment project. The feasibility study contains complete information that allows you to judge the feasibility and effectiveness of </a:t>
            </a:r>
            <a:r>
              <a:rPr lang="en-US" sz="2200" dirty="0" smtClean="0"/>
              <a:t>the</a:t>
            </a:r>
            <a:endParaRPr lang="ru-RU" sz="2200" dirty="0"/>
          </a:p>
        </p:txBody>
      </p:sp>
      <p:sp>
        <p:nvSpPr>
          <p:cNvPr id="9" name="Подзаголовок 2"/>
          <p:cNvSpPr txBox="1">
            <a:spLocks/>
          </p:cNvSpPr>
          <p:nvPr/>
        </p:nvSpPr>
        <p:spPr>
          <a:xfrm>
            <a:off x="518982" y="1603954"/>
            <a:ext cx="11327030" cy="52540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t>investment </a:t>
            </a:r>
            <a:r>
              <a:rPr lang="en-US" sz="2200" dirty="0" smtClean="0"/>
              <a:t>project</a:t>
            </a:r>
            <a:r>
              <a:rPr lang="ru-RU" sz="2200" dirty="0" smtClean="0"/>
              <a:t> </a:t>
            </a:r>
            <a:r>
              <a:rPr lang="en-US" sz="2200" dirty="0" smtClean="0"/>
              <a:t>(</a:t>
            </a:r>
            <a:r>
              <a:rPr lang="en-US" sz="2200" dirty="0"/>
              <a:t>source data, basic engineering and design, technological, environmental and organizational solutions, estimates, calculation and analysis, and other indicators). Based on the feasibility study, the investor makes the final decision on the implementation of the project. In addition to the feasibility study for large objects, a </a:t>
            </a:r>
            <a:r>
              <a:rPr lang="en-US" sz="2200" b="1" dirty="0"/>
              <a:t>business plan</a:t>
            </a:r>
            <a:r>
              <a:rPr lang="en-US" sz="2200" dirty="0"/>
              <a:t> is being developed</a:t>
            </a:r>
            <a:r>
              <a:rPr lang="en-US" sz="2200" dirty="0" smtClean="0"/>
              <a:t>.</a:t>
            </a:r>
            <a:endParaRPr lang="ru-RU" sz="2200" dirty="0" smtClean="0"/>
          </a:p>
          <a:p>
            <a:pPr algn="l"/>
            <a:r>
              <a:rPr lang="en-US" sz="2200" b="1" dirty="0"/>
              <a:t>Investment:</a:t>
            </a:r>
            <a:r>
              <a:rPr lang="en-US" sz="2200" dirty="0"/>
              <a:t> negotiations and conclusion of contracts; engineering and construction and technological design, construction, purchase of equipment; commissioning of the designed object; marketing; training of personnel; purchase of material resources and creation of their reserves. At the investment stage, design, construction, purchase and installation of equipment, and commissioning of the facility are carried out.</a:t>
            </a:r>
            <a:endParaRPr lang="ru-RU" sz="2200" dirty="0"/>
          </a:p>
          <a:p>
            <a:pPr algn="l"/>
            <a:r>
              <a:rPr lang="en-US" sz="2200" b="1" dirty="0"/>
              <a:t>Operational</a:t>
            </a:r>
            <a:r>
              <a:rPr lang="en-US" sz="2200" dirty="0"/>
              <a:t>: acceptance and launch of the project; production and sale of products; repair, modernization and replacement of equipment; development of production, improvement of products (innovation), performance of works on financial, economic and environmental improvement of the object</a:t>
            </a:r>
            <a:r>
              <a:rPr lang="en-US" sz="2200" dirty="0" smtClean="0"/>
              <a:t>.</a:t>
            </a:r>
            <a:endParaRPr lang="ru-RU" sz="2200" dirty="0"/>
          </a:p>
        </p:txBody>
      </p:sp>
      <p:sp>
        <p:nvSpPr>
          <p:cNvPr id="11"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1185039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626073" y="1139051"/>
            <a:ext cx="8484976" cy="13959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dirty="0" smtClean="0"/>
              <a:t>The </a:t>
            </a:r>
            <a:r>
              <a:rPr lang="en-US" sz="2200" dirty="0"/>
              <a:t>operational stage provides for the operation of the constructed enterprise, as well as the implementation of works on its modernization and expansion, financial, economic and environmental improvement of production, and replacement of equipment.</a:t>
            </a:r>
            <a:endParaRPr lang="ru-RU" sz="2200" dirty="0"/>
          </a:p>
          <a:p>
            <a:pPr algn="l"/>
            <a:endParaRPr lang="ru-RU" sz="2200" dirty="0" smtClean="0"/>
          </a:p>
          <a:p>
            <a:pPr algn="l"/>
            <a:endParaRPr lang="ru-RU" sz="2200" dirty="0"/>
          </a:p>
          <a:p>
            <a:pPr algn="l"/>
            <a:r>
              <a:rPr lang="ru-RU" sz="2200" dirty="0" smtClean="0"/>
              <a:t>   </a:t>
            </a:r>
            <a:endParaRPr lang="ru-RU" sz="2200" dirty="0"/>
          </a:p>
        </p:txBody>
      </p:sp>
      <p:sp>
        <p:nvSpPr>
          <p:cNvPr id="9" name="Подзаголовок 2"/>
          <p:cNvSpPr txBox="1">
            <a:spLocks/>
          </p:cNvSpPr>
          <p:nvPr/>
        </p:nvSpPr>
        <p:spPr>
          <a:xfrm>
            <a:off x="345987" y="2665275"/>
            <a:ext cx="11269366" cy="34132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b="1" dirty="0" smtClean="0"/>
              <a:t>     </a:t>
            </a:r>
            <a:r>
              <a:rPr lang="en-US" sz="2200" b="1" dirty="0" smtClean="0"/>
              <a:t>Liquidation</a:t>
            </a:r>
            <a:r>
              <a:rPr lang="en-US" sz="2200" dirty="0"/>
              <a:t>: termination of production activities; dismantling of equipment; sale and disposal of unused project funds; completion and termination of the project; liquidation or conservation of the object.</a:t>
            </a:r>
            <a:endParaRPr lang="ru-RU" sz="2200" dirty="0"/>
          </a:p>
          <a:p>
            <a:pPr algn="l"/>
            <a:r>
              <a:rPr lang="en-US" sz="2200" dirty="0" smtClean="0"/>
              <a:t>At </a:t>
            </a:r>
            <a:r>
              <a:rPr lang="en-US" sz="2200" dirty="0"/>
              <a:t>the last, liquidation, stage, the object is liquidated or preserved. It should be borne in mind that individual investment projects require significant expenditures at this stage (for example, the conservation of a nuclear power plant). These costs should be taken into account when evaluating the effectiveness of the project.</a:t>
            </a:r>
            <a:endParaRPr lang="ru-RU" sz="2200" dirty="0"/>
          </a:p>
          <a:p>
            <a:pPr algn="l"/>
            <a:r>
              <a:rPr lang="ru-RU" sz="2200" b="1" dirty="0" smtClean="0"/>
              <a:t>     </a:t>
            </a:r>
            <a:r>
              <a:rPr lang="en-US" sz="2200" b="1" dirty="0" smtClean="0"/>
              <a:t>Project </a:t>
            </a:r>
            <a:r>
              <a:rPr lang="en-US" sz="2200" b="1" dirty="0"/>
              <a:t>support</a:t>
            </a:r>
            <a:r>
              <a:rPr lang="en-US" sz="2200" dirty="0"/>
              <a:t> covers: organizational and economic; legal; personnel; financial; material and technical; commercial; information support.</a:t>
            </a:r>
            <a:endParaRPr lang="ru-RU" sz="2200" dirty="0"/>
          </a:p>
        </p:txBody>
      </p:sp>
    </p:spTree>
    <p:extLst>
      <p:ext uri="{BB962C8B-B14F-4D97-AF65-F5344CB8AC3E}">
        <p14:creationId xmlns:p14="http://schemas.microsoft.com/office/powerpoint/2010/main" val="3973747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518982" y="929742"/>
            <a:ext cx="8328457" cy="8028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dirty="0" smtClean="0"/>
              <a:t>    </a:t>
            </a:r>
            <a:r>
              <a:rPr lang="en-US" sz="2200" b="1" dirty="0"/>
              <a:t>The development cycle of an investment project can also be represented as a sequence of three stages:</a:t>
            </a:r>
            <a:endParaRPr lang="ru-RU" sz="2200" dirty="0"/>
          </a:p>
        </p:txBody>
      </p:sp>
      <p:sp>
        <p:nvSpPr>
          <p:cNvPr id="9" name="Подзаголовок 2"/>
          <p:cNvSpPr txBox="1">
            <a:spLocks/>
          </p:cNvSpPr>
          <p:nvPr/>
        </p:nvSpPr>
        <p:spPr>
          <a:xfrm>
            <a:off x="440460" y="1776397"/>
            <a:ext cx="11269366" cy="51472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200" b="1" dirty="0" smtClean="0"/>
              <a:t>     </a:t>
            </a:r>
            <a:r>
              <a:rPr lang="en-US" sz="2200" b="1" dirty="0"/>
              <a:t>1. Formulation of the project idea.</a:t>
            </a:r>
            <a:endParaRPr lang="ru-RU" sz="2200" dirty="0"/>
          </a:p>
          <a:p>
            <a:pPr algn="l"/>
            <a:r>
              <a:rPr lang="ru-RU" sz="2200" dirty="0" smtClean="0"/>
              <a:t>     </a:t>
            </a:r>
            <a:r>
              <a:rPr lang="en-US" sz="2200" dirty="0" smtClean="0"/>
              <a:t>At </a:t>
            </a:r>
            <a:r>
              <a:rPr lang="en-US" sz="2200" dirty="0"/>
              <a:t>the first stage, the feasibility of the project is evaluated from the point of view of marketing, production, legal and other aspects. The initial information for this purpose is information about the project's macroeconomic environment, the expected market for products, technologies, tax conditions, and so on. The result of the first stage is a structured description of the project idea and a timeline for its implementation.</a:t>
            </a:r>
            <a:endParaRPr lang="ru-RU" sz="2200" dirty="0"/>
          </a:p>
          <a:p>
            <a:pPr algn="l"/>
            <a:r>
              <a:rPr lang="ru-RU" sz="2200" b="1" dirty="0" smtClean="0"/>
              <a:t>     </a:t>
            </a:r>
          </a:p>
          <a:p>
            <a:pPr algn="l"/>
            <a:r>
              <a:rPr lang="ru-RU" sz="2200" b="1" dirty="0"/>
              <a:t> </a:t>
            </a:r>
            <a:r>
              <a:rPr lang="ru-RU" sz="2200" b="1" dirty="0" smtClean="0"/>
              <a:t>     </a:t>
            </a:r>
            <a:r>
              <a:rPr lang="en-US" sz="2200" b="1" dirty="0" smtClean="0"/>
              <a:t>2</a:t>
            </a:r>
            <a:r>
              <a:rPr lang="en-US" sz="2200" b="1" dirty="0"/>
              <a:t>. Assessment of the investment attractiveness of the project.</a:t>
            </a:r>
            <a:endParaRPr lang="ru-RU" sz="2200" dirty="0"/>
          </a:p>
          <a:p>
            <a:pPr algn="l"/>
            <a:r>
              <a:rPr lang="ru-RU" sz="2200" dirty="0" smtClean="0"/>
              <a:t>     </a:t>
            </a:r>
            <a:r>
              <a:rPr lang="en-US" sz="2200" dirty="0" smtClean="0"/>
              <a:t>The </a:t>
            </a:r>
            <a:r>
              <a:rPr lang="en-US" sz="2200" dirty="0"/>
              <a:t>second stage is crucial in most cases. This is where the effectiveness of investments is evaluated and the possible cost of capital raised is determined. The initial information for the second stage is the schedule of capital investments, sales volumes, current (production) costs, the need for working capital, and the discount rate. The results of this stage are most often presented in the form of tables and investment performance indicators</a:t>
            </a:r>
            <a:r>
              <a:rPr lang="en-US" sz="2200" dirty="0" smtClean="0"/>
              <a:t>.</a:t>
            </a:r>
            <a:endParaRPr lang="ru-RU" sz="2200" dirty="0" smtClean="0"/>
          </a:p>
          <a:p>
            <a:pPr algn="l"/>
            <a:endParaRPr lang="ru-RU" sz="2200" dirty="0"/>
          </a:p>
        </p:txBody>
      </p:sp>
    </p:spTree>
    <p:extLst>
      <p:ext uri="{BB962C8B-B14F-4D97-AF65-F5344CB8AC3E}">
        <p14:creationId xmlns:p14="http://schemas.microsoft.com/office/powerpoint/2010/main" val="1328221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659025" y="776593"/>
            <a:ext cx="8328457" cy="4020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t>3. Select the project-financing scheme</a:t>
            </a:r>
            <a:r>
              <a:rPr lang="en-US" sz="2000" b="1" dirty="0"/>
              <a:t>.</a:t>
            </a:r>
            <a:endParaRPr lang="ru-RU" sz="2000" dirty="0"/>
          </a:p>
        </p:txBody>
      </p:sp>
      <p:sp>
        <p:nvSpPr>
          <p:cNvPr id="9" name="Подзаголовок 2"/>
          <p:cNvSpPr txBox="1">
            <a:spLocks/>
          </p:cNvSpPr>
          <p:nvPr/>
        </p:nvSpPr>
        <p:spPr>
          <a:xfrm>
            <a:off x="267466" y="1228308"/>
            <a:ext cx="11430264" cy="56296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ru-RU" sz="2200" b="1" dirty="0" smtClean="0"/>
              <a:t>     </a:t>
            </a:r>
            <a:r>
              <a:rPr lang="en-US" sz="2200" dirty="0"/>
              <a:t>The last stage is associated with choosing the optimal project financing scheme </a:t>
            </a:r>
            <a:endParaRPr lang="ru-RU" sz="2200" dirty="0" smtClean="0"/>
          </a:p>
          <a:p>
            <a:pPr algn="l">
              <a:spcBef>
                <a:spcPts val="0"/>
              </a:spcBef>
            </a:pPr>
            <a:r>
              <a:rPr lang="en-US" sz="2200" dirty="0" smtClean="0"/>
              <a:t>and </a:t>
            </a:r>
            <a:r>
              <a:rPr lang="en-US" sz="2200" dirty="0"/>
              <a:t>evaluating the effectiveness of investments from the position of the project owner (holder). </a:t>
            </a:r>
            <a:endParaRPr lang="en-US" sz="2200" dirty="0" smtClean="0"/>
          </a:p>
          <a:p>
            <a:pPr algn="l">
              <a:spcBef>
                <a:spcPts val="0"/>
              </a:spcBef>
            </a:pPr>
            <a:r>
              <a:rPr lang="en-US" sz="2200" dirty="0" smtClean="0"/>
              <a:t>To </a:t>
            </a:r>
            <a:r>
              <a:rPr lang="en-US" sz="2200" dirty="0"/>
              <a:t>do this, it uses information about interest rates and repayment schedules of loans as well as the level of dividend payments, etc.</a:t>
            </a:r>
            <a:endParaRPr lang="ru-RU" sz="2200" dirty="0"/>
          </a:p>
          <a:p>
            <a:pPr algn="l"/>
            <a:r>
              <a:rPr lang="ru-RU" sz="2200" dirty="0" smtClean="0"/>
              <a:t>     </a:t>
            </a:r>
            <a:r>
              <a:rPr lang="en-US" sz="2200" dirty="0" smtClean="0"/>
              <a:t>Development </a:t>
            </a:r>
            <a:r>
              <a:rPr lang="en-US" sz="2200" dirty="0"/>
              <a:t>of design and estimate documentation can be carried out in one stage (working project) and in two (project, working documentation).</a:t>
            </a:r>
            <a:endParaRPr lang="ru-RU" sz="2200" dirty="0"/>
          </a:p>
          <a:p>
            <a:pPr algn="l"/>
            <a:r>
              <a:rPr lang="ru-RU" sz="2200" dirty="0" smtClean="0"/>
              <a:t>     </a:t>
            </a:r>
            <a:r>
              <a:rPr lang="en-US" sz="2200" dirty="0" smtClean="0"/>
              <a:t>In </a:t>
            </a:r>
            <a:r>
              <a:rPr lang="en-US" sz="2200" dirty="0"/>
              <a:t>one stage, objects are designed, the construction of which will be carried out according to standard and re-applied projects, as well as technically simple objects.</a:t>
            </a:r>
            <a:endParaRPr lang="ru-RU" sz="2200" dirty="0"/>
          </a:p>
          <a:p>
            <a:pPr algn="l"/>
            <a:r>
              <a:rPr lang="ru-RU" sz="2200" dirty="0" smtClean="0"/>
              <a:t>    </a:t>
            </a:r>
            <a:r>
              <a:rPr lang="en-US" sz="2200" dirty="0"/>
              <a:t> </a:t>
            </a:r>
            <a:r>
              <a:rPr lang="en-US" sz="2200" dirty="0" smtClean="0"/>
              <a:t>In </a:t>
            </a:r>
            <a:r>
              <a:rPr lang="en-US" sz="2200" dirty="0"/>
              <a:t>two stages - large and technically complex objects, as well as new objects that have no analogues (when using undeveloped technology, manufacturing new complex technological equipment, complex architectural and construction solutions, under particularly difficult construction conditions).</a:t>
            </a:r>
            <a:endParaRPr lang="ru-RU" sz="2200" dirty="0"/>
          </a:p>
          <a:p>
            <a:pPr algn="l"/>
            <a:r>
              <a:rPr lang="ru-RU" sz="2200" dirty="0" smtClean="0"/>
              <a:t>    </a:t>
            </a:r>
            <a:r>
              <a:rPr lang="en-US" sz="2200" dirty="0" smtClean="0"/>
              <a:t>Projects </a:t>
            </a:r>
            <a:r>
              <a:rPr lang="en-US" sz="2200" dirty="0"/>
              <a:t>are usually made for the object as a whole. In cases where the construction period of enterprises and organizations exceeds two years, projects are developed first of all. </a:t>
            </a:r>
            <a:r>
              <a:rPr lang="ru-RU" sz="2200" dirty="0" smtClean="0"/>
              <a:t> </a:t>
            </a:r>
            <a:r>
              <a:rPr lang="en-US" sz="2200" dirty="0" smtClean="0"/>
              <a:t>Simultaneously </a:t>
            </a:r>
            <a:r>
              <a:rPr lang="en-US" sz="2200" dirty="0"/>
              <a:t>with the construction of the first stage, the design of subsequent stages is underway, so that the design and estimate documentation is prepared before their construction begins</a:t>
            </a:r>
            <a:r>
              <a:rPr lang="en-US" sz="2200" dirty="0" smtClean="0"/>
              <a:t>.</a:t>
            </a:r>
            <a:endParaRPr lang="ru-RU" sz="2200" dirty="0"/>
          </a:p>
        </p:txBody>
      </p:sp>
    </p:spTree>
    <p:extLst>
      <p:ext uri="{BB962C8B-B14F-4D97-AF65-F5344CB8AC3E}">
        <p14:creationId xmlns:p14="http://schemas.microsoft.com/office/powerpoint/2010/main" val="2818774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659025" y="776593"/>
            <a:ext cx="8328457" cy="4020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t>The composition of the working draft includes:</a:t>
            </a:r>
            <a:endParaRPr lang="ru-RU" sz="2200" dirty="0"/>
          </a:p>
        </p:txBody>
      </p:sp>
      <p:sp>
        <p:nvSpPr>
          <p:cNvPr id="9" name="Подзаголовок 2"/>
          <p:cNvSpPr txBox="1">
            <a:spLocks/>
          </p:cNvSpPr>
          <p:nvPr/>
        </p:nvSpPr>
        <p:spPr>
          <a:xfrm>
            <a:off x="267466" y="1228308"/>
            <a:ext cx="11430264" cy="56296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ru-RU" sz="2200" b="1" dirty="0" smtClean="0"/>
              <a:t>     </a:t>
            </a:r>
            <a:r>
              <a:rPr lang="en-US" sz="2200" dirty="0"/>
              <a:t>- </a:t>
            </a:r>
            <a:r>
              <a:rPr lang="en-US" sz="2200" b="1" dirty="0"/>
              <a:t>Explanatory note</a:t>
            </a:r>
            <a:r>
              <a:rPr lang="en-US" sz="2200" dirty="0"/>
              <a:t> with justification of design decisions, design capacity, </a:t>
            </a:r>
            <a:endParaRPr lang="en-US" sz="2200" dirty="0" smtClean="0"/>
          </a:p>
          <a:p>
            <a:pPr algn="l">
              <a:spcBef>
                <a:spcPts val="0"/>
              </a:spcBef>
            </a:pPr>
            <a:r>
              <a:rPr lang="en-US" sz="2200" dirty="0" smtClean="0"/>
              <a:t>introducing </a:t>
            </a:r>
            <a:r>
              <a:rPr lang="en-US" sz="2200" dirty="0"/>
              <a:t>questions of cooperation and specialization, the justification of transport activities on environmental protection, etc.;</a:t>
            </a:r>
            <a:endParaRPr lang="ru-RU" sz="2200" dirty="0"/>
          </a:p>
          <a:p>
            <a:pPr algn="l"/>
            <a:r>
              <a:rPr lang="en-US" sz="2200" dirty="0" smtClean="0"/>
              <a:t>     - </a:t>
            </a:r>
            <a:r>
              <a:rPr lang="en-US" sz="2200" b="1" dirty="0"/>
              <a:t>Technological solutions</a:t>
            </a:r>
            <a:r>
              <a:rPr lang="en-US" sz="2200" dirty="0"/>
              <a:t> (descriptions, diagrams, drawings, calculations, equipment requirements, labor, material and energy resources, calculations and schemes of organization management using ACS; building solutions (description of the main architectural decisions, plans, sections and facades);</a:t>
            </a:r>
            <a:endParaRPr lang="ru-RU" sz="2200" dirty="0"/>
          </a:p>
          <a:p>
            <a:pPr algn="l"/>
            <a:r>
              <a:rPr lang="en-US" sz="2200" dirty="0" smtClean="0"/>
              <a:t>    - </a:t>
            </a:r>
            <a:r>
              <a:rPr lang="en-US" sz="2200" b="1" dirty="0"/>
              <a:t>Construction organization project</a:t>
            </a:r>
            <a:r>
              <a:rPr lang="en-US" sz="2200" dirty="0"/>
              <a:t> (method of construction and installation works, calendar terms-year, quarter, month-development of capital investments and construction and installation works);</a:t>
            </a:r>
            <a:endParaRPr lang="ru-RU" sz="2200" dirty="0"/>
          </a:p>
          <a:p>
            <a:pPr algn="l"/>
            <a:r>
              <a:rPr lang="en-US" sz="2200" dirty="0" smtClean="0"/>
              <a:t>    - </a:t>
            </a:r>
            <a:r>
              <a:rPr lang="en-US" sz="2200" b="1" dirty="0"/>
              <a:t>Estimated documentation</a:t>
            </a:r>
            <a:r>
              <a:rPr lang="en-US" sz="2200" dirty="0"/>
              <a:t>, based on which the cost of capital construction costs is determined</a:t>
            </a:r>
            <a:r>
              <a:rPr lang="en-US" sz="2200" dirty="0" smtClean="0"/>
              <a:t>.</a:t>
            </a:r>
          </a:p>
          <a:p>
            <a:pPr algn="l"/>
            <a:endParaRPr lang="en-US" sz="2200" dirty="0"/>
          </a:p>
          <a:p>
            <a:pPr algn="just"/>
            <a:r>
              <a:rPr lang="en-US" sz="2200" dirty="0" smtClean="0"/>
              <a:t>     In </a:t>
            </a:r>
            <a:r>
              <a:rPr lang="en-US" sz="2200" dirty="0"/>
              <a:t>the case of two-stage design, after drawing up and approving the project, working documentation is developed. It includes working drawings, lists of construction and installation work volumes, calculations of material requirements, and equipment specifications. The working drawings specify the volume of SMR, the nomenclature of necessary materials and equipment.</a:t>
            </a:r>
            <a:endParaRPr lang="ru-RU" sz="2200" dirty="0"/>
          </a:p>
          <a:p>
            <a:pPr algn="l"/>
            <a:endParaRPr lang="ru-RU" sz="2200" dirty="0"/>
          </a:p>
        </p:txBody>
      </p:sp>
    </p:spTree>
    <p:extLst>
      <p:ext uri="{BB962C8B-B14F-4D97-AF65-F5344CB8AC3E}">
        <p14:creationId xmlns:p14="http://schemas.microsoft.com/office/powerpoint/2010/main" val="326660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243839" y="72189"/>
            <a:ext cx="11662612" cy="534203"/>
          </a:xfrm>
        </p:spPr>
        <p:txBody>
          <a:bodyPr>
            <a:noAutofit/>
          </a:bodyPr>
          <a:lstStyle/>
          <a:p>
            <a:pPr fontAlgn="t"/>
            <a:r>
              <a:rPr lang="en-US" sz="2800" b="1" dirty="0" smtClean="0"/>
              <a:t>INVESTMENT DESIGN INNOVATION</a:t>
            </a:r>
            <a:r>
              <a:rPr lang="ru-RU" sz="2800" b="1" dirty="0" smtClean="0"/>
              <a:t> </a:t>
            </a:r>
            <a:r>
              <a:rPr lang="en-US" sz="2800" b="1" dirty="0" smtClean="0"/>
              <a:t> IN THE ENERGY SYSTEM</a:t>
            </a:r>
            <a:endParaRPr lang="ru-RU" sz="2800" dirty="0"/>
          </a:p>
        </p:txBody>
      </p:sp>
      <p:cxnSp>
        <p:nvCxnSpPr>
          <p:cNvPr id="12" name="Прямая соединительная линия 11"/>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4387745" y="931571"/>
            <a:ext cx="69310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a:t>
            </a:r>
            <a:r>
              <a:rPr lang="ru-RU" sz="2400" b="1" dirty="0"/>
              <a:t> </a:t>
            </a:r>
            <a:r>
              <a:rPr lang="ru-RU" sz="2400" b="1" dirty="0" smtClean="0"/>
              <a:t>5</a:t>
            </a:r>
            <a:r>
              <a:rPr lang="en-US" sz="2400" b="1" dirty="0" smtClean="0"/>
              <a:t>. Investment design</a:t>
            </a:r>
            <a:endParaRPr lang="ru-RU" sz="2400" b="1" dirty="0" smtClean="0"/>
          </a:p>
          <a:p>
            <a:endParaRPr lang="ru-RU" sz="2400" b="1" dirty="0"/>
          </a:p>
          <a:p>
            <a:endParaRPr lang="ru-RU" sz="2400" b="1" dirty="0" smtClean="0"/>
          </a:p>
          <a:p>
            <a:r>
              <a:rPr lang="ru-RU" sz="2400" b="1" dirty="0" smtClean="0"/>
              <a:t>5</a:t>
            </a:r>
            <a:r>
              <a:rPr lang="en-US" sz="2400" b="1" dirty="0" smtClean="0"/>
              <a:t>.1. </a:t>
            </a:r>
            <a:r>
              <a:rPr lang="en-US" sz="2400" b="1" dirty="0"/>
              <a:t>Concept, goals, principles and types of investment </a:t>
            </a:r>
            <a:r>
              <a:rPr lang="en-US" sz="2400" b="1" dirty="0" smtClean="0"/>
              <a:t>projects</a:t>
            </a:r>
            <a:endParaRPr lang="ru-RU" sz="2400" b="1" dirty="0" smtClean="0"/>
          </a:p>
          <a:p>
            <a:r>
              <a:rPr lang="ru-RU" sz="2400" b="1" dirty="0" smtClean="0"/>
              <a:t>5</a:t>
            </a:r>
            <a:r>
              <a:rPr lang="en-US" sz="2400" b="1" dirty="0" smtClean="0"/>
              <a:t>.2</a:t>
            </a:r>
            <a:r>
              <a:rPr lang="en-US" sz="2400" b="1" dirty="0"/>
              <a:t>. Stages of development and implementation of the investment project. Financing of design and survey works.</a:t>
            </a:r>
            <a:endParaRPr lang="ru-RU" sz="2400" dirty="0"/>
          </a:p>
        </p:txBody>
      </p:sp>
    </p:spTree>
    <p:extLst>
      <p:ext uri="{BB962C8B-B14F-4D97-AF65-F5344CB8AC3E}">
        <p14:creationId xmlns:p14="http://schemas.microsoft.com/office/powerpoint/2010/main" val="466226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659025" y="776593"/>
            <a:ext cx="8328457" cy="4020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t>The following sources of funding for project work are used:</a:t>
            </a:r>
            <a:endParaRPr lang="ru-RU" sz="2200" dirty="0"/>
          </a:p>
        </p:txBody>
      </p:sp>
      <p:sp>
        <p:nvSpPr>
          <p:cNvPr id="9" name="Подзаголовок 2"/>
          <p:cNvSpPr txBox="1">
            <a:spLocks/>
          </p:cNvSpPr>
          <p:nvPr/>
        </p:nvSpPr>
        <p:spPr>
          <a:xfrm>
            <a:off x="518982" y="1231076"/>
            <a:ext cx="11430264" cy="55539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ru-RU" sz="2200" b="1" dirty="0" smtClean="0"/>
              <a:t>     </a:t>
            </a:r>
            <a:r>
              <a:rPr lang="en-US" sz="2200" b="1" dirty="0"/>
              <a:t>Budget allocations</a:t>
            </a:r>
            <a:r>
              <a:rPr lang="en-US" sz="2200" dirty="0"/>
              <a:t>. These funds are used for:</a:t>
            </a:r>
            <a:endParaRPr lang="ru-RU" sz="2200" dirty="0"/>
          </a:p>
          <a:p>
            <a:pPr lvl="2" indent="-342900" algn="l">
              <a:buFont typeface="Arial" panose="020B0604020202020204" pitchFamily="34" charset="0"/>
              <a:buChar char="•"/>
            </a:pPr>
            <a:r>
              <a:rPr lang="en-US" sz="2200" dirty="0"/>
              <a:t>Development of standard and experimental design products, national </a:t>
            </a:r>
            <a:r>
              <a:rPr lang="en-US" sz="2200" dirty="0" smtClean="0"/>
              <a:t>                              regulatory </a:t>
            </a:r>
            <a:r>
              <a:rPr lang="en-US" sz="2200" dirty="0"/>
              <a:t>documents </a:t>
            </a:r>
            <a:r>
              <a:rPr lang="en-US" sz="2200" dirty="0" smtClean="0"/>
              <a:t>on design </a:t>
            </a:r>
            <a:r>
              <a:rPr lang="en-US" sz="2200" dirty="0"/>
              <a:t>and </a:t>
            </a:r>
            <a:r>
              <a:rPr lang="en-US" sz="2200" dirty="0" smtClean="0"/>
              <a:t>construction;</a:t>
            </a:r>
          </a:p>
          <a:p>
            <a:pPr lvl="2" indent="-342900" algn="l">
              <a:buFont typeface="Arial" panose="020B0604020202020204" pitchFamily="34" charset="0"/>
              <a:buChar char="•"/>
            </a:pPr>
            <a:r>
              <a:rPr lang="en-US" sz="2200" dirty="0" smtClean="0"/>
              <a:t>Development </a:t>
            </a:r>
            <a:r>
              <a:rPr lang="en-US" sz="2200" dirty="0"/>
              <a:t>of layout schemes for industrial areas and nodes, planning schemes and development of </a:t>
            </a:r>
            <a:r>
              <a:rPr lang="en-US" sz="2200" dirty="0" smtClean="0"/>
              <a:t>settlements;</a:t>
            </a:r>
          </a:p>
          <a:p>
            <a:pPr lvl="2" indent="-342900" algn="l">
              <a:buFont typeface="Arial" panose="020B0604020202020204" pitchFamily="34" charset="0"/>
              <a:buChar char="•"/>
            </a:pPr>
            <a:r>
              <a:rPr lang="en-US" sz="2200" dirty="0" smtClean="0"/>
              <a:t>Design </a:t>
            </a:r>
            <a:r>
              <a:rPr lang="en-US" sz="2200" dirty="0"/>
              <a:t>of enterprises that will be built at the expense of budget funds.</a:t>
            </a:r>
            <a:endParaRPr lang="ru-RU" sz="2200" dirty="0"/>
          </a:p>
          <a:p>
            <a:pPr algn="l"/>
            <a:r>
              <a:rPr lang="en-US" sz="2200" dirty="0"/>
              <a:t> </a:t>
            </a:r>
            <a:endParaRPr lang="ru-RU" sz="2200" dirty="0"/>
          </a:p>
          <a:p>
            <a:pPr algn="l"/>
            <a:r>
              <a:rPr lang="en-US" sz="2200" b="1" dirty="0"/>
              <a:t> </a:t>
            </a:r>
            <a:r>
              <a:rPr lang="en-US" sz="2200" b="1" dirty="0" smtClean="0"/>
              <a:t>    Funds </a:t>
            </a:r>
            <a:r>
              <a:rPr lang="en-US" sz="2200" b="1" dirty="0"/>
              <a:t>from centralized funds</a:t>
            </a:r>
            <a:r>
              <a:rPr lang="en-US" sz="2200" dirty="0"/>
              <a:t> of higher-level management bodies (ministries, associations, associations, unions). They Finance the development of project documentation of a departmental nature, for example, industry regulatory materials and price lists for the construction of buildings and structures are compiled.</a:t>
            </a:r>
            <a:endParaRPr lang="ru-RU" sz="2200" dirty="0"/>
          </a:p>
          <a:p>
            <a:pPr algn="l"/>
            <a:r>
              <a:rPr lang="ru-RU" sz="2200" dirty="0"/>
              <a:t> </a:t>
            </a:r>
            <a:r>
              <a:rPr lang="en-US" sz="2200" dirty="0" smtClean="0"/>
              <a:t>    </a:t>
            </a:r>
            <a:r>
              <a:rPr lang="en-US" sz="2200" b="1" dirty="0" smtClean="0"/>
              <a:t>Own </a:t>
            </a:r>
            <a:r>
              <a:rPr lang="en-US" sz="2200" b="1" dirty="0"/>
              <a:t>funds of business entities</a:t>
            </a:r>
            <a:r>
              <a:rPr lang="en-US" sz="2200" dirty="0"/>
              <a:t>, at the expense of which the development of project documentation for technical re-equipment and modernization of existing production facilities is carried out, documentation for major repairs of buildings and structures is compiled, etc.;</a:t>
            </a:r>
            <a:endParaRPr lang="ru-RU" sz="2200" dirty="0"/>
          </a:p>
          <a:p>
            <a:pPr algn="l"/>
            <a:r>
              <a:rPr lang="en-US" sz="2200" b="1" dirty="0" smtClean="0"/>
              <a:t>      Bank </a:t>
            </a:r>
            <a:r>
              <a:rPr lang="en-US" sz="2200" b="1" dirty="0"/>
              <a:t>credit</a:t>
            </a:r>
            <a:r>
              <a:rPr lang="en-US" sz="2200" dirty="0"/>
              <a:t>. It is provided by banks to the General contractor to pay for project documentation and construction of facilities that are planned to be financed by Bank loans.</a:t>
            </a:r>
            <a:endParaRPr lang="ru-RU" sz="2200" dirty="0"/>
          </a:p>
          <a:p>
            <a:pPr algn="l"/>
            <a:r>
              <a:rPr lang="en-US" sz="2200" dirty="0"/>
              <a:t> </a:t>
            </a:r>
            <a:endParaRPr lang="ru-RU" sz="2200" dirty="0"/>
          </a:p>
          <a:p>
            <a:pPr algn="l">
              <a:spcBef>
                <a:spcPts val="0"/>
              </a:spcBef>
            </a:pPr>
            <a:endParaRPr lang="ru-RU" sz="2200" dirty="0"/>
          </a:p>
        </p:txBody>
      </p:sp>
    </p:spTree>
    <p:extLst>
      <p:ext uri="{BB962C8B-B14F-4D97-AF65-F5344CB8AC3E}">
        <p14:creationId xmlns:p14="http://schemas.microsoft.com/office/powerpoint/2010/main" val="339533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03524" y="-122722"/>
            <a:ext cx="458847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10" name="Rectangle 3"/>
          <p:cNvSpPr>
            <a:spLocks noChangeArrowheads="1"/>
          </p:cNvSpPr>
          <p:nvPr/>
        </p:nvSpPr>
        <p:spPr bwMode="auto">
          <a:xfrm>
            <a:off x="2126856" y="1759864"/>
            <a:ext cx="94637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smtClean="0"/>
              <a:t>Test </a:t>
            </a:r>
          </a:p>
          <a:p>
            <a:endParaRPr lang="en-US" sz="2400" dirty="0" smtClean="0"/>
          </a:p>
          <a:p>
            <a:pPr marL="457200" lvl="0" indent="-457200">
              <a:buAutoNum type="arabicPeriod"/>
            </a:pPr>
            <a:r>
              <a:rPr lang="en-US" sz="2400" dirty="0" smtClean="0"/>
              <a:t>Investment </a:t>
            </a:r>
            <a:r>
              <a:rPr lang="en-US" sz="2400" dirty="0"/>
              <a:t>design</a:t>
            </a:r>
            <a:r>
              <a:rPr lang="ru-RU" sz="2400" dirty="0"/>
              <a:t>. </a:t>
            </a:r>
            <a:r>
              <a:rPr lang="en-US" sz="2400" dirty="0" smtClean="0"/>
              <a:t>Term.</a:t>
            </a:r>
          </a:p>
          <a:p>
            <a:pPr marL="457200" lvl="0" indent="-457200">
              <a:buAutoNum type="arabicPeriod"/>
            </a:pPr>
            <a:r>
              <a:rPr lang="en-US" sz="2400" dirty="0" smtClean="0"/>
              <a:t>Investment </a:t>
            </a:r>
            <a:r>
              <a:rPr lang="en-US" sz="2400" dirty="0"/>
              <a:t>project </a:t>
            </a:r>
            <a:r>
              <a:rPr lang="en-US" sz="2400" dirty="0" smtClean="0"/>
              <a:t>goals</a:t>
            </a:r>
          </a:p>
          <a:p>
            <a:pPr marL="457200" lvl="0" indent="-457200">
              <a:buAutoNum type="arabicPeriod"/>
            </a:pPr>
            <a:r>
              <a:rPr lang="en-US" sz="2400" dirty="0" smtClean="0"/>
              <a:t>Recommendations </a:t>
            </a:r>
            <a:r>
              <a:rPr lang="en-US" sz="2400" dirty="0"/>
              <a:t>for choosing the investment </a:t>
            </a:r>
            <a:r>
              <a:rPr lang="en-US" sz="2400" dirty="0" smtClean="0"/>
              <a:t>direction</a:t>
            </a:r>
          </a:p>
          <a:p>
            <a:pPr marL="457200" lvl="0" indent="-457200">
              <a:buAutoNum type="arabicPeriod"/>
            </a:pPr>
            <a:r>
              <a:rPr lang="en-US" sz="2400" dirty="0" smtClean="0"/>
              <a:t>Investment </a:t>
            </a:r>
            <a:r>
              <a:rPr lang="en-US" sz="2400" dirty="0"/>
              <a:t>project classification as object of </a:t>
            </a:r>
            <a:r>
              <a:rPr lang="en-US" sz="2400" dirty="0" smtClean="0"/>
              <a:t>management</a:t>
            </a:r>
          </a:p>
          <a:p>
            <a:pPr marL="457200" lvl="0" indent="-457200">
              <a:buAutoNum type="arabicPeriod"/>
            </a:pPr>
            <a:r>
              <a:rPr lang="en-US" sz="2400" dirty="0" smtClean="0"/>
              <a:t>Lifecycle </a:t>
            </a:r>
            <a:r>
              <a:rPr lang="en-US" sz="2400" dirty="0"/>
              <a:t>of an investment project. Stages of investment project lifecycle. </a:t>
            </a:r>
            <a:endParaRPr lang="en-US" sz="2400" dirty="0" smtClean="0"/>
          </a:p>
          <a:p>
            <a:pPr marL="457200" lvl="0" indent="-457200">
              <a:buAutoNum type="arabicPeriod"/>
            </a:pPr>
            <a:r>
              <a:rPr lang="en-US" sz="2400" dirty="0" smtClean="0"/>
              <a:t>The </a:t>
            </a:r>
            <a:r>
              <a:rPr lang="en-US" sz="2400" dirty="0"/>
              <a:t>development cycle of the investment project</a:t>
            </a:r>
            <a:endParaRPr lang="ru-RU" sz="2400" dirty="0"/>
          </a:p>
        </p:txBody>
      </p:sp>
    </p:spTree>
    <p:extLst>
      <p:ext uri="{BB962C8B-B14F-4D97-AF65-F5344CB8AC3E}">
        <p14:creationId xmlns:p14="http://schemas.microsoft.com/office/powerpoint/2010/main" val="2807790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12" name="Прямая соединительная линия 11"/>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4412458" y="724767"/>
            <a:ext cx="69310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2400" b="1" dirty="0" smtClean="0"/>
              <a:t>5</a:t>
            </a:r>
            <a:r>
              <a:rPr lang="en-US" sz="2400" b="1" dirty="0" smtClean="0"/>
              <a:t>.1. </a:t>
            </a:r>
            <a:r>
              <a:rPr lang="en-US" sz="2400" b="1" dirty="0"/>
              <a:t>Concept, goals, principles and types of investment </a:t>
            </a:r>
            <a:r>
              <a:rPr lang="en-US" sz="2400" b="1" dirty="0" smtClean="0"/>
              <a:t>projects</a:t>
            </a:r>
            <a:endParaRPr lang="ru-RU" sz="2400" b="1" dirty="0" smtClean="0"/>
          </a:p>
        </p:txBody>
      </p:sp>
      <p:sp>
        <p:nvSpPr>
          <p:cNvPr id="5" name="Rectangle 3"/>
          <p:cNvSpPr>
            <a:spLocks noChangeArrowheads="1"/>
          </p:cNvSpPr>
          <p:nvPr/>
        </p:nvSpPr>
        <p:spPr bwMode="auto">
          <a:xfrm>
            <a:off x="4412458" y="1555764"/>
            <a:ext cx="632968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t>A </a:t>
            </a:r>
            <a:r>
              <a:rPr lang="en-US" b="1" dirty="0"/>
              <a:t>project (from Latin </a:t>
            </a:r>
            <a:r>
              <a:rPr lang="en-US" b="1" dirty="0" err="1"/>
              <a:t>projectus</a:t>
            </a:r>
            <a:r>
              <a:rPr lang="en-US" b="1" dirty="0"/>
              <a:t> - thrown forward) is a technical material (drawings, calculations, layouts of newly created buildings, structures, machines, devices, and other products), a preliminary text of a document (contract), a plan, or a planned solution to a problem. It can be technical, if it contains technical solutions, technical indicators of a new product, object, etc. , and economic-a program of actions for the implementation of a specific socio-economic plan, for example, for the production and sale of new products, updating production, etc.</a:t>
            </a:r>
            <a:endParaRPr lang="ru-RU" b="1" dirty="0" smtClean="0"/>
          </a:p>
        </p:txBody>
      </p:sp>
      <p:sp>
        <p:nvSpPr>
          <p:cNvPr id="7" name="Заголовок 3"/>
          <p:cNvSpPr txBox="1">
            <a:spLocks/>
          </p:cNvSpPr>
          <p:nvPr/>
        </p:nvSpPr>
        <p:spPr>
          <a:xfrm>
            <a:off x="7223072" y="81282"/>
            <a:ext cx="3033036"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 </a:t>
            </a:r>
            <a:endParaRPr lang="ru-RU" sz="1400" b="1" dirty="0" smtClean="0"/>
          </a:p>
          <a:p>
            <a:pPr algn="l" fontAlgn="t"/>
            <a:r>
              <a:rPr lang="en-US" sz="1400" b="1" dirty="0" smtClean="0"/>
              <a:t>THE ENERGY SYSTEM</a:t>
            </a:r>
            <a:endParaRPr lang="ru-RU" sz="1400" dirty="0"/>
          </a:p>
        </p:txBody>
      </p:sp>
      <p:sp>
        <p:nvSpPr>
          <p:cNvPr id="9" name="Прямоугольник 8"/>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ru-RU" sz="1400" b="1" dirty="0" smtClean="0"/>
              <a:t>5</a:t>
            </a:r>
            <a:r>
              <a:rPr lang="en-US" sz="1400" b="1" dirty="0" smtClean="0"/>
              <a:t>. </a:t>
            </a:r>
            <a:endParaRPr lang="ru-RU" sz="1400" b="1" dirty="0" smtClean="0"/>
          </a:p>
          <a:p>
            <a:r>
              <a:rPr lang="en-US" sz="1400" b="1" dirty="0" smtClean="0"/>
              <a:t>Investment </a:t>
            </a:r>
            <a:r>
              <a:rPr lang="en-US" sz="1400" b="1" dirty="0"/>
              <a:t>design</a:t>
            </a:r>
            <a:endParaRPr lang="ru-RU" sz="1400" b="1" dirty="0"/>
          </a:p>
        </p:txBody>
      </p:sp>
    </p:spTree>
    <p:extLst>
      <p:ext uri="{BB962C8B-B14F-4D97-AF65-F5344CB8AC3E}">
        <p14:creationId xmlns:p14="http://schemas.microsoft.com/office/powerpoint/2010/main" val="600516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3" y="907939"/>
            <a:ext cx="7809471" cy="624299"/>
          </a:xfrm>
        </p:spPr>
        <p:txBody>
          <a:bodyPr>
            <a:noAutofit/>
          </a:bodyPr>
          <a:lstStyle/>
          <a:p>
            <a:pPr algn="l"/>
            <a:r>
              <a:rPr lang="en-US" sz="2200" dirty="0"/>
              <a:t>In management, it is a </a:t>
            </a:r>
            <a:r>
              <a:rPr lang="en-US" sz="2200" b="1" dirty="0"/>
              <a:t>set of tools and actions</a:t>
            </a:r>
            <a:r>
              <a:rPr lang="en-US" sz="2200" dirty="0"/>
              <a:t> of performers </a:t>
            </a:r>
            <a:r>
              <a:rPr lang="en-US" sz="2200" b="1" dirty="0"/>
              <a:t>to develop</a:t>
            </a:r>
            <a:r>
              <a:rPr lang="en-US" sz="2200" dirty="0"/>
              <a:t> and implement management decisions</a:t>
            </a:r>
            <a:r>
              <a:rPr lang="en-US" sz="2200" dirty="0" smtClean="0"/>
              <a:t>.</a:t>
            </a:r>
            <a:endParaRPr lang="ru-RU" sz="22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3" y="1532238"/>
            <a:ext cx="11244650" cy="532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t>In management, it is a </a:t>
            </a:r>
            <a:r>
              <a:rPr lang="en-US" sz="2200" b="1" dirty="0" smtClean="0"/>
              <a:t>set of tools and actions</a:t>
            </a:r>
            <a:r>
              <a:rPr lang="en-US" sz="2200" dirty="0" smtClean="0"/>
              <a:t> of performers </a:t>
            </a:r>
            <a:r>
              <a:rPr lang="en-US" sz="2200" b="1" dirty="0" smtClean="0"/>
              <a:t>to develop</a:t>
            </a:r>
            <a:r>
              <a:rPr lang="en-US" sz="2200" dirty="0" smtClean="0"/>
              <a:t> and implement management decisions.</a:t>
            </a:r>
            <a:endParaRPr lang="ru-RU" sz="2200" dirty="0" smtClean="0"/>
          </a:p>
          <a:p>
            <a:pPr algn="l"/>
            <a:r>
              <a:rPr lang="en-US" sz="2200" dirty="0" smtClean="0"/>
              <a:t>In investment design, the term "project" is more often used in the sense of actions, activities. Project development, or design, is one of the links in the implementation of capital investments that link science with production. The quality of technological justification and the level of design solutions largely determine the effectiveness of investments, the estimated cost of the investment object, and the timing of its implementation.</a:t>
            </a:r>
          </a:p>
          <a:p>
            <a:pPr algn="just"/>
            <a:r>
              <a:rPr lang="en-US" sz="2200" b="1" dirty="0" smtClean="0"/>
              <a:t>Investment </a:t>
            </a:r>
            <a:r>
              <a:rPr lang="en-US" sz="2200" b="1" dirty="0"/>
              <a:t>design</a:t>
            </a:r>
            <a:r>
              <a:rPr lang="en-US" sz="2200" dirty="0"/>
              <a:t> is the development of a set of technical and economic documentation (feasibility study, mock-UPS of future buildings and structures, working drawings, business plan, summary estimate of construction costs, etc.) necessary for the implementation of the project and its financing.</a:t>
            </a:r>
            <a:endParaRPr lang="ru-RU" sz="2200" dirty="0"/>
          </a:p>
          <a:p>
            <a:pPr algn="just"/>
            <a:r>
              <a:rPr lang="en-US" sz="2200" dirty="0"/>
              <a:t>Domestic practice of development of construction projects, reconstruction of enterprises (workshops, sites) usually includes the following sections: General explanatory note, technical and economic part, master plan, technological part with a section on automation of production processes, labor organization and production management systems, construction part, construction organization, estimate documentation, housing and civil construction, etc.</a:t>
            </a:r>
            <a:endParaRPr lang="ru-RU" sz="2200" dirty="0"/>
          </a:p>
          <a:p>
            <a:pPr algn="l"/>
            <a:endParaRPr lang="ru-RU" sz="2200" dirty="0"/>
          </a:p>
        </p:txBody>
      </p:sp>
    </p:spTree>
    <p:extLst>
      <p:ext uri="{BB962C8B-B14F-4D97-AF65-F5344CB8AC3E}">
        <p14:creationId xmlns:p14="http://schemas.microsoft.com/office/powerpoint/2010/main" val="125922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776593"/>
            <a:ext cx="7809471" cy="624299"/>
          </a:xfrm>
        </p:spPr>
        <p:txBody>
          <a:bodyPr>
            <a:noAutofit/>
          </a:bodyPr>
          <a:lstStyle/>
          <a:p>
            <a:pPr algn="just"/>
            <a:r>
              <a:rPr lang="en-US" sz="2200" dirty="0"/>
              <a:t>An </a:t>
            </a:r>
            <a:r>
              <a:rPr lang="en-US" sz="2200" b="1" dirty="0"/>
              <a:t>investment project</a:t>
            </a:r>
            <a:r>
              <a:rPr lang="en-US" sz="2200" dirty="0"/>
              <a:t> is understood as a complex of </a:t>
            </a:r>
            <a:r>
              <a:rPr lang="en-US" sz="2200" dirty="0" smtClean="0"/>
              <a:t>                               measures</a:t>
            </a:r>
            <a:r>
              <a:rPr lang="en-US" sz="2200" dirty="0"/>
              <a:t>, documents and works, the financial result of which is a profit (income) or other significant result, and material-new or reconstructed fixed assets.</a:t>
            </a:r>
            <a:endParaRPr lang="ru-RU" sz="22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Заголовок 3"/>
          <p:cNvSpPr txBox="1">
            <a:spLocks/>
          </p:cNvSpPr>
          <p:nvPr/>
        </p:nvSpPr>
        <p:spPr>
          <a:xfrm>
            <a:off x="7702378" y="-122722"/>
            <a:ext cx="4489622" cy="415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067698"/>
            <a:ext cx="11244650" cy="47161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t>If the created objects or productions do not fit into the framework of a single project, an </a:t>
            </a:r>
            <a:r>
              <a:rPr lang="en-US" sz="2200" b="1" dirty="0"/>
              <a:t>investment program</a:t>
            </a:r>
            <a:r>
              <a:rPr lang="en-US" sz="2200" dirty="0"/>
              <a:t> is developed (the program for modernization of the Fixed Assets of state energy system, the energy efficiency program). In other words, an investment program is a complex of objects under construction or under reconstruction that are focused on solving a single task (program).</a:t>
            </a:r>
            <a:endParaRPr lang="ru-RU" sz="2200" dirty="0"/>
          </a:p>
          <a:p>
            <a:pPr algn="l">
              <a:spcBef>
                <a:spcPts val="0"/>
              </a:spcBef>
            </a:pPr>
            <a:r>
              <a:rPr lang="ru-RU" sz="2200" dirty="0" smtClean="0"/>
              <a:t>	</a:t>
            </a:r>
            <a:r>
              <a:rPr lang="en-US" sz="2200" dirty="0" smtClean="0"/>
              <a:t>Each </a:t>
            </a:r>
            <a:r>
              <a:rPr lang="en-US" sz="2200" dirty="0"/>
              <a:t>project in the course of implementation should pursue pre-defined goals. In economic </a:t>
            </a:r>
            <a:r>
              <a:rPr lang="en-US" sz="2200" dirty="0" smtClean="0"/>
              <a:t>theory</a:t>
            </a:r>
            <a:r>
              <a:rPr lang="en-US" sz="2200" dirty="0"/>
              <a:t>, there is a classification of goals applicable to a particular investment project:</a:t>
            </a:r>
            <a:endParaRPr lang="ru-RU" sz="2200" dirty="0"/>
          </a:p>
          <a:p>
            <a:pPr marL="1714500" lvl="3" indent="-342900" algn="l">
              <a:spcBef>
                <a:spcPts val="0"/>
              </a:spcBef>
              <a:buFont typeface="Arial" panose="020B0604020202020204" pitchFamily="34" charset="0"/>
              <a:buChar char="•"/>
            </a:pPr>
            <a:r>
              <a:rPr lang="ru-RU" sz="2200" dirty="0" smtClean="0"/>
              <a:t> </a:t>
            </a:r>
            <a:r>
              <a:rPr lang="en-US" sz="2200" dirty="0" smtClean="0"/>
              <a:t>Goals </a:t>
            </a:r>
            <a:r>
              <a:rPr lang="en-US" sz="2200" dirty="0"/>
              <a:t>related to the growth of meeting the needs of the investor;</a:t>
            </a:r>
            <a:endParaRPr lang="ru-RU" sz="2200" dirty="0"/>
          </a:p>
          <a:p>
            <a:pPr marL="1714500" lvl="3" indent="-342900" algn="l">
              <a:spcBef>
                <a:spcPts val="0"/>
              </a:spcBef>
              <a:buFont typeface="Arial" panose="020B0604020202020204" pitchFamily="34" charset="0"/>
              <a:buChar char="•"/>
            </a:pPr>
            <a:r>
              <a:rPr lang="ru-RU" sz="2200" dirty="0" smtClean="0"/>
              <a:t>  </a:t>
            </a:r>
            <a:r>
              <a:rPr lang="en-US" sz="2200" dirty="0" smtClean="0"/>
              <a:t>Goals </a:t>
            </a:r>
            <a:r>
              <a:rPr lang="en-US" sz="2200" dirty="0"/>
              <a:t>related to the optimization of the company's property position.</a:t>
            </a:r>
            <a:endParaRPr lang="ru-RU" sz="2200" dirty="0"/>
          </a:p>
          <a:p>
            <a:pPr algn="l">
              <a:lnSpc>
                <a:spcPct val="100000"/>
              </a:lnSpc>
              <a:spcBef>
                <a:spcPts val="0"/>
              </a:spcBef>
            </a:pPr>
            <a:r>
              <a:rPr lang="ru-RU" sz="2200" dirty="0" smtClean="0"/>
              <a:t>		    </a:t>
            </a:r>
            <a:r>
              <a:rPr lang="en-US" sz="2200" dirty="0" smtClean="0"/>
              <a:t>These </a:t>
            </a:r>
            <a:r>
              <a:rPr lang="en-US" sz="2200" dirty="0"/>
              <a:t>goals can be presented in terms of value. They include:</a:t>
            </a:r>
            <a:endParaRPr lang="ru-RU" sz="2200" dirty="0"/>
          </a:p>
          <a:p>
            <a:pPr marL="2628900" lvl="5" indent="-342900" algn="l">
              <a:lnSpc>
                <a:spcPct val="100000"/>
              </a:lnSpc>
              <a:spcBef>
                <a:spcPts val="0"/>
              </a:spcBef>
              <a:buFont typeface="Arial" panose="020B0604020202020204" pitchFamily="34" charset="0"/>
              <a:buChar char="•"/>
            </a:pPr>
            <a:r>
              <a:rPr lang="en-US" sz="2200" dirty="0"/>
              <a:t>Profit </a:t>
            </a:r>
            <a:r>
              <a:rPr lang="en-US" sz="2200" dirty="0" smtClean="0"/>
              <a:t>maximization</a:t>
            </a:r>
            <a:endParaRPr lang="ru-RU" sz="2200" dirty="0" smtClean="0"/>
          </a:p>
          <a:p>
            <a:pPr marL="2628900" lvl="5" indent="-342900" algn="l">
              <a:lnSpc>
                <a:spcPct val="100000"/>
              </a:lnSpc>
              <a:spcBef>
                <a:spcPts val="0"/>
              </a:spcBef>
              <a:buFont typeface="Arial" panose="020B0604020202020204" pitchFamily="34" charset="0"/>
              <a:buChar char="•"/>
            </a:pPr>
            <a:r>
              <a:rPr lang="en-US" sz="2200" dirty="0" smtClean="0"/>
              <a:t>Sales growth</a:t>
            </a:r>
            <a:endParaRPr lang="ru-RU" sz="2200" dirty="0" smtClean="0"/>
          </a:p>
          <a:p>
            <a:pPr marL="2628900" lvl="5" indent="-342900" algn="l">
              <a:lnSpc>
                <a:spcPct val="100000"/>
              </a:lnSpc>
              <a:spcBef>
                <a:spcPts val="0"/>
              </a:spcBef>
              <a:buFont typeface="Arial" panose="020B0604020202020204" pitchFamily="34" charset="0"/>
              <a:buChar char="•"/>
            </a:pPr>
            <a:r>
              <a:rPr lang="en-US" sz="2200" dirty="0" smtClean="0"/>
              <a:t>Increase </a:t>
            </a:r>
            <a:r>
              <a:rPr lang="en-US" sz="2200" dirty="0"/>
              <a:t>in </a:t>
            </a:r>
            <a:r>
              <a:rPr lang="en-US" sz="2200" dirty="0" smtClean="0"/>
              <a:t>turnover</a:t>
            </a:r>
            <a:endParaRPr lang="ru-RU" sz="2200" dirty="0" smtClean="0"/>
          </a:p>
          <a:p>
            <a:pPr marL="2628900" lvl="5" indent="-342900" algn="l">
              <a:lnSpc>
                <a:spcPct val="100000"/>
              </a:lnSpc>
              <a:spcBef>
                <a:spcPts val="0"/>
              </a:spcBef>
              <a:buFont typeface="Arial" panose="020B0604020202020204" pitchFamily="34" charset="0"/>
              <a:buChar char="•"/>
            </a:pPr>
            <a:r>
              <a:rPr lang="en-US" sz="2200" dirty="0" smtClean="0"/>
              <a:t>Minimization </a:t>
            </a:r>
            <a:r>
              <a:rPr lang="en-US" sz="2200" dirty="0"/>
              <a:t>of current </a:t>
            </a:r>
            <a:r>
              <a:rPr lang="en-US" sz="2200" dirty="0" smtClean="0"/>
              <a:t>costs</a:t>
            </a:r>
            <a:endParaRPr lang="ru-RU" sz="2200" dirty="0" smtClean="0"/>
          </a:p>
          <a:p>
            <a:pPr marL="2628900" lvl="5" indent="-342900" algn="l">
              <a:lnSpc>
                <a:spcPct val="100000"/>
              </a:lnSpc>
              <a:spcBef>
                <a:spcPts val="0"/>
              </a:spcBef>
              <a:buFont typeface="Arial" panose="020B0604020202020204" pitchFamily="34" charset="0"/>
              <a:buChar char="•"/>
            </a:pPr>
            <a:r>
              <a:rPr lang="en-US" sz="2200" dirty="0" smtClean="0"/>
              <a:t>Reduction </a:t>
            </a:r>
            <a:r>
              <a:rPr lang="en-US" sz="2200" dirty="0"/>
              <a:t>of investment costs, </a:t>
            </a:r>
            <a:r>
              <a:rPr lang="en-US" sz="2200" dirty="0" err="1" smtClean="0"/>
              <a:t>etc</a:t>
            </a:r>
            <a:endParaRPr lang="ru-RU" sz="2200" dirty="0"/>
          </a:p>
          <a:p>
            <a:pPr algn="l">
              <a:lnSpc>
                <a:spcPct val="100000"/>
              </a:lnSpc>
              <a:spcBef>
                <a:spcPts val="0"/>
              </a:spcBef>
            </a:pPr>
            <a:endParaRPr lang="ru-RU" dirty="0"/>
          </a:p>
        </p:txBody>
      </p:sp>
    </p:spTree>
    <p:extLst>
      <p:ext uri="{BB962C8B-B14F-4D97-AF65-F5344CB8AC3E}">
        <p14:creationId xmlns:p14="http://schemas.microsoft.com/office/powerpoint/2010/main" val="311027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89887" y="1179211"/>
            <a:ext cx="7809471" cy="3042290"/>
          </a:xfrm>
        </p:spPr>
        <p:txBody>
          <a:bodyPr>
            <a:noAutofit/>
          </a:bodyPr>
          <a:lstStyle/>
          <a:p>
            <a:pPr algn="l">
              <a:spcBef>
                <a:spcPts val="600"/>
              </a:spcBef>
            </a:pPr>
            <a:r>
              <a:rPr lang="ru-RU" dirty="0" smtClean="0"/>
              <a:t>	</a:t>
            </a:r>
            <a:r>
              <a:rPr lang="en-US" dirty="0" smtClean="0"/>
              <a:t>In </a:t>
            </a:r>
            <a:r>
              <a:rPr lang="en-US" dirty="0"/>
              <a:t>addition, keep in mind that some of the goals of specific investment projects cannot be expressed in monetary terms. These include:</a:t>
            </a:r>
            <a:endParaRPr lang="ru-RU" dirty="0"/>
          </a:p>
          <a:p>
            <a:pPr marL="1257300" lvl="2" indent="-342900" algn="l">
              <a:spcBef>
                <a:spcPts val="600"/>
              </a:spcBef>
              <a:buFont typeface="Arial" panose="020B0604020202020204" pitchFamily="34" charset="0"/>
              <a:buChar char="•"/>
            </a:pPr>
            <a:r>
              <a:rPr lang="en-US" sz="2400" dirty="0" smtClean="0"/>
              <a:t>Striving </a:t>
            </a:r>
            <a:r>
              <a:rPr lang="en-US" sz="2400" dirty="0"/>
              <a:t>for prestige and </a:t>
            </a:r>
            <a:r>
              <a:rPr lang="en-US" sz="2400" dirty="0" smtClean="0"/>
              <a:t>fame</a:t>
            </a:r>
            <a:endParaRPr lang="ru-RU" sz="2400" dirty="0"/>
          </a:p>
          <a:p>
            <a:pPr marL="1257300" lvl="2" indent="-342900" algn="l">
              <a:spcBef>
                <a:spcPts val="600"/>
              </a:spcBef>
              <a:buFont typeface="Arial" panose="020B0604020202020204" pitchFamily="34" charset="0"/>
              <a:buChar char="•"/>
            </a:pPr>
            <a:r>
              <a:rPr lang="en-US" sz="2400" dirty="0" smtClean="0"/>
              <a:t>Gaining </a:t>
            </a:r>
            <a:r>
              <a:rPr lang="en-US" sz="2400" dirty="0"/>
              <a:t>a certain market </a:t>
            </a:r>
            <a:r>
              <a:rPr lang="en-US" sz="2400" dirty="0" smtClean="0"/>
              <a:t>segment</a:t>
            </a:r>
            <a:endParaRPr lang="ru-RU" sz="2400" dirty="0"/>
          </a:p>
          <a:p>
            <a:pPr marL="1257300" lvl="2" indent="-342900" algn="l">
              <a:spcBef>
                <a:spcPts val="600"/>
              </a:spcBef>
              <a:buFont typeface="Arial" panose="020B0604020202020204" pitchFamily="34" charset="0"/>
              <a:buChar char="•"/>
            </a:pPr>
            <a:r>
              <a:rPr lang="en-US" sz="2400" dirty="0" smtClean="0"/>
              <a:t>Striving </a:t>
            </a:r>
            <a:r>
              <a:rPr lang="en-US" sz="2400" dirty="0"/>
              <a:t>for </a:t>
            </a:r>
            <a:r>
              <a:rPr lang="en-US" sz="2400" dirty="0" smtClean="0"/>
              <a:t>independence</a:t>
            </a:r>
            <a:endParaRPr lang="ru-RU" sz="2400" dirty="0"/>
          </a:p>
          <a:p>
            <a:pPr marL="1257300" lvl="2" indent="-342900" algn="l">
              <a:spcBef>
                <a:spcPts val="600"/>
              </a:spcBef>
              <a:buFont typeface="Arial" panose="020B0604020202020204" pitchFamily="34" charset="0"/>
              <a:buChar char="•"/>
            </a:pPr>
            <a:r>
              <a:rPr lang="en-US" sz="2400" dirty="0" smtClean="0"/>
              <a:t>Implementing </a:t>
            </a:r>
            <a:r>
              <a:rPr lang="en-US" sz="2400" dirty="0"/>
              <a:t>social </a:t>
            </a:r>
            <a:r>
              <a:rPr lang="en-US" sz="2400" dirty="0" smtClean="0"/>
              <a:t>programs</a:t>
            </a:r>
            <a:endParaRPr lang="ru-RU" sz="2400" dirty="0"/>
          </a:p>
          <a:p>
            <a:pPr marL="1257300" lvl="2" indent="-342900" algn="l">
              <a:spcBef>
                <a:spcPts val="600"/>
              </a:spcBef>
              <a:buFont typeface="Arial" panose="020B0604020202020204" pitchFamily="34" charset="0"/>
              <a:buChar char="•"/>
            </a:pPr>
            <a:r>
              <a:rPr lang="en-US" sz="2400" dirty="0" smtClean="0"/>
              <a:t>Improving </a:t>
            </a:r>
            <a:r>
              <a:rPr lang="en-US" sz="2400" dirty="0"/>
              <a:t>the environmental situation, </a:t>
            </a:r>
            <a:r>
              <a:rPr lang="en-US" sz="2400" dirty="0" err="1" smtClean="0"/>
              <a:t>etc</a:t>
            </a:r>
            <a:endParaRPr lang="ru-RU" sz="2400" dirty="0"/>
          </a:p>
          <a:p>
            <a:pPr lvl="2" algn="l">
              <a:spcBef>
                <a:spcPts val="600"/>
              </a:spcBef>
            </a:pPr>
            <a:endParaRPr lang="ru-RU" sz="24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8" name="Подзаголовок 2"/>
          <p:cNvSpPr txBox="1">
            <a:spLocks/>
          </p:cNvSpPr>
          <p:nvPr/>
        </p:nvSpPr>
        <p:spPr>
          <a:xfrm>
            <a:off x="489887" y="4501587"/>
            <a:ext cx="11170511" cy="772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2" algn="l">
              <a:spcBef>
                <a:spcPts val="600"/>
              </a:spcBef>
            </a:pPr>
            <a:r>
              <a:rPr lang="ru-RU" sz="2400" dirty="0" smtClean="0"/>
              <a:t>	</a:t>
            </a:r>
            <a:r>
              <a:rPr lang="en-US" sz="2400" dirty="0" smtClean="0"/>
              <a:t>When </a:t>
            </a:r>
            <a:r>
              <a:rPr lang="en-US" sz="2400" dirty="0"/>
              <a:t>deciding on investment, it is advisable to determine where it is more profitable to invest capital: in production, securities, purchase of goods for resale, real estate or currency. </a:t>
            </a:r>
            <a:endParaRPr lang="ru-RU" sz="2400" dirty="0"/>
          </a:p>
        </p:txBody>
      </p:sp>
      <p:sp>
        <p:nvSpPr>
          <p:cNvPr id="10"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4185146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776593"/>
            <a:ext cx="7809471" cy="976574"/>
          </a:xfrm>
        </p:spPr>
        <p:txBody>
          <a:bodyPr>
            <a:noAutofit/>
          </a:bodyPr>
          <a:lstStyle/>
          <a:p>
            <a:pPr algn="l"/>
            <a:r>
              <a:rPr lang="en-US" b="1" dirty="0" smtClean="0"/>
              <a:t>Recommendations </a:t>
            </a:r>
            <a:r>
              <a:rPr lang="en-US" b="1" dirty="0"/>
              <a:t>for choosing the investment direction:</a:t>
            </a:r>
            <a:endParaRPr lang="ru-RU" dirty="0"/>
          </a:p>
          <a:p>
            <a:pPr algn="l"/>
            <a:r>
              <a:rPr lang="en-US" dirty="0"/>
              <a:t>1. Capital investments with long payback periods should be financed with long-term borrowed </a:t>
            </a:r>
            <a:r>
              <a:rPr lang="en-US" dirty="0" smtClean="0"/>
              <a:t>funds</a:t>
            </a:r>
            <a:endParaRPr lang="ru-RU" dirty="0"/>
          </a:p>
          <a:p>
            <a:pPr algn="l"/>
            <a:endParaRPr lang="ru-RU" sz="20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518982" y="2032909"/>
            <a:ext cx="11310553" cy="44461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2. Investments with a significant degree of risk are recommended to be financed from their own funds (net profit and depreciation)</a:t>
            </a:r>
            <a:endParaRPr lang="ru-RU" dirty="0" smtClean="0"/>
          </a:p>
          <a:p>
            <a:pPr algn="l"/>
            <a:r>
              <a:rPr lang="en-US" dirty="0" smtClean="0"/>
              <a:t>3. Need to choose those investments that provide the investor with the achievement of the maximum (marginal) profitability</a:t>
            </a:r>
            <a:endParaRPr lang="ru-RU" dirty="0" smtClean="0"/>
          </a:p>
          <a:p>
            <a:pPr algn="l"/>
            <a:r>
              <a:rPr lang="en-US" dirty="0" smtClean="0"/>
              <a:t>4. Net profit from this investment of capital must exceed its value from placing funds on a Bank Deposit</a:t>
            </a:r>
            <a:endParaRPr lang="ru-RU" dirty="0" smtClean="0"/>
          </a:p>
          <a:p>
            <a:pPr algn="l"/>
            <a:r>
              <a:rPr lang="en-US" dirty="0" smtClean="0"/>
              <a:t>5. Profitability of investment (profit/investment) should always be higher than the inflation index</a:t>
            </a:r>
            <a:endParaRPr lang="ru-RU" dirty="0" smtClean="0"/>
          </a:p>
          <a:p>
            <a:pPr algn="l"/>
            <a:r>
              <a:rPr lang="en-US" dirty="0" smtClean="0"/>
              <a:t>6. Profitability of a particular investment project, taking into account the time factor (the timing cost of money), should always be greater than the profitability of alternative projects</a:t>
            </a:r>
            <a:endParaRPr lang="ru-RU" dirty="0"/>
          </a:p>
        </p:txBody>
      </p:sp>
      <p:sp>
        <p:nvSpPr>
          <p:cNvPr id="10"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2531823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776593"/>
            <a:ext cx="8106034" cy="1011018"/>
          </a:xfrm>
        </p:spPr>
        <p:txBody>
          <a:bodyPr>
            <a:noAutofit/>
          </a:bodyPr>
          <a:lstStyle/>
          <a:p>
            <a:pPr algn="l"/>
            <a:r>
              <a:rPr lang="en-US" dirty="0"/>
              <a:t>The </a:t>
            </a:r>
            <a:r>
              <a:rPr lang="en-US" b="1" dirty="0"/>
              <a:t>methodical recommendation</a:t>
            </a:r>
            <a:r>
              <a:rPr lang="en-US" dirty="0"/>
              <a:t> also suggest the use of a number of important principles in the development, analysis and examination of investment projects, the main of which are:</a:t>
            </a:r>
            <a:endParaRPr lang="ru-RU" sz="20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518982" y="1787611"/>
            <a:ext cx="11310553" cy="49179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spcBef>
                <a:spcPts val="600"/>
              </a:spcBef>
              <a:buFontTx/>
              <a:buChar char="-"/>
            </a:pPr>
            <a:r>
              <a:rPr lang="en-US" sz="2200" dirty="0" smtClean="0"/>
              <a:t>Using </a:t>
            </a:r>
            <a:r>
              <a:rPr lang="en-US" sz="2200" dirty="0"/>
              <a:t>of the principle of </a:t>
            </a:r>
            <a:r>
              <a:rPr lang="en-US" sz="2200" dirty="0" smtClean="0"/>
              <a:t>alternativeness</a:t>
            </a:r>
            <a:endParaRPr lang="ru-RU" sz="2200" dirty="0" smtClean="0"/>
          </a:p>
          <a:p>
            <a:pPr marL="342900" lvl="0" indent="-342900" algn="l">
              <a:spcBef>
                <a:spcPts val="600"/>
              </a:spcBef>
              <a:buFontTx/>
              <a:buChar char="-"/>
            </a:pPr>
            <a:r>
              <a:rPr lang="en-US" sz="2200" dirty="0" smtClean="0"/>
              <a:t>Modeling </a:t>
            </a:r>
            <a:r>
              <a:rPr lang="en-US" sz="2200" dirty="0"/>
              <a:t>of flows of products (services) and various resources (including cash) in the form of cash </a:t>
            </a:r>
            <a:r>
              <a:rPr lang="en-US" sz="2200" dirty="0" smtClean="0"/>
              <a:t>flows</a:t>
            </a:r>
            <a:endParaRPr lang="ru-RU" sz="2200" dirty="0" smtClean="0"/>
          </a:p>
          <a:p>
            <a:pPr marL="342900" lvl="0" indent="-342900" algn="l">
              <a:spcBef>
                <a:spcPts val="600"/>
              </a:spcBef>
              <a:buFontTx/>
              <a:buChar char="-"/>
            </a:pPr>
            <a:r>
              <a:rPr lang="en-US" sz="2200" dirty="0" smtClean="0"/>
              <a:t>Development </a:t>
            </a:r>
            <a:r>
              <a:rPr lang="en-US" sz="2200" dirty="0"/>
              <a:t>and expertise of the project on a number of mandatory sections or aspects, such as technical, commercial, institutional, environmental, social, financial (micro-level) and economic (macro-level</a:t>
            </a:r>
            <a:r>
              <a:rPr lang="en-US" sz="2200" dirty="0" smtClean="0"/>
              <a:t>)</a:t>
            </a:r>
            <a:endParaRPr lang="ru-RU" sz="2200" dirty="0" smtClean="0"/>
          </a:p>
          <a:p>
            <a:pPr marL="342900" lvl="0" indent="-342900" algn="l">
              <a:spcBef>
                <a:spcPts val="600"/>
              </a:spcBef>
              <a:buFontTx/>
              <a:buChar char="-"/>
            </a:pPr>
            <a:r>
              <a:rPr lang="en-US" sz="2200" dirty="0" smtClean="0"/>
              <a:t>Using </a:t>
            </a:r>
            <a:r>
              <a:rPr lang="en-US" sz="2200" dirty="0"/>
              <a:t>of internationally accepted criteria for evaluating the effectiveness of projects based on determining the effect by comparing the upcoming results and costs with a focus on achieving the required </a:t>
            </a:r>
            <a:r>
              <a:rPr lang="en-US" sz="2200" b="1" dirty="0"/>
              <a:t>Rate of return on capital</a:t>
            </a:r>
            <a:r>
              <a:rPr lang="en-US" sz="2200" dirty="0"/>
              <a:t>. </a:t>
            </a:r>
            <a:r>
              <a:rPr lang="en-US" sz="2200" b="1" dirty="0"/>
              <a:t>Rate of return on capital</a:t>
            </a:r>
            <a:r>
              <a:rPr lang="en-US" sz="2200" dirty="0"/>
              <a:t> </a:t>
            </a:r>
            <a:r>
              <a:rPr lang="en-US" sz="2200" b="1" dirty="0"/>
              <a:t>(internal rate) is the Normalized value of the discount</a:t>
            </a:r>
            <a:r>
              <a:rPr lang="en-US" sz="2200" dirty="0"/>
              <a:t>, at which the value of the reduced effects is equal to the reduced investment - in which the implementation of the project brings the return of investments made exactly by the end of the billing period) and other indicators and bringing the upcoming expenses and revenues to the conditions of their comparability, taking into account the theory of the value of money over </a:t>
            </a:r>
            <a:r>
              <a:rPr lang="en-US" sz="2200" dirty="0" smtClean="0"/>
              <a:t>time</a:t>
            </a:r>
            <a:endParaRPr lang="ru-RU" sz="2200" dirty="0"/>
          </a:p>
          <a:p>
            <a:pPr marL="342900" lvl="0" indent="-342900" algn="l">
              <a:spcBef>
                <a:spcPts val="600"/>
              </a:spcBef>
              <a:buFontTx/>
              <a:buChar char="-"/>
            </a:pPr>
            <a:r>
              <a:rPr lang="en-US" sz="2200" dirty="0" smtClean="0"/>
              <a:t>Taking </a:t>
            </a:r>
            <a:r>
              <a:rPr lang="en-US" sz="2200" dirty="0"/>
              <a:t>into account the uncertainty and risks associated with the project </a:t>
            </a:r>
            <a:r>
              <a:rPr lang="en-US" sz="2200" dirty="0" smtClean="0"/>
              <a:t>implementation</a:t>
            </a:r>
            <a:endParaRPr lang="ru-RU" sz="2200" dirty="0"/>
          </a:p>
        </p:txBody>
      </p:sp>
      <p:sp>
        <p:nvSpPr>
          <p:cNvPr id="8"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3917011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518982" y="887068"/>
            <a:ext cx="8106034" cy="784475"/>
          </a:xfrm>
        </p:spPr>
        <p:txBody>
          <a:bodyPr>
            <a:noAutofit/>
          </a:bodyPr>
          <a:lstStyle/>
          <a:p>
            <a:pPr algn="l"/>
            <a:r>
              <a:rPr lang="ru-RU" sz="2300" dirty="0" smtClean="0"/>
              <a:t>       </a:t>
            </a:r>
            <a:r>
              <a:rPr lang="en-US" sz="2300" dirty="0" smtClean="0"/>
              <a:t>The </a:t>
            </a:r>
            <a:r>
              <a:rPr lang="en-US" sz="2300" dirty="0"/>
              <a:t>analysis of investment projects should be based on their </a:t>
            </a:r>
            <a:r>
              <a:rPr lang="en-US" sz="2300" b="1" dirty="0"/>
              <a:t>classification</a:t>
            </a:r>
            <a:r>
              <a:rPr lang="en-US" sz="2300" dirty="0" smtClean="0"/>
              <a:t>.</a:t>
            </a:r>
            <a:endParaRPr lang="ru-RU" sz="2300" dirty="0"/>
          </a:p>
        </p:txBody>
      </p:sp>
      <p:cxnSp>
        <p:nvCxnSpPr>
          <p:cNvPr id="4" name="Прямая соединительная линия 3"/>
          <p:cNvCxnSpPr/>
          <p:nvPr/>
        </p:nvCxnSpPr>
        <p:spPr>
          <a:xfrm>
            <a:off x="1493518" y="646329"/>
            <a:ext cx="9163251" cy="3850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2817121" y="31346"/>
            <a:ext cx="1820782" cy="523220"/>
          </a:xfrm>
          <a:prstGeom prst="rect">
            <a:avLst/>
          </a:prstGeom>
        </p:spPr>
        <p:txBody>
          <a:bodyPr wrap="square">
            <a:spAutoFit/>
          </a:bodyPr>
          <a:lstStyle/>
          <a:p>
            <a:r>
              <a:rPr lang="en-US" sz="1400" b="1" dirty="0"/>
              <a:t>Tutorial</a:t>
            </a:r>
            <a:r>
              <a:rPr lang="ru-RU" sz="1400" b="1" dirty="0"/>
              <a:t> </a:t>
            </a:r>
            <a:r>
              <a:rPr lang="en-US" sz="1400" b="1" dirty="0" smtClean="0"/>
              <a:t>5. </a:t>
            </a:r>
            <a:endParaRPr lang="ru-RU" sz="1400" b="1" dirty="0" smtClean="0"/>
          </a:p>
          <a:p>
            <a:r>
              <a:rPr lang="en-US" sz="1400" b="1" dirty="0" smtClean="0"/>
              <a:t>Investment </a:t>
            </a:r>
            <a:r>
              <a:rPr lang="en-US" sz="1400" b="1" dirty="0"/>
              <a:t>design</a:t>
            </a:r>
            <a:endParaRPr lang="ru-RU" sz="1400" b="1" dirty="0"/>
          </a:p>
        </p:txBody>
      </p:sp>
      <p:sp>
        <p:nvSpPr>
          <p:cNvPr id="7" name="Подзаголовок 2"/>
          <p:cNvSpPr txBox="1">
            <a:spLocks/>
          </p:cNvSpPr>
          <p:nvPr/>
        </p:nvSpPr>
        <p:spPr>
          <a:xfrm>
            <a:off x="518982" y="2916195"/>
            <a:ext cx="11244650" cy="3562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ru-RU" sz="2000" dirty="0"/>
          </a:p>
        </p:txBody>
      </p:sp>
      <p:sp>
        <p:nvSpPr>
          <p:cNvPr id="9" name="Подзаголовок 2"/>
          <p:cNvSpPr txBox="1">
            <a:spLocks/>
          </p:cNvSpPr>
          <p:nvPr/>
        </p:nvSpPr>
        <p:spPr>
          <a:xfrm>
            <a:off x="518982" y="1521024"/>
            <a:ext cx="11310553" cy="52051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ru-RU" sz="2300" b="1" dirty="0" smtClean="0"/>
              <a:t>      </a:t>
            </a:r>
            <a:r>
              <a:rPr lang="en-US" sz="2300" b="1" dirty="0" smtClean="0"/>
              <a:t>From </a:t>
            </a:r>
            <a:r>
              <a:rPr lang="en-US" sz="2300" b="1" dirty="0"/>
              <a:t>the point of view of investment project management, the classification can be presented on the following grounds</a:t>
            </a:r>
            <a:r>
              <a:rPr lang="en-US" sz="2300" b="1" dirty="0" smtClean="0"/>
              <a:t>:</a:t>
            </a:r>
            <a:endParaRPr lang="ru-RU" sz="2300" b="1" dirty="0" smtClean="0"/>
          </a:p>
          <a:p>
            <a:pPr algn="l">
              <a:spcBef>
                <a:spcPts val="0"/>
              </a:spcBef>
            </a:pPr>
            <a:r>
              <a:rPr lang="en-US" sz="2200" dirty="0"/>
              <a:t>- Amount of investment </a:t>
            </a:r>
            <a:r>
              <a:rPr lang="en-US" sz="2200" dirty="0" smtClean="0"/>
              <a:t>required</a:t>
            </a:r>
            <a:endParaRPr lang="ru-RU" sz="2200" dirty="0"/>
          </a:p>
          <a:p>
            <a:pPr algn="l">
              <a:spcBef>
                <a:spcPts val="0"/>
              </a:spcBef>
            </a:pPr>
            <a:r>
              <a:rPr lang="en-US" sz="2200" dirty="0"/>
              <a:t>- Project implementation </a:t>
            </a:r>
            <a:r>
              <a:rPr lang="en-US" sz="2200" dirty="0" smtClean="0"/>
              <a:t>period</a:t>
            </a:r>
            <a:endParaRPr lang="ru-RU" sz="2200" dirty="0"/>
          </a:p>
          <a:p>
            <a:pPr algn="l">
              <a:spcBef>
                <a:spcPts val="0"/>
              </a:spcBef>
            </a:pPr>
            <a:r>
              <a:rPr lang="en-US" sz="2200" dirty="0"/>
              <a:t>- Attitude to </a:t>
            </a:r>
            <a:r>
              <a:rPr lang="en-US" sz="2200" dirty="0" smtClean="0"/>
              <a:t>risk</a:t>
            </a:r>
            <a:endParaRPr lang="ru-RU" sz="2200" dirty="0"/>
          </a:p>
          <a:p>
            <a:pPr algn="l">
              <a:spcBef>
                <a:spcPts val="0"/>
              </a:spcBef>
            </a:pPr>
            <a:r>
              <a:rPr lang="en-US" sz="2200" dirty="0"/>
              <a:t>- Project </a:t>
            </a:r>
            <a:r>
              <a:rPr lang="en-US" sz="2200" dirty="0" smtClean="0"/>
              <a:t>participant</a:t>
            </a:r>
            <a:endParaRPr lang="ru-RU" sz="2200" dirty="0"/>
          </a:p>
          <a:p>
            <a:pPr algn="l">
              <a:spcBef>
                <a:spcPts val="0"/>
              </a:spcBef>
            </a:pPr>
            <a:r>
              <a:rPr lang="en-US" sz="2200" dirty="0"/>
              <a:t>- Type of cash flow generated by the </a:t>
            </a:r>
            <a:r>
              <a:rPr lang="en-US" sz="2200" dirty="0" smtClean="0"/>
              <a:t>project</a:t>
            </a:r>
            <a:endParaRPr lang="ru-RU" sz="2200" dirty="0"/>
          </a:p>
          <a:p>
            <a:pPr algn="l">
              <a:spcBef>
                <a:spcPts val="0"/>
              </a:spcBef>
            </a:pPr>
            <a:r>
              <a:rPr lang="en-US" sz="2200" dirty="0"/>
              <a:t>- Type of relationship between </a:t>
            </a:r>
            <a:r>
              <a:rPr lang="en-US" sz="2200" dirty="0" smtClean="0"/>
              <a:t>projects</a:t>
            </a:r>
            <a:endParaRPr lang="ru-RU" sz="2200" dirty="0"/>
          </a:p>
          <a:p>
            <a:pPr algn="l">
              <a:spcBef>
                <a:spcPts val="0"/>
              </a:spcBef>
            </a:pPr>
            <a:r>
              <a:rPr lang="en-US" sz="2200" dirty="0"/>
              <a:t>- Sign of </a:t>
            </a:r>
            <a:r>
              <a:rPr lang="en-US" sz="2200" dirty="0" smtClean="0"/>
              <a:t>implementation</a:t>
            </a:r>
            <a:endParaRPr lang="ru-RU" sz="2200" dirty="0"/>
          </a:p>
          <a:p>
            <a:pPr algn="just">
              <a:spcBef>
                <a:spcPts val="0"/>
              </a:spcBef>
            </a:pPr>
            <a:r>
              <a:rPr lang="en-US" sz="2200" dirty="0"/>
              <a:t> </a:t>
            </a:r>
            <a:r>
              <a:rPr lang="ru-RU" sz="2200" dirty="0"/>
              <a:t> </a:t>
            </a:r>
            <a:r>
              <a:rPr lang="ru-RU" sz="2200" dirty="0" smtClean="0"/>
              <a:t>     </a:t>
            </a:r>
            <a:r>
              <a:rPr lang="en-US" sz="2200" dirty="0" smtClean="0"/>
              <a:t>The </a:t>
            </a:r>
            <a:r>
              <a:rPr lang="en-US" sz="2200" dirty="0"/>
              <a:t>amount of investment required depends on the possibility of implementing the project by a certain group of participants and finding ways to Finance it. This criterion is also called the scale of the project. According to the amount of investment required, projects are divided into large (megaprojects), traditional and small. In domestic practice, there is no clear division of projects by scale, but it should be remembered that this classification is rather conditional and is related to the size of the companies themselves that make investments. For example, for a giant enterprise and a small enterprise, the criteria for classifying the analyzed project as large or small differ significantly.</a:t>
            </a:r>
            <a:endParaRPr lang="ru-RU" sz="2200" dirty="0"/>
          </a:p>
          <a:p>
            <a:pPr algn="l">
              <a:spcBef>
                <a:spcPts val="600"/>
              </a:spcBef>
            </a:pPr>
            <a:endParaRPr lang="ru-RU" dirty="0"/>
          </a:p>
          <a:p>
            <a:pPr lvl="0" algn="l">
              <a:spcBef>
                <a:spcPts val="600"/>
              </a:spcBef>
            </a:pPr>
            <a:endParaRPr lang="ru-RU" sz="2200" dirty="0"/>
          </a:p>
        </p:txBody>
      </p:sp>
      <p:sp>
        <p:nvSpPr>
          <p:cNvPr id="8" name="Заголовок 3"/>
          <p:cNvSpPr txBox="1">
            <a:spLocks/>
          </p:cNvSpPr>
          <p:nvPr/>
        </p:nvSpPr>
        <p:spPr>
          <a:xfrm>
            <a:off x="7611762" y="0"/>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Tree>
    <p:extLst>
      <p:ext uri="{BB962C8B-B14F-4D97-AF65-F5344CB8AC3E}">
        <p14:creationId xmlns:p14="http://schemas.microsoft.com/office/powerpoint/2010/main" val="216023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2964</Words>
  <Application>Microsoft Office PowerPoint</Application>
  <PresentationFormat>Широкоэкранный</PresentationFormat>
  <Paragraphs>214</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INVESTMENT DESIGN  INNOVATION  IN THE ENERGY SYSTEM</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Николай</dc:creator>
  <cp:lastModifiedBy>Николай</cp:lastModifiedBy>
  <cp:revision>13</cp:revision>
  <dcterms:created xsi:type="dcterms:W3CDTF">2020-11-29T07:59:01Z</dcterms:created>
  <dcterms:modified xsi:type="dcterms:W3CDTF">2020-12-07T08:23:18Z</dcterms:modified>
</cp:coreProperties>
</file>