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62" r:id="rId6"/>
    <p:sldId id="263" r:id="rId7"/>
    <p:sldId id="264" r:id="rId8"/>
    <p:sldId id="265" r:id="rId9"/>
    <p:sldId id="267" r:id="rId10"/>
    <p:sldId id="266" r:id="rId11"/>
    <p:sldId id="268" r:id="rId12"/>
    <p:sldId id="269" r:id="rId13"/>
    <p:sldId id="270" r:id="rId14"/>
    <p:sldId id="272" r:id="rId15"/>
    <p:sldId id="273" r:id="rId16"/>
    <p:sldId id="274" r:id="rId17"/>
    <p:sldId id="275" r:id="rId18"/>
    <p:sldId id="276" r:id="rId19"/>
    <p:sldId id="277" r:id="rId20"/>
    <p:sldId id="278" r:id="rId21"/>
    <p:sldId id="279" r:id="rId22"/>
    <p:sldId id="280" r:id="rId23"/>
    <p:sldId id="281" r:id="rId24"/>
    <p:sldId id="283" r:id="rId25"/>
    <p:sldId id="282"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C3031BE2-4806-4B44-B258-6440556B60E9}">
          <p14:sldIdLst>
            <p14:sldId id="256"/>
            <p14:sldId id="259"/>
            <p14:sldId id="257"/>
          </p14:sldIdLst>
        </p14:section>
        <p14:section name="Раздел без заголовка" id="{5DE5997F-15A0-447E-9469-87F7A37783BA}">
          <p14:sldIdLst>
            <p14:sldId id="260"/>
            <p14:sldId id="262"/>
            <p14:sldId id="263"/>
            <p14:sldId id="264"/>
            <p14:sldId id="265"/>
            <p14:sldId id="267"/>
            <p14:sldId id="266"/>
            <p14:sldId id="268"/>
            <p14:sldId id="269"/>
            <p14:sldId id="270"/>
            <p14:sldId id="272"/>
            <p14:sldId id="273"/>
            <p14:sldId id="274"/>
            <p14:sldId id="275"/>
            <p14:sldId id="276"/>
            <p14:sldId id="277"/>
            <p14:sldId id="278"/>
            <p14:sldId id="279"/>
            <p14:sldId id="280"/>
            <p14:sldId id="281"/>
            <p14:sldId id="283"/>
            <p14:sldId id="282"/>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32" autoAdjust="0"/>
    <p:restoredTop sz="94660"/>
  </p:normalViewPr>
  <p:slideViewPr>
    <p:cSldViewPr snapToGrid="0">
      <p:cViewPr varScale="1">
        <p:scale>
          <a:sx n="102" d="100"/>
          <a:sy n="102" d="100"/>
        </p:scale>
        <p:origin x="72"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CADE0077-7CA6-4B5B-97B6-90C2FC344231}" type="datetimeFigureOut">
              <a:rPr lang="ru-RU" smtClean="0"/>
              <a:t>07.12.2020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35197F8-D2F1-481B-93AE-AA12E8793F4E}" type="slidenum">
              <a:rPr lang="ru-RU" smtClean="0"/>
              <a:t>‹#›</a:t>
            </a:fld>
            <a:endParaRPr lang="ru-RU"/>
          </a:p>
        </p:txBody>
      </p:sp>
    </p:spTree>
    <p:extLst>
      <p:ext uri="{BB962C8B-B14F-4D97-AF65-F5344CB8AC3E}">
        <p14:creationId xmlns:p14="http://schemas.microsoft.com/office/powerpoint/2010/main" val="3670837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ADE0077-7CA6-4B5B-97B6-90C2FC344231}" type="datetimeFigureOut">
              <a:rPr lang="ru-RU" smtClean="0"/>
              <a:t>07.12.2020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35197F8-D2F1-481B-93AE-AA12E8793F4E}" type="slidenum">
              <a:rPr lang="ru-RU" smtClean="0"/>
              <a:t>‹#›</a:t>
            </a:fld>
            <a:endParaRPr lang="ru-RU"/>
          </a:p>
        </p:txBody>
      </p:sp>
    </p:spTree>
    <p:extLst>
      <p:ext uri="{BB962C8B-B14F-4D97-AF65-F5344CB8AC3E}">
        <p14:creationId xmlns:p14="http://schemas.microsoft.com/office/powerpoint/2010/main" val="4016374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ADE0077-7CA6-4B5B-97B6-90C2FC344231}" type="datetimeFigureOut">
              <a:rPr lang="ru-RU" smtClean="0"/>
              <a:t>07.12.2020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35197F8-D2F1-481B-93AE-AA12E8793F4E}" type="slidenum">
              <a:rPr lang="ru-RU" smtClean="0"/>
              <a:t>‹#›</a:t>
            </a:fld>
            <a:endParaRPr lang="ru-RU"/>
          </a:p>
        </p:txBody>
      </p:sp>
    </p:spTree>
    <p:extLst>
      <p:ext uri="{BB962C8B-B14F-4D97-AF65-F5344CB8AC3E}">
        <p14:creationId xmlns:p14="http://schemas.microsoft.com/office/powerpoint/2010/main" val="2762173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ADE0077-7CA6-4B5B-97B6-90C2FC344231}" type="datetimeFigureOut">
              <a:rPr lang="ru-RU" smtClean="0"/>
              <a:t>07.12.2020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35197F8-D2F1-481B-93AE-AA12E8793F4E}" type="slidenum">
              <a:rPr lang="ru-RU" smtClean="0"/>
              <a:t>‹#›</a:t>
            </a:fld>
            <a:endParaRPr lang="ru-RU"/>
          </a:p>
        </p:txBody>
      </p:sp>
    </p:spTree>
    <p:extLst>
      <p:ext uri="{BB962C8B-B14F-4D97-AF65-F5344CB8AC3E}">
        <p14:creationId xmlns:p14="http://schemas.microsoft.com/office/powerpoint/2010/main" val="3086833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CADE0077-7CA6-4B5B-97B6-90C2FC344231}" type="datetimeFigureOut">
              <a:rPr lang="ru-RU" smtClean="0"/>
              <a:t>07.12.2020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35197F8-D2F1-481B-93AE-AA12E8793F4E}" type="slidenum">
              <a:rPr lang="ru-RU" smtClean="0"/>
              <a:t>‹#›</a:t>
            </a:fld>
            <a:endParaRPr lang="ru-RU"/>
          </a:p>
        </p:txBody>
      </p:sp>
    </p:spTree>
    <p:extLst>
      <p:ext uri="{BB962C8B-B14F-4D97-AF65-F5344CB8AC3E}">
        <p14:creationId xmlns:p14="http://schemas.microsoft.com/office/powerpoint/2010/main" val="415672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CADE0077-7CA6-4B5B-97B6-90C2FC344231}" type="datetimeFigureOut">
              <a:rPr lang="ru-RU" smtClean="0"/>
              <a:t>07.12.2020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35197F8-D2F1-481B-93AE-AA12E8793F4E}" type="slidenum">
              <a:rPr lang="ru-RU" smtClean="0"/>
              <a:t>‹#›</a:t>
            </a:fld>
            <a:endParaRPr lang="ru-RU"/>
          </a:p>
        </p:txBody>
      </p:sp>
    </p:spTree>
    <p:extLst>
      <p:ext uri="{BB962C8B-B14F-4D97-AF65-F5344CB8AC3E}">
        <p14:creationId xmlns:p14="http://schemas.microsoft.com/office/powerpoint/2010/main" val="3377635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CADE0077-7CA6-4B5B-97B6-90C2FC344231}" type="datetimeFigureOut">
              <a:rPr lang="ru-RU" smtClean="0"/>
              <a:t>07.12.2020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335197F8-D2F1-481B-93AE-AA12E8793F4E}" type="slidenum">
              <a:rPr lang="ru-RU" smtClean="0"/>
              <a:t>‹#›</a:t>
            </a:fld>
            <a:endParaRPr lang="ru-RU"/>
          </a:p>
        </p:txBody>
      </p:sp>
    </p:spTree>
    <p:extLst>
      <p:ext uri="{BB962C8B-B14F-4D97-AF65-F5344CB8AC3E}">
        <p14:creationId xmlns:p14="http://schemas.microsoft.com/office/powerpoint/2010/main" val="4245313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ADE0077-7CA6-4B5B-97B6-90C2FC344231}" type="datetimeFigureOut">
              <a:rPr lang="ru-RU" smtClean="0"/>
              <a:t>07.12.2020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335197F8-D2F1-481B-93AE-AA12E8793F4E}" type="slidenum">
              <a:rPr lang="ru-RU" smtClean="0"/>
              <a:t>‹#›</a:t>
            </a:fld>
            <a:endParaRPr lang="ru-RU"/>
          </a:p>
        </p:txBody>
      </p:sp>
    </p:spTree>
    <p:extLst>
      <p:ext uri="{BB962C8B-B14F-4D97-AF65-F5344CB8AC3E}">
        <p14:creationId xmlns:p14="http://schemas.microsoft.com/office/powerpoint/2010/main" val="1406865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ADE0077-7CA6-4B5B-97B6-90C2FC344231}" type="datetimeFigureOut">
              <a:rPr lang="ru-RU" smtClean="0"/>
              <a:t>07.12.2020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335197F8-D2F1-481B-93AE-AA12E8793F4E}" type="slidenum">
              <a:rPr lang="ru-RU" smtClean="0"/>
              <a:t>‹#›</a:t>
            </a:fld>
            <a:endParaRPr lang="ru-RU"/>
          </a:p>
        </p:txBody>
      </p:sp>
    </p:spTree>
    <p:extLst>
      <p:ext uri="{BB962C8B-B14F-4D97-AF65-F5344CB8AC3E}">
        <p14:creationId xmlns:p14="http://schemas.microsoft.com/office/powerpoint/2010/main" val="2855879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CADE0077-7CA6-4B5B-97B6-90C2FC344231}" type="datetimeFigureOut">
              <a:rPr lang="ru-RU" smtClean="0"/>
              <a:t>07.12.2020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35197F8-D2F1-481B-93AE-AA12E8793F4E}" type="slidenum">
              <a:rPr lang="ru-RU" smtClean="0"/>
              <a:t>‹#›</a:t>
            </a:fld>
            <a:endParaRPr lang="ru-RU"/>
          </a:p>
        </p:txBody>
      </p:sp>
    </p:spTree>
    <p:extLst>
      <p:ext uri="{BB962C8B-B14F-4D97-AF65-F5344CB8AC3E}">
        <p14:creationId xmlns:p14="http://schemas.microsoft.com/office/powerpoint/2010/main" val="1798353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CADE0077-7CA6-4B5B-97B6-90C2FC344231}" type="datetimeFigureOut">
              <a:rPr lang="ru-RU" smtClean="0"/>
              <a:t>07.12.2020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35197F8-D2F1-481B-93AE-AA12E8793F4E}" type="slidenum">
              <a:rPr lang="ru-RU" smtClean="0"/>
              <a:t>‹#›</a:t>
            </a:fld>
            <a:endParaRPr lang="ru-RU"/>
          </a:p>
        </p:txBody>
      </p:sp>
    </p:spTree>
    <p:extLst>
      <p:ext uri="{BB962C8B-B14F-4D97-AF65-F5344CB8AC3E}">
        <p14:creationId xmlns:p14="http://schemas.microsoft.com/office/powerpoint/2010/main" val="1567959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DE0077-7CA6-4B5B-97B6-90C2FC344231}" type="datetimeFigureOut">
              <a:rPr lang="ru-RU" smtClean="0"/>
              <a:t>07.12.2020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197F8-D2F1-481B-93AE-AA12E8793F4E}" type="slidenum">
              <a:rPr lang="ru-RU" smtClean="0"/>
              <a:t>‹#›</a:t>
            </a:fld>
            <a:endParaRPr lang="ru-RU"/>
          </a:p>
        </p:txBody>
      </p:sp>
    </p:spTree>
    <p:extLst>
      <p:ext uri="{BB962C8B-B14F-4D97-AF65-F5344CB8AC3E}">
        <p14:creationId xmlns:p14="http://schemas.microsoft.com/office/powerpoint/2010/main" val="3389630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5.jpg"/><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1.bin"/><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5.jpg"/><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3.bin"/><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5.jpg"/><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5.bin"/><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14.wmf"/><Relationship Id="rId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6.wmf"/><Relationship Id="rId4"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17.wmf"/><Relationship Id="rId4" Type="http://schemas.openxmlformats.org/officeDocument/2006/relationships/oleObject" Target="../embeddings/oleObject10.bin"/></Relationships>
</file>

<file path=ppt/slides/_rels/slide3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0.png"/><Relationship Id="rId5" Type="http://schemas.openxmlformats.org/officeDocument/2006/relationships/image" Target="../media/image19.wmf"/><Relationship Id="rId4" Type="http://schemas.openxmlformats.org/officeDocument/2006/relationships/oleObject" Target="../embeddings/oleObject12.bin"/></Relationships>
</file>

<file path=ppt/slides/_rels/slide3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1.wmf"/><Relationship Id="rId4" Type="http://schemas.openxmlformats.org/officeDocument/2006/relationships/oleObject" Target="../embeddings/oleObject13.bin"/></Relationships>
</file>

<file path=ppt/slides/_rels/slide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image" Target="../media/image5.jpg"/><Relationship Id="rId7"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5.bin"/><Relationship Id="rId5" Type="http://schemas.openxmlformats.org/officeDocument/2006/relationships/image" Target="../media/image22.wmf"/><Relationship Id="rId4" Type="http://schemas.openxmlformats.org/officeDocument/2006/relationships/oleObject" Target="../embeddings/oleObject14.bin"/><Relationship Id="rId9" Type="http://schemas.openxmlformats.org/officeDocument/2006/relationships/image" Target="../media/image24.wmf"/></Relationships>
</file>

<file path=ppt/slides/_rels/slide4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5.jpg"/><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8.bin"/><Relationship Id="rId5" Type="http://schemas.openxmlformats.org/officeDocument/2006/relationships/image" Target="../media/image25.wmf"/><Relationship Id="rId4" Type="http://schemas.openxmlformats.org/officeDocument/2006/relationships/oleObject" Target="../embeddings/oleObject17.bin"/><Relationship Id="rId9" Type="http://schemas.openxmlformats.org/officeDocument/2006/relationships/image" Target="../media/image27.wmf"/></Relationships>
</file>

<file path=ppt/slides/_rels/slide4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8.wmf"/><Relationship Id="rId4" Type="http://schemas.openxmlformats.org/officeDocument/2006/relationships/oleObject" Target="../embeddings/oleObject20.bin"/></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2.bin"/><Relationship Id="rId5" Type="http://schemas.openxmlformats.org/officeDocument/2006/relationships/image" Target="../media/image29.wmf"/><Relationship Id="rId4" Type="http://schemas.openxmlformats.org/officeDocument/2006/relationships/oleObject" Target="../embeddings/oleObject21.bin"/></Relationships>
</file>

<file path=ppt/slides/_rels/slide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31.wmf"/><Relationship Id="rId4" Type="http://schemas.openxmlformats.org/officeDocument/2006/relationships/oleObject" Target="../embeddings/oleObject23.bin"/></Relationships>
</file>

<file path=ppt/slides/_rels/slide5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32.wmf"/><Relationship Id="rId4" Type="http://schemas.openxmlformats.org/officeDocument/2006/relationships/oleObject" Target="../embeddings/oleObject24.bin"/></Relationships>
</file>

<file path=ppt/slides/_rels/slide5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33.wmf"/><Relationship Id="rId4" Type="http://schemas.openxmlformats.org/officeDocument/2006/relationships/oleObject" Target="../embeddings/oleObject25.bin"/></Relationships>
</file>

<file path=ppt/slides/_rels/slide5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Заголовок 3"/>
          <p:cNvSpPr txBox="1">
            <a:spLocks/>
          </p:cNvSpPr>
          <p:nvPr/>
        </p:nvSpPr>
        <p:spPr>
          <a:xfrm>
            <a:off x="5926137" y="2606345"/>
            <a:ext cx="6323529" cy="16880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fontAlgn="t"/>
            <a:r>
              <a:rPr lang="en-US" sz="3600" b="1" dirty="0" smtClean="0"/>
              <a:t>INVESTMENT DESIGN </a:t>
            </a:r>
            <a:r>
              <a:rPr lang="ru-RU" sz="3600" b="1" dirty="0" smtClean="0"/>
              <a:t/>
            </a:r>
            <a:br>
              <a:rPr lang="ru-RU" sz="3600" b="1" dirty="0" smtClean="0"/>
            </a:br>
            <a:r>
              <a:rPr lang="en-US" sz="3600" b="1" dirty="0" smtClean="0"/>
              <a:t>INNOVATION</a:t>
            </a:r>
            <a:r>
              <a:rPr lang="ru-RU" sz="3600" b="1" dirty="0" smtClean="0"/>
              <a:t/>
            </a:r>
            <a:br>
              <a:rPr lang="ru-RU" sz="3600" b="1" dirty="0" smtClean="0"/>
            </a:br>
            <a:r>
              <a:rPr lang="en-US" sz="3600" b="1" dirty="0" smtClean="0"/>
              <a:t> IN THE ENERGY SYSTEM</a:t>
            </a:r>
            <a:endParaRPr lang="ru-RU" sz="3600" dirty="0"/>
          </a:p>
        </p:txBody>
      </p:sp>
      <p:sp>
        <p:nvSpPr>
          <p:cNvPr id="5" name="Подзаголовок 4"/>
          <p:cNvSpPr txBox="1">
            <a:spLocks/>
          </p:cNvSpPr>
          <p:nvPr/>
        </p:nvSpPr>
        <p:spPr>
          <a:xfrm>
            <a:off x="6901898" y="4810826"/>
            <a:ext cx="4037195" cy="1586745"/>
          </a:xfrm>
          <a:prstGeom prst="rect">
            <a:avLst/>
          </a:prstGeom>
          <a:effectLst>
            <a:glow>
              <a:schemeClr val="accent1">
                <a:alpha val="40000"/>
              </a:schemeClr>
            </a:glow>
          </a:effectLst>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smtClean="0"/>
              <a:t>course for undergraduates of the II stage of higher education specialty</a:t>
            </a:r>
            <a:r>
              <a:rPr lang="ru-RU" dirty="0" smtClean="0"/>
              <a:t/>
            </a:r>
            <a:br>
              <a:rPr lang="ru-RU" dirty="0" smtClean="0"/>
            </a:br>
            <a:r>
              <a:rPr lang="en-US" dirty="0" smtClean="0"/>
              <a:t>1-43.80.01 "Electricity and Electrical Engineering" full-time and part-time studies</a:t>
            </a:r>
            <a:endParaRPr lang="ru-RU" dirty="0"/>
          </a:p>
        </p:txBody>
      </p:sp>
      <p:pic>
        <p:nvPicPr>
          <p:cNvPr id="6" name="Рисунок 5" descr="Эмблема"/>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8942"/>
          <a:stretch>
            <a:fillRect/>
          </a:stretch>
        </p:blipFill>
        <p:spPr bwMode="auto">
          <a:xfrm>
            <a:off x="11194864" y="2400110"/>
            <a:ext cx="997136" cy="1168212"/>
          </a:xfrm>
          <a:prstGeom prst="rect">
            <a:avLst/>
          </a:prstGeom>
          <a:ln>
            <a:noFill/>
          </a:ln>
          <a:effectLst>
            <a:outerShdw blurRad="292100" dist="139700" dir="2700000" algn="tl" rotWithShape="0">
              <a:srgbClr val="333333">
                <a:alpha val="65000"/>
              </a:srgbClr>
            </a:outerShdw>
            <a:reflection stA="35000" endPos="61000" dist="50800" dir="5400000" sy="-100000" algn="bl" rotWithShape="0"/>
          </a:effectLst>
        </p:spPr>
      </p:pic>
      <p:sp>
        <p:nvSpPr>
          <p:cNvPr id="7" name="Заголовок 3"/>
          <p:cNvSpPr txBox="1">
            <a:spLocks/>
          </p:cNvSpPr>
          <p:nvPr/>
        </p:nvSpPr>
        <p:spPr>
          <a:xfrm>
            <a:off x="5913733" y="183141"/>
            <a:ext cx="6335933" cy="1906727"/>
          </a:xfrm>
          <a:prstGeom prst="rect">
            <a:avLst/>
          </a:prstGeom>
        </p:spPr>
        <p:txBody>
          <a:bodyPr vert="horz" lIns="91440" tIns="45720" rIns="91440" bIns="45720" rtlCol="0" anchor="b">
            <a:normAutofit fontScale="2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fontAlgn="t"/>
            <a:r>
              <a:rPr lang="en-US" sz="11200" b="1" dirty="0"/>
              <a:t>STATE HIGHER PROFESSIONAL EDUCATION</a:t>
            </a:r>
            <a:endParaRPr lang="ru-RU" sz="11200" dirty="0"/>
          </a:p>
          <a:p>
            <a:pPr fontAlgn="t"/>
            <a:r>
              <a:rPr lang="en-US" sz="11200" b="1" dirty="0" smtClean="0"/>
              <a:t>BELARUSIAN-RUSSIAN UNIVERSITY</a:t>
            </a:r>
            <a:endParaRPr lang="ru-RU" sz="11200" dirty="0"/>
          </a:p>
          <a:p>
            <a:pPr fontAlgn="t"/>
            <a:r>
              <a:rPr lang="en-US" sz="11200" b="1" dirty="0"/>
              <a:t> </a:t>
            </a:r>
            <a:endParaRPr lang="ru-RU" sz="11200" dirty="0"/>
          </a:p>
          <a:p>
            <a:pPr fontAlgn="t"/>
            <a:r>
              <a:rPr lang="en-US" sz="11200" b="1" dirty="0"/>
              <a:t>DEPARTMENT </a:t>
            </a:r>
            <a:endParaRPr lang="ru-RU" sz="11200" b="1" dirty="0" smtClean="0"/>
          </a:p>
          <a:p>
            <a:pPr fontAlgn="t"/>
            <a:r>
              <a:rPr lang="en-US" sz="11200" b="1" dirty="0" smtClean="0"/>
              <a:t>ELECTRIC </a:t>
            </a:r>
            <a:r>
              <a:rPr lang="en-US" sz="11200" b="1" dirty="0"/>
              <a:t>DRIVE AND AUTOMATION </a:t>
            </a:r>
            <a:endParaRPr lang="ru-RU" sz="11200" b="1" dirty="0" smtClean="0"/>
          </a:p>
          <a:p>
            <a:pPr fontAlgn="t"/>
            <a:r>
              <a:rPr lang="en-US" sz="11200" b="1" dirty="0" smtClean="0"/>
              <a:t>OF </a:t>
            </a:r>
            <a:r>
              <a:rPr lang="en-US" sz="11200" b="1" dirty="0"/>
              <a:t>INDUSTRIAL </a:t>
            </a:r>
            <a:r>
              <a:rPr lang="en-US" sz="11200" b="1" dirty="0" smtClean="0"/>
              <a:t>INSTALLATIONS</a:t>
            </a:r>
            <a:endParaRPr lang="ru-RU" sz="4400" dirty="0"/>
          </a:p>
        </p:txBody>
      </p:sp>
      <p:pic>
        <p:nvPicPr>
          <p:cNvPr id="8" name="Рисунок 7"/>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967327" y="2357976"/>
            <a:ext cx="861843" cy="1352152"/>
          </a:xfrm>
          <a:prstGeom prst="rect">
            <a:avLst/>
          </a:prstGeom>
          <a:ln>
            <a:noFill/>
          </a:ln>
          <a:effectLst>
            <a:outerShdw dist="50800" sx="1000" sy="1000" algn="ctr" rotWithShape="0">
              <a:srgbClr val="000000"/>
            </a:outerShdw>
            <a:reflection stA="52000" endPos="65000" dist="50800" dir="5400000" sy="-100000" algn="bl" rotWithShape="0"/>
            <a:softEdge rad="63500"/>
          </a:effectLst>
          <a:scene3d>
            <a:camera prst="orthographicFront"/>
            <a:lightRig rig="threePt" dir="t"/>
          </a:scene3d>
          <a:sp3d>
            <a:bevelT/>
          </a:sp3d>
        </p:spPr>
      </p:pic>
      <p:sp>
        <p:nvSpPr>
          <p:cNvPr id="9" name="Подзаголовок 4"/>
          <p:cNvSpPr txBox="1">
            <a:spLocks/>
          </p:cNvSpPr>
          <p:nvPr/>
        </p:nvSpPr>
        <p:spPr>
          <a:xfrm>
            <a:off x="10939093" y="6324027"/>
            <a:ext cx="1440785" cy="355102"/>
          </a:xfrm>
          <a:prstGeom prst="rect">
            <a:avLst/>
          </a:prstGeom>
          <a:effectLst>
            <a:glow>
              <a:schemeClr val="accent1">
                <a:alpha val="40000"/>
              </a:schemeClr>
            </a:glow>
          </a:effectLst>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t>Mogilev</a:t>
            </a:r>
            <a:endParaRPr lang="ru-RU" dirty="0"/>
          </a:p>
        </p:txBody>
      </p:sp>
      <p:sp>
        <p:nvSpPr>
          <p:cNvPr id="10" name="Подзаголовок 4"/>
          <p:cNvSpPr txBox="1">
            <a:spLocks/>
          </p:cNvSpPr>
          <p:nvPr/>
        </p:nvSpPr>
        <p:spPr>
          <a:xfrm>
            <a:off x="11368760" y="6582076"/>
            <a:ext cx="970171" cy="275924"/>
          </a:xfrm>
          <a:prstGeom prst="rect">
            <a:avLst/>
          </a:prstGeom>
          <a:effectLst>
            <a:glow>
              <a:schemeClr val="accent1">
                <a:alpha val="40000"/>
              </a:schemeClr>
            </a:glow>
          </a:effectLst>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ru-RU" dirty="0" smtClean="0"/>
              <a:t>2020</a:t>
            </a:r>
            <a:endParaRPr lang="ru-RU" dirty="0"/>
          </a:p>
        </p:txBody>
      </p:sp>
    </p:spTree>
    <p:extLst>
      <p:ext uri="{BB962C8B-B14F-4D97-AF65-F5344CB8AC3E}">
        <p14:creationId xmlns:p14="http://schemas.microsoft.com/office/powerpoint/2010/main" val="32010456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Объект 2"/>
          <p:cNvSpPr>
            <a:spLocks noGrp="1"/>
          </p:cNvSpPr>
          <p:nvPr>
            <p:ph idx="1"/>
          </p:nvPr>
        </p:nvSpPr>
        <p:spPr>
          <a:xfrm>
            <a:off x="774700" y="745724"/>
            <a:ext cx="10261600" cy="5591576"/>
          </a:xfrm>
        </p:spPr>
        <p:txBody>
          <a:bodyPr>
            <a:noAutofit/>
          </a:bodyPr>
          <a:lstStyle/>
          <a:p>
            <a:pPr marL="0" indent="0">
              <a:buNone/>
            </a:pPr>
            <a:r>
              <a:rPr lang="en-US" sz="2400" b="1" dirty="0"/>
              <a:t> </a:t>
            </a:r>
            <a:r>
              <a:rPr lang="en-US" sz="2400" dirty="0"/>
              <a:t>Simple ones include: profit, capital savings, and resource savings. </a:t>
            </a:r>
            <a:endParaRPr lang="en-US" sz="2400" dirty="0" smtClean="0"/>
          </a:p>
          <a:p>
            <a:pPr marL="0" indent="0">
              <a:buNone/>
            </a:pPr>
            <a:r>
              <a:rPr lang="en-US" sz="2400" dirty="0" smtClean="0"/>
              <a:t>Combined </a:t>
            </a:r>
            <a:r>
              <a:rPr lang="en-US" sz="2400" dirty="0"/>
              <a:t>indicators are a synthesis of simple ones.</a:t>
            </a:r>
            <a:r>
              <a:rPr lang="en-US" sz="2400" b="1" dirty="0"/>
              <a:t> </a:t>
            </a:r>
            <a:r>
              <a:rPr lang="en-US" sz="2400" dirty="0"/>
              <a:t>For example, the introduction of new technology leads to an</a:t>
            </a:r>
            <a:r>
              <a:rPr lang="en-US" sz="2400" b="1" dirty="0"/>
              <a:t> increase in profits and a reduction in expenses from profits related to environmental pollution. </a:t>
            </a:r>
            <a:r>
              <a:rPr lang="en-US" sz="2400" dirty="0"/>
              <a:t>In this case, the advantage of the new technology is expressed by the sum of the indicators of increasing profits and reducing environmental costs. </a:t>
            </a:r>
            <a:endParaRPr lang="en-US" sz="2400" dirty="0" smtClean="0"/>
          </a:p>
          <a:p>
            <a:pPr marL="0" indent="0">
              <a:buNone/>
            </a:pPr>
            <a:r>
              <a:rPr lang="en-US" sz="2400" dirty="0" smtClean="0"/>
              <a:t>Simple </a:t>
            </a:r>
            <a:r>
              <a:rPr lang="en-US" sz="2400" dirty="0"/>
              <a:t>and combined indicators are calculated without comparing the results and investments</a:t>
            </a:r>
            <a:r>
              <a:rPr lang="en-US" sz="2400" dirty="0" smtClean="0"/>
              <a:t>.</a:t>
            </a:r>
          </a:p>
          <a:p>
            <a:pPr marL="0" indent="0">
              <a:buNone/>
            </a:pPr>
            <a:r>
              <a:rPr lang="en-US" sz="2400" b="1" dirty="0" smtClean="0"/>
              <a:t> </a:t>
            </a:r>
            <a:r>
              <a:rPr lang="en-US" sz="2400" b="1" dirty="0"/>
              <a:t>The method of reduced costs </a:t>
            </a:r>
            <a:r>
              <a:rPr lang="en-US" sz="2400" dirty="0"/>
              <a:t>provides a General assessment of the project, as it is based on accounting for capital investments and current results. </a:t>
            </a:r>
            <a:endParaRPr lang="en-US" sz="2400" dirty="0" smtClean="0"/>
          </a:p>
          <a:p>
            <a:pPr marL="0" indent="0">
              <a:buNone/>
            </a:pPr>
            <a:r>
              <a:rPr lang="en-US" sz="2400" dirty="0" smtClean="0"/>
              <a:t>Static </a:t>
            </a:r>
            <a:r>
              <a:rPr lang="en-US" sz="2400" dirty="0"/>
              <a:t>methods also include:</a:t>
            </a:r>
            <a:r>
              <a:rPr lang="en-US" sz="2400" b="1" dirty="0"/>
              <a:t> the coefficient of economic efficiency </a:t>
            </a:r>
            <a:r>
              <a:rPr lang="en-US" sz="2400" dirty="0"/>
              <a:t>(it is also called the simple rate of profit, profit on capital)</a:t>
            </a:r>
            <a:r>
              <a:rPr lang="en-US" sz="2400" b="1" dirty="0"/>
              <a:t> </a:t>
            </a:r>
            <a:r>
              <a:rPr lang="en-US" sz="2400" dirty="0"/>
              <a:t>and</a:t>
            </a:r>
            <a:r>
              <a:rPr lang="en-US" sz="2400" b="1" dirty="0"/>
              <a:t> the payback period for capital investments.</a:t>
            </a:r>
            <a:endParaRPr lang="ru-RU" sz="2400" dirty="0"/>
          </a:p>
        </p:txBody>
      </p:sp>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en-US" sz="1200" b="1" dirty="0"/>
              <a:t>1.</a:t>
            </a:r>
            <a:endParaRPr lang="ru-RU" sz="1200" dirty="0"/>
          </a:p>
        </p:txBody>
      </p:sp>
    </p:spTree>
    <p:extLst>
      <p:ext uri="{BB962C8B-B14F-4D97-AF65-F5344CB8AC3E}">
        <p14:creationId xmlns:p14="http://schemas.microsoft.com/office/powerpoint/2010/main" val="32188289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en-US" sz="1200" b="1" dirty="0"/>
              <a:t>1.</a:t>
            </a:r>
            <a:endParaRPr lang="ru-RU" sz="1200" dirty="0"/>
          </a:p>
        </p:txBody>
      </p:sp>
      <p:pic>
        <p:nvPicPr>
          <p:cNvPr id="2" name="Рисунок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112" y="285245"/>
            <a:ext cx="5867622" cy="392037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7" name="Объект 2"/>
          <p:cNvSpPr txBox="1">
            <a:spLocks/>
          </p:cNvSpPr>
          <p:nvPr/>
        </p:nvSpPr>
        <p:spPr>
          <a:xfrm>
            <a:off x="6192253" y="1339081"/>
            <a:ext cx="5892800" cy="23966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smtClean="0"/>
              <a:t> Economic efficiency coefficient</a:t>
            </a:r>
            <a:r>
              <a:rPr lang="en-US" sz="2400" dirty="0" smtClean="0"/>
              <a:t> </a:t>
            </a:r>
            <a:r>
              <a:rPr lang="en-US" sz="2400" i="1" dirty="0" smtClean="0"/>
              <a:t>(EE)</a:t>
            </a:r>
            <a:r>
              <a:rPr lang="en-US" sz="2400" dirty="0" smtClean="0"/>
              <a:t> can be calculated:</a:t>
            </a:r>
            <a:endParaRPr lang="ru-RU" sz="2400" dirty="0" smtClean="0"/>
          </a:p>
          <a:p>
            <a:pPr marL="0" indent="0" algn="just">
              <a:buFont typeface="Arial" panose="020B0604020202020204" pitchFamily="34" charset="0"/>
              <a:buNone/>
            </a:pPr>
            <a:r>
              <a:rPr lang="en-US" sz="2400" dirty="0" smtClean="0"/>
              <a:t>- At the macro level - as the ratio of the increase in national income (</a:t>
            </a:r>
            <a:r>
              <a:rPr lang="ru-RU" sz="2400" i="1" dirty="0" smtClean="0"/>
              <a:t>Δ</a:t>
            </a:r>
            <a:r>
              <a:rPr lang="en-US" sz="2400" i="1" dirty="0" err="1" smtClean="0"/>
              <a:t>Inc</a:t>
            </a:r>
            <a:r>
              <a:rPr lang="en-US" sz="2400" dirty="0" smtClean="0"/>
              <a:t>) to the amount of capital investment in the sphere of material production </a:t>
            </a:r>
            <a:r>
              <a:rPr lang="en-US" sz="2400" i="1" dirty="0" smtClean="0"/>
              <a:t>(</a:t>
            </a:r>
            <a:r>
              <a:rPr lang="en-US" sz="2400" i="1" dirty="0" err="1" smtClean="0"/>
              <a:t>Inv</a:t>
            </a:r>
            <a:r>
              <a:rPr lang="en-US" sz="2400" dirty="0" smtClean="0"/>
              <a:t>).</a:t>
            </a:r>
            <a:endParaRPr lang="ru-RU" sz="2400" dirty="0"/>
          </a:p>
        </p:txBody>
      </p:sp>
      <p:graphicFrame>
        <p:nvGraphicFramePr>
          <p:cNvPr id="4" name="Объект 3"/>
          <p:cNvGraphicFramePr>
            <a:graphicFrameLocks noChangeAspect="1"/>
          </p:cNvGraphicFramePr>
          <p:nvPr>
            <p:extLst>
              <p:ext uri="{D42A27DB-BD31-4B8C-83A1-F6EECF244321}">
                <p14:modId xmlns:p14="http://schemas.microsoft.com/office/powerpoint/2010/main" val="1962992024"/>
              </p:ext>
            </p:extLst>
          </p:nvPr>
        </p:nvGraphicFramePr>
        <p:xfrm>
          <a:off x="3162598" y="4472608"/>
          <a:ext cx="6059309" cy="985840"/>
        </p:xfrm>
        <a:graphic>
          <a:graphicData uri="http://schemas.openxmlformats.org/presentationml/2006/ole">
            <mc:AlternateContent xmlns:mc="http://schemas.openxmlformats.org/markup-compatibility/2006">
              <mc:Choice xmlns:v="urn:schemas-microsoft-com:vml" Requires="v">
                <p:oleObj spid="_x0000_s2074" name="Уравнение" r:id="rId5" imgW="2400300" imgH="393700" progId="Equation.3">
                  <p:embed/>
                </p:oleObj>
              </mc:Choice>
              <mc:Fallback>
                <p:oleObj name="Уравнение" r:id="rId5" imgW="2400300" imgH="3937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2598" y="4472608"/>
                        <a:ext cx="6059309" cy="985840"/>
                      </a:xfrm>
                      <a:prstGeom prst="rect">
                        <a:avLst/>
                      </a:prstGeom>
                      <a:noFill/>
                    </p:spPr>
                  </p:pic>
                </p:oleObj>
              </mc:Fallback>
            </mc:AlternateContent>
          </a:graphicData>
        </a:graphic>
      </p:graphicFrame>
      <p:graphicFrame>
        <p:nvGraphicFramePr>
          <p:cNvPr id="5" name="Объект 4"/>
          <p:cNvGraphicFramePr>
            <a:graphicFrameLocks noChangeAspect="1"/>
          </p:cNvGraphicFramePr>
          <p:nvPr>
            <p:extLst>
              <p:ext uri="{D42A27DB-BD31-4B8C-83A1-F6EECF244321}">
                <p14:modId xmlns:p14="http://schemas.microsoft.com/office/powerpoint/2010/main" val="239132272"/>
              </p:ext>
            </p:extLst>
          </p:nvPr>
        </p:nvGraphicFramePr>
        <p:xfrm>
          <a:off x="1601898" y="5382020"/>
          <a:ext cx="3744802" cy="953645"/>
        </p:xfrm>
        <a:graphic>
          <a:graphicData uri="http://schemas.openxmlformats.org/presentationml/2006/ole">
            <mc:AlternateContent xmlns:mc="http://schemas.openxmlformats.org/markup-compatibility/2006">
              <mc:Choice xmlns:v="urn:schemas-microsoft-com:vml" Requires="v">
                <p:oleObj spid="_x0000_s2075" name="Уравнение" r:id="rId7" imgW="1536033" imgH="393529" progId="Equation.3">
                  <p:embed/>
                </p:oleObj>
              </mc:Choice>
              <mc:Fallback>
                <p:oleObj name="Уравнение" r:id="rId7" imgW="1536033" imgH="393529" progId="Equation.3">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1898" y="5382020"/>
                        <a:ext cx="3744802" cy="953645"/>
                      </a:xfrm>
                      <a:prstGeom prst="rect">
                        <a:avLst/>
                      </a:prstGeom>
                      <a:noFill/>
                    </p:spPr>
                  </p:pic>
                </p:oleObj>
              </mc:Fallback>
            </mc:AlternateContent>
          </a:graphicData>
        </a:graphic>
      </p:graphicFrame>
      <p:sp>
        <p:nvSpPr>
          <p:cNvPr id="6" name="Rectangle 3"/>
          <p:cNvSpPr>
            <a:spLocks noChangeArrowheads="1"/>
          </p:cNvSpPr>
          <p:nvPr/>
        </p:nvSpPr>
        <p:spPr bwMode="auto">
          <a:xfrm>
            <a:off x="5173751" y="364974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2" name="Rectangle 4"/>
          <p:cNvSpPr>
            <a:spLocks noChangeArrowheads="1"/>
          </p:cNvSpPr>
          <p:nvPr/>
        </p:nvSpPr>
        <p:spPr bwMode="auto">
          <a:xfrm>
            <a:off x="1371600" y="516572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5"/>
          <p:cNvSpPr>
            <a:spLocks noChangeArrowheads="1"/>
          </p:cNvSpPr>
          <p:nvPr/>
        </p:nvSpPr>
        <p:spPr bwMode="auto">
          <a:xfrm>
            <a:off x="6192253" y="4565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smtClean="0">
                <a:ln>
                  <a:noFill/>
                </a:ln>
                <a:solidFill>
                  <a:schemeClr val="tx1"/>
                </a:solidFill>
                <a:effectLst/>
                <a:latin typeface="Arial" panose="020B0604020202020204" pitchFamily="34" charset="0"/>
              </a:rPr>
              <a:t> </a:t>
            </a:r>
            <a:endParaRPr kumimoji="0" lang="ru-RU" altLang="ru-RU"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3411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en-US" sz="1200" b="1" dirty="0"/>
              <a:t>1.</a:t>
            </a:r>
            <a:endParaRPr lang="ru-RU" sz="1200" dirty="0"/>
          </a:p>
        </p:txBody>
      </p:sp>
      <p:pic>
        <p:nvPicPr>
          <p:cNvPr id="2" name="Рисунок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112" y="285245"/>
            <a:ext cx="5867622" cy="392037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6" name="Rectangle 3"/>
          <p:cNvSpPr>
            <a:spLocks noChangeArrowheads="1"/>
          </p:cNvSpPr>
          <p:nvPr/>
        </p:nvSpPr>
        <p:spPr bwMode="auto">
          <a:xfrm>
            <a:off x="5173751" y="364974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5"/>
          <p:cNvSpPr>
            <a:spLocks noChangeArrowheads="1"/>
          </p:cNvSpPr>
          <p:nvPr/>
        </p:nvSpPr>
        <p:spPr bwMode="auto">
          <a:xfrm>
            <a:off x="6192253" y="4565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smtClean="0">
                <a:ln>
                  <a:noFill/>
                </a:ln>
                <a:solidFill>
                  <a:schemeClr val="tx1"/>
                </a:solidFill>
                <a:effectLst/>
                <a:latin typeface="Arial" panose="020B0604020202020204" pitchFamily="34" charset="0"/>
              </a:rPr>
              <a:t> </a:t>
            </a:r>
            <a:endParaRPr kumimoji="0" lang="ru-RU" altLang="ru-RU"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3" name="Объект 2"/>
          <p:cNvGraphicFramePr>
            <a:graphicFrameLocks noChangeAspect="1"/>
          </p:cNvGraphicFramePr>
          <p:nvPr>
            <p:extLst>
              <p:ext uri="{D42A27DB-BD31-4B8C-83A1-F6EECF244321}">
                <p14:modId xmlns:p14="http://schemas.microsoft.com/office/powerpoint/2010/main" val="32059078"/>
              </p:ext>
            </p:extLst>
          </p:nvPr>
        </p:nvGraphicFramePr>
        <p:xfrm>
          <a:off x="3593789" y="4445738"/>
          <a:ext cx="5562911" cy="954307"/>
        </p:xfrm>
        <a:graphic>
          <a:graphicData uri="http://schemas.openxmlformats.org/presentationml/2006/ole">
            <mc:AlternateContent xmlns:mc="http://schemas.openxmlformats.org/markup-compatibility/2006">
              <mc:Choice xmlns:v="urn:schemas-microsoft-com:vml" Requires="v">
                <p:oleObj spid="_x0000_s4125" name="Уравнение" r:id="rId5" imgW="2273300" imgH="393700" progId="Equation.3">
                  <p:embed/>
                </p:oleObj>
              </mc:Choice>
              <mc:Fallback>
                <p:oleObj name="Уравнение" r:id="rId5" imgW="2273300" imgH="3937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93789" y="4445738"/>
                        <a:ext cx="5562911" cy="954307"/>
                      </a:xfrm>
                      <a:prstGeom prst="rect">
                        <a:avLst/>
                      </a:prstGeom>
                      <a:noFill/>
                    </p:spPr>
                  </p:pic>
                </p:oleObj>
              </mc:Fallback>
            </mc:AlternateContent>
          </a:graphicData>
        </a:graphic>
      </p:graphicFrame>
      <p:graphicFrame>
        <p:nvGraphicFramePr>
          <p:cNvPr id="8" name="Объект 7"/>
          <p:cNvGraphicFramePr>
            <a:graphicFrameLocks noChangeAspect="1"/>
          </p:cNvGraphicFramePr>
          <p:nvPr>
            <p:extLst>
              <p:ext uri="{D42A27DB-BD31-4B8C-83A1-F6EECF244321}">
                <p14:modId xmlns:p14="http://schemas.microsoft.com/office/powerpoint/2010/main" val="4261444019"/>
              </p:ext>
            </p:extLst>
          </p:nvPr>
        </p:nvGraphicFramePr>
        <p:xfrm>
          <a:off x="1295151" y="5483667"/>
          <a:ext cx="2992879" cy="876486"/>
        </p:xfrm>
        <a:graphic>
          <a:graphicData uri="http://schemas.openxmlformats.org/presentationml/2006/ole">
            <mc:AlternateContent xmlns:mc="http://schemas.openxmlformats.org/markup-compatibility/2006">
              <mc:Choice xmlns:v="urn:schemas-microsoft-com:vml" Requires="v">
                <p:oleObj spid="_x0000_s4126" name="Уравнение" r:id="rId7" imgW="1333500" imgH="393700" progId="Equation.3">
                  <p:embed/>
                </p:oleObj>
              </mc:Choice>
              <mc:Fallback>
                <p:oleObj name="Уравнение" r:id="rId7" imgW="1333500" imgH="3937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151" y="5483667"/>
                        <a:ext cx="2992879" cy="876486"/>
                      </a:xfrm>
                      <a:prstGeom prst="rect">
                        <a:avLst/>
                      </a:prstGeom>
                      <a:noFill/>
                    </p:spPr>
                  </p:pic>
                </p:oleObj>
              </mc:Fallback>
            </mc:AlternateContent>
          </a:graphicData>
        </a:graphic>
      </p:graphicFrame>
      <p:sp>
        <p:nvSpPr>
          <p:cNvPr id="14" name="Rectangle 6"/>
          <p:cNvSpPr>
            <a:spLocks noChangeArrowheads="1"/>
          </p:cNvSpPr>
          <p:nvPr/>
        </p:nvSpPr>
        <p:spPr bwMode="auto">
          <a:xfrm>
            <a:off x="6587694" y="880221"/>
            <a:ext cx="5045506"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ru-RU" sz="2400" b="0" i="0" u="none" strike="noStrike" cap="none" normalizeH="0" baseline="0" dirty="0" smtClean="0">
                <a:ln>
                  <a:noFill/>
                </a:ln>
                <a:solidFill>
                  <a:schemeClr val="tx1"/>
                </a:solidFill>
                <a:effectLst/>
                <a:ea typeface="Times New Roman" panose="02020603050405020304" pitchFamily="18" charset="0"/>
              </a:rPr>
              <a:t>- For individual industries and sub-sectors of industry, construction, transport, etc. - as the ratio of profit growth (</a:t>
            </a:r>
            <a:r>
              <a:rPr kumimoji="0" lang="ru-RU" altLang="ru-RU" sz="2400" b="0" i="1" u="none" strike="noStrike" cap="none" normalizeH="0" baseline="0" dirty="0" smtClean="0">
                <a:ln>
                  <a:noFill/>
                </a:ln>
                <a:solidFill>
                  <a:schemeClr val="tx1"/>
                </a:solidFill>
                <a:effectLst/>
                <a:ea typeface="Times New Roman" panose="02020603050405020304" pitchFamily="18" charset="0"/>
              </a:rPr>
              <a:t>Δ</a:t>
            </a:r>
            <a:r>
              <a:rPr kumimoji="0" lang="en-US" altLang="ru-RU" sz="2400" b="0" i="1" u="none" strike="noStrike" cap="none" normalizeH="0" baseline="0" dirty="0" err="1" smtClean="0">
                <a:ln>
                  <a:noFill/>
                </a:ln>
                <a:solidFill>
                  <a:schemeClr val="tx1"/>
                </a:solidFill>
                <a:effectLst/>
                <a:ea typeface="Times New Roman" panose="02020603050405020304" pitchFamily="18" charset="0"/>
              </a:rPr>
              <a:t>Pr</a:t>
            </a:r>
            <a:r>
              <a:rPr kumimoji="0" lang="en-US" altLang="ru-RU" sz="2400" b="0" i="0" u="none" strike="noStrike" cap="none" normalizeH="0" baseline="0" dirty="0" smtClean="0">
                <a:ln>
                  <a:noFill/>
                </a:ln>
                <a:solidFill>
                  <a:schemeClr val="tx1"/>
                </a:solidFill>
                <a:effectLst/>
                <a:ea typeface="Times New Roman" panose="02020603050405020304" pitchFamily="18" charset="0"/>
              </a:rPr>
              <a:t>) to the capital investment that caused this increase </a:t>
            </a:r>
            <a:r>
              <a:rPr kumimoji="0" lang="en-US" altLang="ru-RU" sz="2400" b="0" i="1" u="none" strike="noStrike" cap="none" normalizeH="0" baseline="0" dirty="0" smtClean="0">
                <a:ln>
                  <a:noFill/>
                </a:ln>
                <a:solidFill>
                  <a:srgbClr val="000000"/>
                </a:solidFill>
                <a:effectLst/>
                <a:ea typeface="Times New Roman" panose="02020603050405020304" pitchFamily="18" charset="0"/>
              </a:rPr>
              <a:t>(</a:t>
            </a:r>
            <a:r>
              <a:rPr kumimoji="0" lang="en-US" altLang="ru-RU" sz="2400" b="0" i="1" u="none" strike="noStrike" cap="none" normalizeH="0" baseline="0" dirty="0" err="1" smtClean="0">
                <a:ln>
                  <a:noFill/>
                </a:ln>
                <a:solidFill>
                  <a:srgbClr val="000000"/>
                </a:solidFill>
                <a:effectLst/>
                <a:ea typeface="Times New Roman" panose="02020603050405020304" pitchFamily="18" charset="0"/>
              </a:rPr>
              <a:t>Inv</a:t>
            </a:r>
            <a:r>
              <a:rPr kumimoji="0" lang="en-US" altLang="ru-RU" sz="2400" b="0" i="0" u="none" strike="noStrike" cap="none" normalizeH="0" baseline="0" dirty="0" smtClean="0">
                <a:ln>
                  <a:noFill/>
                </a:ln>
                <a:solidFill>
                  <a:srgbClr val="000000"/>
                </a:solidFill>
                <a:effectLst/>
                <a:ea typeface="Times New Roman" panose="02020603050405020304" pitchFamily="18" charset="0"/>
              </a:rPr>
              <a:t>)</a:t>
            </a:r>
            <a:r>
              <a:rPr kumimoji="0" lang="en-US" altLang="ru-RU" sz="2400" b="0" i="0" u="none" strike="noStrike" cap="none" normalizeH="0" baseline="0" dirty="0" smtClean="0">
                <a:ln>
                  <a:noFill/>
                </a:ln>
                <a:solidFill>
                  <a:schemeClr val="tx1"/>
                </a:solidFill>
                <a:effectLst/>
                <a:ea typeface="Times New Roman" panose="02020603050405020304" pitchFamily="18" charset="0"/>
              </a:rPr>
              <a:t>.</a:t>
            </a:r>
            <a:endParaRPr kumimoji="0" lang="ru-RU" altLang="ru-RU"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7713412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en-US" sz="1200" b="1" dirty="0"/>
              <a:t>1.</a:t>
            </a:r>
            <a:endParaRPr lang="ru-RU" sz="1200" dirty="0"/>
          </a:p>
        </p:txBody>
      </p:sp>
      <p:pic>
        <p:nvPicPr>
          <p:cNvPr id="2" name="Рисунок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112" y="285245"/>
            <a:ext cx="5867622" cy="392037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6" name="Rectangle 3"/>
          <p:cNvSpPr>
            <a:spLocks noChangeArrowheads="1"/>
          </p:cNvSpPr>
          <p:nvPr/>
        </p:nvSpPr>
        <p:spPr bwMode="auto">
          <a:xfrm>
            <a:off x="5173751" y="364974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5"/>
          <p:cNvSpPr>
            <a:spLocks noChangeArrowheads="1"/>
          </p:cNvSpPr>
          <p:nvPr/>
        </p:nvSpPr>
        <p:spPr bwMode="auto">
          <a:xfrm>
            <a:off x="6192253" y="4565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smtClean="0">
                <a:ln>
                  <a:noFill/>
                </a:ln>
                <a:solidFill>
                  <a:schemeClr val="tx1"/>
                </a:solidFill>
                <a:effectLst/>
                <a:latin typeface="Arial" panose="020B0604020202020204" pitchFamily="34" charset="0"/>
              </a:rPr>
              <a:t> </a:t>
            </a:r>
            <a:endParaRPr kumimoji="0" lang="ru-RU" altLang="ru-RU" sz="1800" b="0" i="0" u="none" strike="noStrike" cap="none" normalizeH="0" baseline="0" smtClean="0">
              <a:ln>
                <a:noFill/>
              </a:ln>
              <a:solidFill>
                <a:schemeClr val="tx1"/>
              </a:solidFill>
              <a:effectLst/>
              <a:latin typeface="Arial" panose="020B0604020202020204" pitchFamily="34" charset="0"/>
            </a:endParaRPr>
          </a:p>
        </p:txBody>
      </p:sp>
      <p:sp>
        <p:nvSpPr>
          <p:cNvPr id="15" name="Rectangle 7"/>
          <p:cNvSpPr>
            <a:spLocks noChangeArrowheads="1"/>
          </p:cNvSpPr>
          <p:nvPr/>
        </p:nvSpPr>
        <p:spPr bwMode="auto">
          <a:xfrm>
            <a:off x="1246059" y="547368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t>
            </a:r>
            <a:endParaRPr kumimoji="0" lang="en-US" altLang="ru-RU"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5" name="Объект 4"/>
          <p:cNvGraphicFramePr>
            <a:graphicFrameLocks noChangeAspect="1"/>
          </p:cNvGraphicFramePr>
          <p:nvPr>
            <p:extLst>
              <p:ext uri="{D42A27DB-BD31-4B8C-83A1-F6EECF244321}">
                <p14:modId xmlns:p14="http://schemas.microsoft.com/office/powerpoint/2010/main" val="4192260332"/>
              </p:ext>
            </p:extLst>
          </p:nvPr>
        </p:nvGraphicFramePr>
        <p:xfrm>
          <a:off x="3595559" y="4502602"/>
          <a:ext cx="5281741" cy="971083"/>
        </p:xfrm>
        <a:graphic>
          <a:graphicData uri="http://schemas.openxmlformats.org/presentationml/2006/ole">
            <mc:AlternateContent xmlns:mc="http://schemas.openxmlformats.org/markup-compatibility/2006">
              <mc:Choice xmlns:v="urn:schemas-microsoft-com:vml" Requires="v">
                <p:oleObj spid="_x0000_s5146" name="Уравнение" r:id="rId5" imgW="2120900" imgH="393700" progId="Equation.3">
                  <p:embed/>
                </p:oleObj>
              </mc:Choice>
              <mc:Fallback>
                <p:oleObj name="Уравнение" r:id="rId5" imgW="2120900" imgH="3937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95559" y="4502602"/>
                        <a:ext cx="5281741" cy="971083"/>
                      </a:xfrm>
                      <a:prstGeom prst="rect">
                        <a:avLst/>
                      </a:prstGeom>
                      <a:noFill/>
                    </p:spPr>
                  </p:pic>
                </p:oleObj>
              </mc:Fallback>
            </mc:AlternateContent>
          </a:graphicData>
        </a:graphic>
      </p:graphicFrame>
      <p:graphicFrame>
        <p:nvGraphicFramePr>
          <p:cNvPr id="7" name="Объект 6"/>
          <p:cNvGraphicFramePr>
            <a:graphicFrameLocks noChangeAspect="1"/>
          </p:cNvGraphicFramePr>
          <p:nvPr>
            <p:extLst>
              <p:ext uri="{D42A27DB-BD31-4B8C-83A1-F6EECF244321}">
                <p14:modId xmlns:p14="http://schemas.microsoft.com/office/powerpoint/2010/main" val="690967041"/>
              </p:ext>
            </p:extLst>
          </p:nvPr>
        </p:nvGraphicFramePr>
        <p:xfrm>
          <a:off x="1246059" y="5348079"/>
          <a:ext cx="1713041" cy="989221"/>
        </p:xfrm>
        <a:graphic>
          <a:graphicData uri="http://schemas.openxmlformats.org/presentationml/2006/ole">
            <mc:AlternateContent xmlns:mc="http://schemas.openxmlformats.org/markup-compatibility/2006">
              <mc:Choice xmlns:v="urn:schemas-microsoft-com:vml" Requires="v">
                <p:oleObj spid="_x0000_s5147" name="Уравнение" r:id="rId7" imgW="672808" imgH="393529" progId="Equation.3">
                  <p:embed/>
                </p:oleObj>
              </mc:Choice>
              <mc:Fallback>
                <p:oleObj name="Уравнение" r:id="rId7" imgW="672808" imgH="393529" progId="Equation.3">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46059" y="5348079"/>
                        <a:ext cx="1713041" cy="989221"/>
                      </a:xfrm>
                      <a:prstGeom prst="rect">
                        <a:avLst/>
                      </a:prstGeom>
                      <a:noFill/>
                    </p:spPr>
                  </p:pic>
                </p:oleObj>
              </mc:Fallback>
            </mc:AlternateContent>
          </a:graphicData>
        </a:graphic>
      </p:graphicFrame>
      <p:sp>
        <p:nvSpPr>
          <p:cNvPr id="17" name="Rectangle 3"/>
          <p:cNvSpPr>
            <a:spLocks noChangeArrowheads="1"/>
          </p:cNvSpPr>
          <p:nvPr/>
        </p:nvSpPr>
        <p:spPr bwMode="auto">
          <a:xfrm>
            <a:off x="6515829" y="1080452"/>
            <a:ext cx="5257800"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82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82600" algn="l" defTabSz="914400" rtl="0" eaLnBrk="0" fontAlgn="base" latinLnBrk="0" hangingPunct="0">
              <a:lnSpc>
                <a:spcPct val="100000"/>
              </a:lnSpc>
              <a:spcBef>
                <a:spcPct val="0"/>
              </a:spcBef>
              <a:spcAft>
                <a:spcPct val="0"/>
              </a:spcAft>
              <a:buClrTx/>
              <a:buSzTx/>
              <a:buFontTx/>
              <a:buNone/>
              <a:tabLst/>
            </a:pPr>
            <a:r>
              <a:rPr kumimoji="0" lang="en-US" altLang="ru-RU" sz="2400" b="0" i="0" u="none" strike="noStrike" cap="none" normalizeH="0" baseline="0" dirty="0" smtClean="0">
                <a:ln>
                  <a:noFill/>
                </a:ln>
                <a:solidFill>
                  <a:schemeClr val="tx1"/>
                </a:solidFill>
                <a:effectLst/>
                <a:latin typeface="+mn-lt"/>
                <a:ea typeface="Times New Roman" panose="02020603050405020304" pitchFamily="18" charset="0"/>
              </a:rPr>
              <a:t>- For individual investment projects (for example, construction of a new enterprise, modernization of existing production) - as a division of the projected profit to the investment costs for the implementation of this project.</a:t>
            </a:r>
            <a:endParaRPr kumimoji="0" lang="ru-RU" altLang="ru-RU" sz="2400" b="0" i="0" u="none" strike="noStrike" cap="none" normalizeH="0" baseline="0" dirty="0" smtClean="0">
              <a:ln>
                <a:noFill/>
              </a:ln>
              <a:solidFill>
                <a:schemeClr val="tx1"/>
              </a:solidFill>
              <a:effectLst/>
              <a:latin typeface="+mn-lt"/>
            </a:endParaRPr>
          </a:p>
        </p:txBody>
      </p:sp>
      <p:sp>
        <p:nvSpPr>
          <p:cNvPr id="18" name="Rectangle 4"/>
          <p:cNvSpPr>
            <a:spLocks noChangeArrowheads="1"/>
          </p:cNvSpPr>
          <p:nvPr/>
        </p:nvSpPr>
        <p:spPr bwMode="auto">
          <a:xfrm>
            <a:off x="0" y="896302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t>
            </a:r>
            <a:endParaRPr kumimoji="0" lang="en-US" altLang="ru-RU" sz="1800" b="0" i="0" u="none" strike="noStrike" cap="none" normalizeH="0" baseline="0" smtClean="0">
              <a:ln>
                <a:noFill/>
              </a:ln>
              <a:solidFill>
                <a:schemeClr val="tx1"/>
              </a:solidFill>
              <a:effectLst/>
              <a:latin typeface="Arial" panose="020B0604020202020204" pitchFamily="34" charset="0"/>
            </a:endParaRPr>
          </a:p>
        </p:txBody>
      </p:sp>
      <p:sp>
        <p:nvSpPr>
          <p:cNvPr id="19" name="Rectangle 5"/>
          <p:cNvSpPr>
            <a:spLocks noChangeArrowheads="1"/>
          </p:cNvSpPr>
          <p:nvPr/>
        </p:nvSpPr>
        <p:spPr bwMode="auto">
          <a:xfrm>
            <a:off x="0" y="935355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t>
            </a:r>
            <a:r>
              <a:rPr kumimoji="0" lang="ru-RU" altLang="ru-RU" sz="800" b="0" i="0" u="none" strike="noStrike" cap="none" normalizeH="0" baseline="0" smtClean="0">
                <a:ln>
                  <a:noFill/>
                </a:ln>
                <a:solidFill>
                  <a:schemeClr val="tx1"/>
                </a:solidFill>
                <a:effectLst/>
                <a:latin typeface="Arial" panose="020B0604020202020204" pitchFamily="34" charset="0"/>
              </a:rPr>
              <a:t> </a:t>
            </a:r>
            <a:endParaRPr kumimoji="0" lang="ru-RU" altLang="ru-RU"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17414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Объект 2"/>
          <p:cNvSpPr>
            <a:spLocks noGrp="1"/>
          </p:cNvSpPr>
          <p:nvPr>
            <p:ph idx="1"/>
          </p:nvPr>
        </p:nvSpPr>
        <p:spPr>
          <a:xfrm>
            <a:off x="177800" y="745724"/>
            <a:ext cx="11417300" cy="5591576"/>
          </a:xfrm>
        </p:spPr>
        <p:txBody>
          <a:bodyPr>
            <a:noAutofit/>
          </a:bodyPr>
          <a:lstStyle/>
          <a:p>
            <a:pPr marL="0" indent="0" algn="just">
              <a:buNone/>
            </a:pPr>
            <a:r>
              <a:rPr lang="en-US" sz="2400" dirty="0" smtClean="0"/>
              <a:t>      The </a:t>
            </a:r>
            <a:r>
              <a:rPr lang="en-US" sz="2400" dirty="0"/>
              <a:t>profit of capital indicator can be used to evaluate and compare projects, as well as to analyze the efficiency of using the capital of an existing enterprise. The feasibility of investment is indicated by the excess of profitability over the average indicators for the relevant industry or over the indicator adopted as the base. The profit from equity of an operating company can be compared with data for the previous reporting period, with the indicators of similar enterprises and with the previously planned level of profitability. The denominator of the investment profitability formula can be the total amount of investment, the average residual value of fixed assets, or the so-called average investment</a:t>
            </a:r>
            <a:r>
              <a:rPr lang="en-US" sz="2400" dirty="0" smtClean="0"/>
              <a:t>.</a:t>
            </a:r>
          </a:p>
          <a:p>
            <a:pPr marL="0" indent="0" algn="just">
              <a:buNone/>
            </a:pPr>
            <a:r>
              <a:rPr lang="en-US" sz="2400" dirty="0" smtClean="0"/>
              <a:t>         The </a:t>
            </a:r>
            <a:r>
              <a:rPr lang="en-US" sz="2400" dirty="0"/>
              <a:t>latter represent half of the required capital investment and the residual value of the investment object at the end of the accounting period.</a:t>
            </a:r>
            <a:endParaRPr lang="ru-RU" sz="2400" dirty="0"/>
          </a:p>
          <a:p>
            <a:pPr marL="0" indent="0" algn="just">
              <a:spcBef>
                <a:spcPts val="600"/>
              </a:spcBef>
              <a:buNone/>
            </a:pPr>
            <a:r>
              <a:rPr lang="en-US" sz="2400" dirty="0" smtClean="0"/>
              <a:t>         The </a:t>
            </a:r>
            <a:r>
              <a:rPr lang="en-US" sz="2400" dirty="0"/>
              <a:t>method based on the investment efficiency coefficient has a number of significant disadvantages, mainly because it does not take into account the time component of cash flows. In particular, the method does not distinguish between projects with the same amount of average annual profit, but varying the amount of profit </a:t>
            </a:r>
            <a:endParaRPr lang="en-US" sz="2400" dirty="0" smtClean="0"/>
          </a:p>
          <a:p>
            <a:pPr marL="0" indent="0" algn="just">
              <a:spcBef>
                <a:spcPts val="600"/>
              </a:spcBef>
              <a:buNone/>
            </a:pPr>
            <a:r>
              <a:rPr lang="en-US" sz="2400" dirty="0" smtClean="0"/>
              <a:t>over </a:t>
            </a:r>
            <a:r>
              <a:rPr lang="en-US" sz="2400" dirty="0"/>
              <a:t>the years, </a:t>
            </a:r>
            <a:r>
              <a:rPr lang="en-US" sz="2400" dirty="0" smtClean="0"/>
              <a:t>as </a:t>
            </a:r>
            <a:r>
              <a:rPr lang="en-US" sz="2400" dirty="0"/>
              <a:t>well as between projects with the same average </a:t>
            </a:r>
            <a:r>
              <a:rPr lang="en-US" sz="2400" dirty="0" smtClean="0"/>
              <a:t>annual</a:t>
            </a:r>
          </a:p>
          <a:p>
            <a:pPr marL="0" indent="0" algn="just">
              <a:spcBef>
                <a:spcPts val="600"/>
              </a:spcBef>
              <a:buNone/>
            </a:pPr>
            <a:r>
              <a:rPr lang="en-US" sz="2400" dirty="0" smtClean="0"/>
              <a:t> </a:t>
            </a:r>
            <a:r>
              <a:rPr lang="en-US" sz="2400" dirty="0"/>
              <a:t>profit, but generated </a:t>
            </a:r>
            <a:r>
              <a:rPr lang="en-US" sz="2400" dirty="0" smtClean="0"/>
              <a:t>over </a:t>
            </a:r>
            <a:r>
              <a:rPr lang="en-US" sz="2400" dirty="0"/>
              <a:t>a different number of years, etc.</a:t>
            </a:r>
            <a:endParaRPr lang="ru-RU" sz="2400" dirty="0"/>
          </a:p>
        </p:txBody>
      </p:sp>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en-US" sz="1200" b="1" dirty="0"/>
              <a:t>1.</a:t>
            </a:r>
            <a:endParaRPr lang="ru-RU" sz="1200" dirty="0"/>
          </a:p>
        </p:txBody>
      </p:sp>
    </p:spTree>
    <p:extLst>
      <p:ext uri="{BB962C8B-B14F-4D97-AF65-F5344CB8AC3E}">
        <p14:creationId xmlns:p14="http://schemas.microsoft.com/office/powerpoint/2010/main" val="21975130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Объект 2"/>
          <p:cNvSpPr>
            <a:spLocks noGrp="1"/>
          </p:cNvSpPr>
          <p:nvPr>
            <p:ph idx="1"/>
          </p:nvPr>
        </p:nvSpPr>
        <p:spPr>
          <a:xfrm>
            <a:off x="520700" y="745724"/>
            <a:ext cx="11074400" cy="2480076"/>
          </a:xfrm>
        </p:spPr>
        <p:txBody>
          <a:bodyPr>
            <a:noAutofit/>
          </a:bodyPr>
          <a:lstStyle/>
          <a:p>
            <a:pPr marL="0" indent="0" algn="just">
              <a:buNone/>
            </a:pPr>
            <a:r>
              <a:rPr lang="en-US" sz="2400" b="1" dirty="0" smtClean="0"/>
              <a:t>       Investment </a:t>
            </a:r>
            <a:r>
              <a:rPr lang="en-US" sz="2400" b="1" dirty="0"/>
              <a:t>payback period</a:t>
            </a:r>
            <a:r>
              <a:rPr lang="en-US" sz="2400" dirty="0"/>
              <a:t> is the period during which a newly built (reconstructed) enterprise reimburses the investment made at the expense of the profit received annually from economic activities. The payback period depends on the uniform distribution of the projected return on investment over the life of the project. If the profit is distributed evenly over the years, the payback period is calculated by dividing the one-time investment by the amount of annual profit. The payback period (T) in this case will be calculated using the formula:</a:t>
            </a:r>
            <a:endParaRPr lang="ru-RU" sz="2400" dirty="0"/>
          </a:p>
        </p:txBody>
      </p:sp>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en-US" sz="1200" b="1" dirty="0"/>
              <a:t>1.</a:t>
            </a:r>
            <a:endParaRPr lang="ru-RU" sz="1200" dirty="0"/>
          </a:p>
        </p:txBody>
      </p:sp>
      <p:graphicFrame>
        <p:nvGraphicFramePr>
          <p:cNvPr id="2" name="Объект 1"/>
          <p:cNvGraphicFramePr>
            <a:graphicFrameLocks noChangeAspect="1"/>
          </p:cNvGraphicFramePr>
          <p:nvPr>
            <p:extLst>
              <p:ext uri="{D42A27DB-BD31-4B8C-83A1-F6EECF244321}">
                <p14:modId xmlns:p14="http://schemas.microsoft.com/office/powerpoint/2010/main" val="771126373"/>
              </p:ext>
            </p:extLst>
          </p:nvPr>
        </p:nvGraphicFramePr>
        <p:xfrm>
          <a:off x="1244600" y="3250404"/>
          <a:ext cx="3886200" cy="926362"/>
        </p:xfrm>
        <a:graphic>
          <a:graphicData uri="http://schemas.openxmlformats.org/presentationml/2006/ole">
            <mc:AlternateContent xmlns:mc="http://schemas.openxmlformats.org/markup-compatibility/2006">
              <mc:Choice xmlns:v="urn:schemas-microsoft-com:vml" Requires="v">
                <p:oleObj spid="_x0000_s6170" name="Уравнение" r:id="rId4" imgW="1637589" imgH="393529" progId="Equation.3">
                  <p:embed/>
                </p:oleObj>
              </mc:Choice>
              <mc:Fallback>
                <p:oleObj name="Уравнение" r:id="rId4" imgW="1637589" imgH="393529"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4600" y="3250404"/>
                        <a:ext cx="3886200" cy="926362"/>
                      </a:xfrm>
                      <a:prstGeom prst="rect">
                        <a:avLst/>
                      </a:prstGeom>
                      <a:noFill/>
                    </p:spPr>
                  </p:pic>
                </p:oleObj>
              </mc:Fallback>
            </mc:AlternateContent>
          </a:graphicData>
        </a:graphic>
      </p:graphicFrame>
      <p:graphicFrame>
        <p:nvGraphicFramePr>
          <p:cNvPr id="3" name="Объект 2"/>
          <p:cNvGraphicFramePr>
            <a:graphicFrameLocks noChangeAspect="1"/>
          </p:cNvGraphicFramePr>
          <p:nvPr>
            <p:extLst>
              <p:ext uri="{D42A27DB-BD31-4B8C-83A1-F6EECF244321}">
                <p14:modId xmlns:p14="http://schemas.microsoft.com/office/powerpoint/2010/main" val="1159703147"/>
              </p:ext>
            </p:extLst>
          </p:nvPr>
        </p:nvGraphicFramePr>
        <p:xfrm>
          <a:off x="7061200" y="3340728"/>
          <a:ext cx="1126459" cy="839724"/>
        </p:xfrm>
        <a:graphic>
          <a:graphicData uri="http://schemas.openxmlformats.org/presentationml/2006/ole">
            <mc:AlternateContent xmlns:mc="http://schemas.openxmlformats.org/markup-compatibility/2006">
              <mc:Choice xmlns:v="urn:schemas-microsoft-com:vml" Requires="v">
                <p:oleObj spid="_x0000_s6171" name="Уравнение" r:id="rId6" imgW="520474" imgH="393529" progId="Equation.3">
                  <p:embed/>
                </p:oleObj>
              </mc:Choice>
              <mc:Fallback>
                <p:oleObj name="Уравнение" r:id="rId6" imgW="520474" imgH="393529" progId="Equation.3">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61200" y="3340728"/>
                        <a:ext cx="1126459" cy="839724"/>
                      </a:xfrm>
                      <a:prstGeom prst="rect">
                        <a:avLst/>
                      </a:prstGeom>
                      <a:noFill/>
                    </p:spPr>
                  </p:pic>
                </p:oleObj>
              </mc:Fallback>
            </mc:AlternateContent>
          </a:graphicData>
        </a:graphic>
      </p:graphicFrame>
      <p:sp>
        <p:nvSpPr>
          <p:cNvPr id="5" name="Rectangle 4"/>
          <p:cNvSpPr>
            <a:spLocks noChangeArrowheads="1"/>
          </p:cNvSpPr>
          <p:nvPr/>
        </p:nvSpPr>
        <p:spPr bwMode="auto">
          <a:xfrm>
            <a:off x="4216400" y="4176766"/>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t>
            </a:r>
            <a:endParaRPr kumimoji="0" lang="en-US" altLang="ru-RU" sz="1800" b="0" i="0" u="none" strike="noStrike" cap="none" normalizeH="0" baseline="0" smtClean="0">
              <a:ln>
                <a:noFill/>
              </a:ln>
              <a:solidFill>
                <a:schemeClr val="tx1"/>
              </a:solidFill>
              <a:effectLst/>
              <a:latin typeface="Arial" panose="020B0604020202020204" pitchFamily="34" charset="0"/>
            </a:endParaRPr>
          </a:p>
        </p:txBody>
      </p:sp>
      <p:sp>
        <p:nvSpPr>
          <p:cNvPr id="12" name="Объект 2"/>
          <p:cNvSpPr txBox="1">
            <a:spLocks/>
          </p:cNvSpPr>
          <p:nvPr/>
        </p:nvSpPr>
        <p:spPr>
          <a:xfrm>
            <a:off x="437683" y="4396262"/>
            <a:ext cx="11074400" cy="24800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600"/>
              </a:spcBef>
              <a:buNone/>
            </a:pPr>
            <a:r>
              <a:rPr lang="en-US" sz="2400" dirty="0" smtClean="0"/>
              <a:t>   When </a:t>
            </a:r>
            <a:r>
              <a:rPr lang="en-US" sz="2400" dirty="0"/>
              <a:t>a fractional number is received, it is rounded up to the nearest integer. If the profit is unevenly distributed, the payback period is calculated by directly calculating the number of years during which the investment will be repaid by the cumulative </a:t>
            </a:r>
            <a:endParaRPr lang="en-US" sz="2400" dirty="0" smtClean="0"/>
          </a:p>
          <a:p>
            <a:pPr marL="0" indent="0" algn="just">
              <a:spcBef>
                <a:spcPts val="600"/>
              </a:spcBef>
              <a:buNone/>
            </a:pPr>
            <a:r>
              <a:rPr lang="en-US" sz="2400" dirty="0" smtClean="0"/>
              <a:t>amount </a:t>
            </a:r>
            <a:r>
              <a:rPr lang="en-US" sz="2400" dirty="0"/>
              <a:t>of profit. </a:t>
            </a:r>
            <a:endParaRPr lang="ru-RU" sz="2400" dirty="0"/>
          </a:p>
        </p:txBody>
      </p:sp>
    </p:spTree>
    <p:extLst>
      <p:ext uri="{BB962C8B-B14F-4D97-AF65-F5344CB8AC3E}">
        <p14:creationId xmlns:p14="http://schemas.microsoft.com/office/powerpoint/2010/main" val="28279631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Объект 2"/>
          <p:cNvSpPr>
            <a:spLocks noGrp="1"/>
          </p:cNvSpPr>
          <p:nvPr>
            <p:ph idx="1"/>
          </p:nvPr>
        </p:nvSpPr>
        <p:spPr>
          <a:xfrm>
            <a:off x="520700" y="745724"/>
            <a:ext cx="9080500" cy="465883"/>
          </a:xfrm>
        </p:spPr>
        <p:txBody>
          <a:bodyPr>
            <a:noAutofit/>
          </a:bodyPr>
          <a:lstStyle/>
          <a:p>
            <a:pPr marL="0" indent="0" algn="just">
              <a:buNone/>
            </a:pPr>
            <a:r>
              <a:rPr lang="en-US" sz="2400" b="1" dirty="0" smtClean="0"/>
              <a:t>       </a:t>
            </a:r>
            <a:r>
              <a:rPr lang="en-US" sz="2400" dirty="0"/>
              <a:t>The General formula for calculating the T indicator is as follows:</a:t>
            </a:r>
            <a:endParaRPr lang="ru-RU" sz="2400" dirty="0"/>
          </a:p>
        </p:txBody>
      </p:sp>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en-US" sz="1200" b="1" dirty="0"/>
              <a:t>1.</a:t>
            </a:r>
            <a:endParaRPr lang="ru-RU" sz="1200" dirty="0"/>
          </a:p>
        </p:txBody>
      </p:sp>
      <p:sp>
        <p:nvSpPr>
          <p:cNvPr id="5" name="Rectangle 4"/>
          <p:cNvSpPr>
            <a:spLocks noChangeArrowheads="1"/>
          </p:cNvSpPr>
          <p:nvPr/>
        </p:nvSpPr>
        <p:spPr bwMode="auto">
          <a:xfrm>
            <a:off x="4216400" y="4176766"/>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t>
            </a:r>
            <a:endParaRPr kumimoji="0" lang="en-US" altLang="ru-RU" sz="1800" b="0" i="0" u="none" strike="noStrike" cap="none" normalizeH="0" baseline="0" smtClean="0">
              <a:ln>
                <a:noFill/>
              </a:ln>
              <a:solidFill>
                <a:schemeClr val="tx1"/>
              </a:solidFill>
              <a:effectLst/>
              <a:latin typeface="Arial" panose="020B0604020202020204" pitchFamily="34" charset="0"/>
            </a:endParaRPr>
          </a:p>
        </p:txBody>
      </p:sp>
      <p:sp>
        <p:nvSpPr>
          <p:cNvPr id="12" name="Объект 2"/>
          <p:cNvSpPr txBox="1">
            <a:spLocks/>
          </p:cNvSpPr>
          <p:nvPr/>
        </p:nvSpPr>
        <p:spPr>
          <a:xfrm>
            <a:off x="520700" y="2022882"/>
            <a:ext cx="11074400" cy="318411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t>	The </a:t>
            </a:r>
            <a:r>
              <a:rPr lang="en-US" sz="2400" dirty="0"/>
              <a:t>investment payback period indicator is very simple to calculate, but it has a number of disadvantages that must be taken into account when analyzing investment projects:</a:t>
            </a:r>
            <a:endParaRPr lang="ru-RU" sz="2400" dirty="0"/>
          </a:p>
          <a:p>
            <a:r>
              <a:rPr lang="en-US" sz="2400" dirty="0" smtClean="0"/>
              <a:t>it </a:t>
            </a:r>
            <a:r>
              <a:rPr lang="en-US" sz="2400" dirty="0"/>
              <a:t>does not take into account the impact of recent profit periods;</a:t>
            </a:r>
            <a:endParaRPr lang="ru-RU" sz="2400" dirty="0"/>
          </a:p>
          <a:p>
            <a:r>
              <a:rPr lang="en-US" sz="2400" dirty="0" smtClean="0"/>
              <a:t>it </a:t>
            </a:r>
            <a:r>
              <a:rPr lang="en-US" sz="2400" dirty="0"/>
              <a:t>does not distinguish between projects with the same amount of cumulative profit, but different distribution of it over the years;</a:t>
            </a:r>
            <a:endParaRPr lang="ru-RU" sz="2400" dirty="0"/>
          </a:p>
          <a:p>
            <a:r>
              <a:rPr lang="en-US" sz="2400" dirty="0" smtClean="0"/>
              <a:t>it </a:t>
            </a:r>
            <a:r>
              <a:rPr lang="en-US" sz="2400" dirty="0"/>
              <a:t>does not have the property of additivity (the payback period for various projects cannot be summed up).</a:t>
            </a:r>
            <a:endParaRPr lang="ru-RU" sz="2400" dirty="0"/>
          </a:p>
        </p:txBody>
      </p:sp>
      <p:sp>
        <p:nvSpPr>
          <p:cNvPr id="13" name="Объект 2"/>
          <p:cNvSpPr txBox="1">
            <a:spLocks/>
          </p:cNvSpPr>
          <p:nvPr/>
        </p:nvSpPr>
        <p:spPr>
          <a:xfrm>
            <a:off x="1466383" y="1310999"/>
            <a:ext cx="3372317" cy="465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b="1" dirty="0" smtClean="0">
                <a:latin typeface="Times New Roman" panose="02020603050405020304" pitchFamily="18" charset="0"/>
                <a:cs typeface="Times New Roman" panose="02020603050405020304" pitchFamily="18" charset="0"/>
              </a:rPr>
              <a:t>       </a:t>
            </a:r>
            <a:r>
              <a:rPr lang="ru-RU" sz="2400" i="1" dirty="0">
                <a:latin typeface="Times New Roman" panose="02020603050405020304" pitchFamily="18" charset="0"/>
                <a:cs typeface="Times New Roman" panose="02020603050405020304" pitchFamily="18" charset="0"/>
              </a:rPr>
              <a:t>Т</a:t>
            </a:r>
            <a:r>
              <a:rPr lang="en-US" sz="2400" i="1" dirty="0">
                <a:latin typeface="Times New Roman" panose="02020603050405020304" pitchFamily="18" charset="0"/>
                <a:cs typeface="Times New Roman" panose="02020603050405020304" pitchFamily="18" charset="0"/>
              </a:rPr>
              <a:t> = min n</a:t>
            </a:r>
            <a:r>
              <a:rPr lang="en-US" sz="2400" i="1" dirty="0" smtClean="0">
                <a:latin typeface="Times New Roman" panose="02020603050405020304" pitchFamily="18" charset="0"/>
                <a:cs typeface="Times New Roman" panose="02020603050405020304" pitchFamily="18" charset="0"/>
              </a:rPr>
              <a:t>,  in </a:t>
            </a:r>
            <a:r>
              <a:rPr lang="en-US" sz="2400" i="1" dirty="0">
                <a:latin typeface="Times New Roman" panose="02020603050405020304" pitchFamily="18" charset="0"/>
                <a:cs typeface="Times New Roman" panose="02020603050405020304" pitchFamily="18" charset="0"/>
              </a:rPr>
              <a:t>which</a:t>
            </a:r>
            <a:endParaRPr lang="ru-RU" sz="2400" dirty="0">
              <a:latin typeface="Times New Roman" panose="02020603050405020304" pitchFamily="18" charset="0"/>
              <a:cs typeface="Times New Roman" panose="02020603050405020304" pitchFamily="18" charset="0"/>
            </a:endParaRPr>
          </a:p>
        </p:txBody>
      </p:sp>
      <p:graphicFrame>
        <p:nvGraphicFramePr>
          <p:cNvPr id="6" name="Объект 5"/>
          <p:cNvGraphicFramePr>
            <a:graphicFrameLocks noChangeAspect="1"/>
          </p:cNvGraphicFramePr>
          <p:nvPr>
            <p:extLst>
              <p:ext uri="{D42A27DB-BD31-4B8C-83A1-F6EECF244321}">
                <p14:modId xmlns:p14="http://schemas.microsoft.com/office/powerpoint/2010/main" val="127141877"/>
              </p:ext>
            </p:extLst>
          </p:nvPr>
        </p:nvGraphicFramePr>
        <p:xfrm>
          <a:off x="4723268" y="1164389"/>
          <a:ext cx="1366382" cy="759101"/>
        </p:xfrm>
        <a:graphic>
          <a:graphicData uri="http://schemas.openxmlformats.org/presentationml/2006/ole">
            <mc:AlternateContent xmlns:mc="http://schemas.openxmlformats.org/markup-compatibility/2006">
              <mc:Choice xmlns:v="urn:schemas-microsoft-com:vml" Requires="v">
                <p:oleObj spid="_x0000_s8203" name="Уравнение" r:id="rId4" imgW="774364" imgH="431613" progId="Equation.3">
                  <p:embed/>
                </p:oleObj>
              </mc:Choice>
              <mc:Fallback>
                <p:oleObj name="Уравнение" r:id="rId4" imgW="774364" imgH="431613"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3268" y="1164389"/>
                        <a:ext cx="1366382" cy="759101"/>
                      </a:xfrm>
                      <a:prstGeom prst="rect">
                        <a:avLst/>
                      </a:prstGeom>
                      <a:noFill/>
                    </p:spPr>
                  </p:pic>
                </p:oleObj>
              </mc:Fallback>
            </mc:AlternateContent>
          </a:graphicData>
        </a:graphic>
      </p:graphicFrame>
    </p:spTree>
    <p:extLst>
      <p:ext uri="{BB962C8B-B14F-4D97-AF65-F5344CB8AC3E}">
        <p14:creationId xmlns:p14="http://schemas.microsoft.com/office/powerpoint/2010/main" val="6394030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Объект 2"/>
          <p:cNvSpPr>
            <a:spLocks noGrp="1"/>
          </p:cNvSpPr>
          <p:nvPr>
            <p:ph idx="1"/>
          </p:nvPr>
        </p:nvSpPr>
        <p:spPr>
          <a:xfrm>
            <a:off x="215900" y="594164"/>
            <a:ext cx="11709400" cy="6112276"/>
          </a:xfrm>
        </p:spPr>
        <p:txBody>
          <a:bodyPr>
            <a:noAutofit/>
          </a:bodyPr>
          <a:lstStyle/>
          <a:p>
            <a:pPr marL="0" indent="0" algn="just">
              <a:buNone/>
            </a:pPr>
            <a:r>
              <a:rPr lang="en-US" sz="2400" b="1" dirty="0" smtClean="0"/>
              <a:t>       </a:t>
            </a:r>
            <a:r>
              <a:rPr lang="en-US" sz="2400" dirty="0"/>
              <a:t>This criterion allows you to get estimates of the project's liquidity and risks. It is considered that of the two projects, the one with the shorter payback period is more liquid. As for the comparative assessment of project risks, it is considered that: the cash receipts of years removed from the start of the project are difficult to predict, i.e. they are more risky compared to the receipts of the first years, </a:t>
            </a:r>
            <a:r>
              <a:rPr lang="en-US" sz="2400" b="1" dirty="0"/>
              <a:t>so the one with the shorter payback period is</a:t>
            </a:r>
            <a:r>
              <a:rPr lang="en-US" sz="2400" dirty="0"/>
              <a:t> </a:t>
            </a:r>
            <a:r>
              <a:rPr lang="en-US" sz="2400" b="1" dirty="0"/>
              <a:t>less risky of the two projects</a:t>
            </a:r>
            <a:r>
              <a:rPr lang="en-US" sz="2400" dirty="0"/>
              <a:t>.</a:t>
            </a:r>
            <a:endParaRPr lang="ru-RU" sz="2400" dirty="0"/>
          </a:p>
          <a:p>
            <a:pPr marL="0" indent="0" algn="just">
              <a:buNone/>
            </a:pPr>
            <a:r>
              <a:rPr lang="en-US" sz="2400" dirty="0" smtClean="0"/>
              <a:t>	The </a:t>
            </a:r>
            <a:r>
              <a:rPr lang="en-US" sz="2400" dirty="0"/>
              <a:t>advantage of static methods is, first of all, the simplicity of calculations. Static indicators can be used for preliminary and operational calculations, and in cases where high accuracy is not required, for ranking investment project by efficiency, for simple cases of evaluating small investments with stable profits.</a:t>
            </a:r>
            <a:endParaRPr lang="ru-RU" sz="2400" dirty="0"/>
          </a:p>
          <a:p>
            <a:pPr marL="0" indent="0" algn="just">
              <a:buNone/>
            </a:pPr>
            <a:r>
              <a:rPr lang="en-US" sz="2400" dirty="0" smtClean="0"/>
              <a:t>	However</a:t>
            </a:r>
            <a:r>
              <a:rPr lang="en-US" sz="2400" dirty="0"/>
              <a:t>, static methods are not without significant drawbacks. The main one is that these methods do not take into account the time factor.</a:t>
            </a:r>
            <a:endParaRPr lang="ru-RU" sz="2400" dirty="0"/>
          </a:p>
          <a:p>
            <a:pPr marL="0" indent="0" algn="just">
              <a:spcBef>
                <a:spcPts val="600"/>
              </a:spcBef>
              <a:buNone/>
            </a:pPr>
            <a:r>
              <a:rPr lang="en-US" sz="2400" b="1" dirty="0" smtClean="0"/>
              <a:t>	In </a:t>
            </a:r>
            <a:r>
              <a:rPr lang="en-US" sz="2400" b="1" dirty="0"/>
              <a:t>the context of inflation, this strongly affects the investment sector as </a:t>
            </a:r>
            <a:endParaRPr lang="en-US" sz="2400" b="1" dirty="0" smtClean="0"/>
          </a:p>
          <a:p>
            <a:pPr marL="0" indent="0" algn="just">
              <a:spcBef>
                <a:spcPts val="600"/>
              </a:spcBef>
              <a:buNone/>
            </a:pPr>
            <a:r>
              <a:rPr lang="en-US" sz="2400" b="1" dirty="0" smtClean="0"/>
              <a:t>an </a:t>
            </a:r>
            <a:r>
              <a:rPr lang="en-US" sz="2400" b="1" dirty="0"/>
              <a:t>industry with a long production cycle</a:t>
            </a:r>
            <a:r>
              <a:rPr lang="en-US" sz="2400" dirty="0"/>
              <a:t>. In a market economy, qualitative </a:t>
            </a:r>
            <a:endParaRPr lang="en-US" sz="2400" dirty="0" smtClean="0"/>
          </a:p>
          <a:p>
            <a:pPr marL="0" indent="0" algn="just">
              <a:spcBef>
                <a:spcPts val="600"/>
              </a:spcBef>
              <a:buNone/>
            </a:pPr>
            <a:r>
              <a:rPr lang="en-US" sz="2400" dirty="0" smtClean="0"/>
              <a:t>assessment </a:t>
            </a:r>
            <a:r>
              <a:rPr lang="en-US" sz="2400" dirty="0"/>
              <a:t>is performed only by complex methods of evaluating the </a:t>
            </a:r>
            <a:endParaRPr lang="en-US" sz="2400" dirty="0" smtClean="0"/>
          </a:p>
          <a:p>
            <a:pPr marL="0" indent="0" algn="just">
              <a:spcBef>
                <a:spcPts val="600"/>
              </a:spcBef>
              <a:buNone/>
            </a:pPr>
            <a:r>
              <a:rPr lang="en-US" sz="2400" dirty="0" smtClean="0"/>
              <a:t>effectiveness </a:t>
            </a:r>
            <a:r>
              <a:rPr lang="en-US" sz="2400" dirty="0"/>
              <a:t>of investment projects - </a:t>
            </a:r>
            <a:r>
              <a:rPr lang="en-US" sz="2400" b="1" dirty="0"/>
              <a:t>discounting methods</a:t>
            </a:r>
            <a:r>
              <a:rPr lang="en-US" sz="2400" dirty="0"/>
              <a:t>.</a:t>
            </a:r>
            <a:endParaRPr lang="ru-RU" sz="2400" dirty="0"/>
          </a:p>
        </p:txBody>
      </p:sp>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en-US" sz="1200" b="1" dirty="0"/>
              <a:t>1.</a:t>
            </a:r>
            <a:endParaRPr lang="ru-RU" sz="1200" dirty="0"/>
          </a:p>
        </p:txBody>
      </p:sp>
      <p:sp>
        <p:nvSpPr>
          <p:cNvPr id="5" name="Rectangle 4"/>
          <p:cNvSpPr>
            <a:spLocks noChangeArrowheads="1"/>
          </p:cNvSpPr>
          <p:nvPr/>
        </p:nvSpPr>
        <p:spPr bwMode="auto">
          <a:xfrm>
            <a:off x="4216400" y="4176766"/>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t>
            </a:r>
            <a:endParaRPr kumimoji="0" lang="en-US" altLang="ru-RU"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89304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6" name="Прямая соединительная линия 5"/>
          <p:cNvCxnSpPr/>
          <p:nvPr/>
        </p:nvCxnSpPr>
        <p:spPr>
          <a:xfrm>
            <a:off x="4893621" y="429328"/>
            <a:ext cx="7187044" cy="3019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9" name="Rectangle 3"/>
          <p:cNvSpPr>
            <a:spLocks noChangeArrowheads="1"/>
          </p:cNvSpPr>
          <p:nvPr/>
        </p:nvSpPr>
        <p:spPr bwMode="auto">
          <a:xfrm>
            <a:off x="1687704" y="2498298"/>
            <a:ext cx="742497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t>6.3. Calculation and estimation of project </a:t>
            </a:r>
            <a:endParaRPr lang="en-US" sz="2400" b="1" dirty="0" smtClean="0"/>
          </a:p>
          <a:p>
            <a:r>
              <a:rPr lang="en-US" sz="2400" b="1" dirty="0" smtClean="0"/>
              <a:t>cash </a:t>
            </a:r>
            <a:r>
              <a:rPr lang="en-US" sz="2400" b="1" dirty="0"/>
              <a:t>flows. </a:t>
            </a:r>
            <a:r>
              <a:rPr lang="en-US" sz="2400" b="1" dirty="0" smtClean="0"/>
              <a:t> </a:t>
            </a:r>
          </a:p>
          <a:p>
            <a:r>
              <a:rPr lang="en-US" sz="2400" b="1" dirty="0" smtClean="0"/>
              <a:t>     Net </a:t>
            </a:r>
            <a:r>
              <a:rPr lang="en-US" sz="2400" b="1" dirty="0"/>
              <a:t>cash flow. </a:t>
            </a:r>
            <a:endParaRPr lang="en-US" sz="2400" b="1" dirty="0" smtClean="0"/>
          </a:p>
          <a:p>
            <a:r>
              <a:rPr lang="en-US" sz="2400" b="1" dirty="0" smtClean="0"/>
              <a:t>         Principles </a:t>
            </a:r>
            <a:r>
              <a:rPr lang="en-US" sz="2400" b="1" dirty="0"/>
              <a:t>of building investment </a:t>
            </a:r>
            <a:r>
              <a:rPr lang="en-US" sz="2400" b="1" dirty="0" smtClean="0"/>
              <a:t>projects</a:t>
            </a:r>
            <a:endParaRPr lang="ru-RU" sz="2400" dirty="0"/>
          </a:p>
        </p:txBody>
      </p:sp>
      <p:sp>
        <p:nvSpPr>
          <p:cNvPr id="10" name="Заголовок 3"/>
          <p:cNvSpPr txBox="1">
            <a:spLocks/>
          </p:cNvSpPr>
          <p:nvPr/>
        </p:nvSpPr>
        <p:spPr>
          <a:xfrm>
            <a:off x="7785017" y="31346"/>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4893621" y="-35960"/>
            <a:ext cx="2515275" cy="738664"/>
          </a:xfrm>
          <a:prstGeom prst="rect">
            <a:avLst/>
          </a:prstGeom>
        </p:spPr>
        <p:txBody>
          <a:bodyPr wrap="square">
            <a:spAutoFit/>
          </a:bodyPr>
          <a:lstStyle/>
          <a:p>
            <a:r>
              <a:rPr lang="en-US" sz="1400" b="1" dirty="0"/>
              <a:t>Tutorial</a:t>
            </a:r>
            <a:r>
              <a:rPr lang="ru-RU" sz="1400" b="1" dirty="0"/>
              <a:t> </a:t>
            </a:r>
            <a:r>
              <a:rPr lang="en-US" sz="1400" b="1" dirty="0"/>
              <a:t>6. </a:t>
            </a:r>
            <a:endParaRPr lang="ru-RU" sz="1400" b="1" dirty="0" smtClean="0"/>
          </a:p>
          <a:p>
            <a:r>
              <a:rPr lang="en-US" sz="1400" b="1" dirty="0"/>
              <a:t>Efficiency of real </a:t>
            </a:r>
            <a:r>
              <a:rPr lang="en-US" sz="1400" b="1" dirty="0" smtClean="0"/>
              <a:t>investments</a:t>
            </a:r>
          </a:p>
          <a:p>
            <a:r>
              <a:rPr lang="en-US" sz="1400" b="1" dirty="0" smtClean="0"/>
              <a:t>Part </a:t>
            </a:r>
            <a:r>
              <a:rPr lang="en-US" sz="1400" b="1" dirty="0"/>
              <a:t>1.</a:t>
            </a:r>
            <a:endParaRPr lang="ru-RU" sz="1400" dirty="0"/>
          </a:p>
        </p:txBody>
      </p:sp>
      <p:sp>
        <p:nvSpPr>
          <p:cNvPr id="3" name="Прямоугольник 2"/>
          <p:cNvSpPr/>
          <p:nvPr/>
        </p:nvSpPr>
        <p:spPr>
          <a:xfrm>
            <a:off x="2277398" y="4537070"/>
            <a:ext cx="8403302" cy="1569660"/>
          </a:xfrm>
          <a:prstGeom prst="rect">
            <a:avLst/>
          </a:prstGeom>
        </p:spPr>
        <p:txBody>
          <a:bodyPr wrap="square" lIns="36000" rIns="36000">
            <a:spAutoFit/>
          </a:bodyPr>
          <a:lstStyle/>
          <a:p>
            <a:pPr algn="just"/>
            <a:r>
              <a:rPr lang="en-US" sz="2400" dirty="0"/>
              <a:t>The cash flow of an investment project is the difference between </a:t>
            </a:r>
            <a:endParaRPr lang="en-US" sz="2400" dirty="0" smtClean="0"/>
          </a:p>
          <a:p>
            <a:pPr algn="just"/>
            <a:r>
              <a:rPr lang="en-US" sz="2400" dirty="0" smtClean="0"/>
              <a:t>the </a:t>
            </a:r>
            <a:r>
              <a:rPr lang="en-US" sz="2400" dirty="0"/>
              <a:t>amounts of receipts and payments (payments) for the billing period covering the entire life cycle of the project - from the birth of its idea to the termination of its operation (liquidation</a:t>
            </a:r>
            <a:r>
              <a:rPr lang="en-US" sz="2400" dirty="0" smtClean="0"/>
              <a:t>).</a:t>
            </a:r>
            <a:endParaRPr lang="ru-RU" sz="2400" dirty="0"/>
          </a:p>
        </p:txBody>
      </p:sp>
    </p:spTree>
    <p:extLst>
      <p:ext uri="{BB962C8B-B14F-4D97-AF65-F5344CB8AC3E}">
        <p14:creationId xmlns:p14="http://schemas.microsoft.com/office/powerpoint/2010/main" val="21321552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Объект 2"/>
          <p:cNvSpPr>
            <a:spLocks noGrp="1"/>
          </p:cNvSpPr>
          <p:nvPr>
            <p:ph idx="1"/>
          </p:nvPr>
        </p:nvSpPr>
        <p:spPr>
          <a:xfrm>
            <a:off x="394133" y="771964"/>
            <a:ext cx="11023167" cy="5324036"/>
          </a:xfrm>
        </p:spPr>
        <p:txBody>
          <a:bodyPr>
            <a:noAutofit/>
          </a:bodyPr>
          <a:lstStyle/>
          <a:p>
            <a:pPr marL="0" indent="0" algn="just">
              <a:buNone/>
            </a:pPr>
            <a:r>
              <a:rPr lang="en-US" sz="2400" dirty="0" smtClean="0"/>
              <a:t>	When </a:t>
            </a:r>
            <a:r>
              <a:rPr lang="en-US" sz="2400" dirty="0"/>
              <a:t>forming cash flows, the billing period is divided into time periods, which are usually called steps and measured in years or their fractions. The length and number of steps in the billing period depend on many factors: the purpose of the calculation, the length of various phases of the investment cycle, uneven cash income, conditions and frequency of financing, the degree of uncertainty and risk, etc</a:t>
            </a:r>
            <a:r>
              <a:rPr lang="en-US" sz="2400" dirty="0" smtClean="0"/>
              <a:t>.</a:t>
            </a:r>
          </a:p>
          <a:p>
            <a:pPr marL="0" indent="0" algn="just">
              <a:buNone/>
            </a:pPr>
            <a:r>
              <a:rPr lang="en-US" sz="2400" dirty="0" smtClean="0"/>
              <a:t>	An </a:t>
            </a:r>
            <a:r>
              <a:rPr lang="en-US" sz="2400" dirty="0"/>
              <a:t>investment project is associated with expenses and income, therefore, generates cash flows (real money flows), which at each step are characterized by an inflow equal to the amount of cash receipts, outflow - payments at this step, and a balance determined by their difference (between inflows and outflows). In addition, in practice, the so-called "net cash flow" (NCF) is separately distinguished, which is the difference between all the funds paid and received by the enterprise or organization for a certain period of time. The economic meaning of the indicator is that the resulting amount of money at the disposal of the enterprise is calculated as an algebraic value of input (positive) and output (negative) flows</a:t>
            </a:r>
            <a:endParaRPr lang="ru-RU" sz="2400" dirty="0"/>
          </a:p>
        </p:txBody>
      </p:sp>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en-US" sz="1200" b="1" dirty="0"/>
              <a:t>1.</a:t>
            </a:r>
            <a:endParaRPr lang="ru-RU" sz="1200" dirty="0"/>
          </a:p>
        </p:txBody>
      </p:sp>
      <p:sp>
        <p:nvSpPr>
          <p:cNvPr id="5" name="Rectangle 4"/>
          <p:cNvSpPr>
            <a:spLocks noChangeArrowheads="1"/>
          </p:cNvSpPr>
          <p:nvPr/>
        </p:nvSpPr>
        <p:spPr bwMode="auto">
          <a:xfrm>
            <a:off x="4216400" y="4176766"/>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t>
            </a:r>
            <a:endParaRPr kumimoji="0" lang="en-US" altLang="ru-RU"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10251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Заголовок 3"/>
          <p:cNvSpPr>
            <a:spLocks noGrp="1"/>
          </p:cNvSpPr>
          <p:nvPr>
            <p:ph type="ctrTitle"/>
          </p:nvPr>
        </p:nvSpPr>
        <p:spPr>
          <a:xfrm>
            <a:off x="5115699" y="0"/>
            <a:ext cx="7084542" cy="453081"/>
          </a:xfrm>
        </p:spPr>
        <p:txBody>
          <a:bodyPr>
            <a:noAutofit/>
          </a:bodyPr>
          <a:lstStyle/>
          <a:p>
            <a:pPr fontAlgn="t"/>
            <a:r>
              <a:rPr lang="en-US" sz="2300" b="1" dirty="0" smtClean="0"/>
              <a:t>INVESTMENT DESIGN INNOVATION</a:t>
            </a:r>
            <a:r>
              <a:rPr lang="ru-RU" sz="2300" b="1" dirty="0" smtClean="0"/>
              <a:t> </a:t>
            </a:r>
            <a:r>
              <a:rPr lang="en-US" sz="2300" b="1" dirty="0" smtClean="0"/>
              <a:t> IN THE ENERGY SYSTEM</a:t>
            </a:r>
            <a:endParaRPr lang="ru-RU" sz="2300" dirty="0"/>
          </a:p>
        </p:txBody>
      </p:sp>
      <p:cxnSp>
        <p:nvCxnSpPr>
          <p:cNvPr id="12" name="Прямая соединительная линия 11"/>
          <p:cNvCxnSpPr/>
          <p:nvPr/>
        </p:nvCxnSpPr>
        <p:spPr>
          <a:xfrm>
            <a:off x="5198078" y="423846"/>
            <a:ext cx="6957980" cy="2923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Rectangle 3"/>
          <p:cNvSpPr>
            <a:spLocks noChangeArrowheads="1"/>
          </p:cNvSpPr>
          <p:nvPr/>
        </p:nvSpPr>
        <p:spPr bwMode="auto">
          <a:xfrm>
            <a:off x="6059648" y="2665115"/>
            <a:ext cx="595112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t>Tutorial 6. EFFICIENCY OF REAL INVESTMENTS</a:t>
            </a:r>
            <a:endParaRPr lang="ru-RU" sz="2400" dirty="0"/>
          </a:p>
          <a:p>
            <a:r>
              <a:rPr lang="en-US" sz="2400" b="1" dirty="0"/>
              <a:t>Part 1.</a:t>
            </a:r>
            <a:endParaRPr lang="ru-RU" sz="2400" dirty="0"/>
          </a:p>
        </p:txBody>
      </p:sp>
    </p:spTree>
    <p:extLst>
      <p:ext uri="{BB962C8B-B14F-4D97-AF65-F5344CB8AC3E}">
        <p14:creationId xmlns:p14="http://schemas.microsoft.com/office/powerpoint/2010/main" val="20595863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en-US" sz="1200" b="1" dirty="0"/>
              <a:t>1.</a:t>
            </a:r>
            <a:endParaRPr lang="ru-RU" sz="1200" dirty="0"/>
          </a:p>
        </p:txBody>
      </p:sp>
      <p:sp>
        <p:nvSpPr>
          <p:cNvPr id="5" name="Rectangle 4"/>
          <p:cNvSpPr>
            <a:spLocks noChangeArrowheads="1"/>
          </p:cNvSpPr>
          <p:nvPr/>
        </p:nvSpPr>
        <p:spPr bwMode="auto">
          <a:xfrm>
            <a:off x="4216400" y="4176766"/>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t>
            </a:r>
            <a:endParaRPr kumimoji="0" lang="en-US" altLang="ru-RU"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2" name="Таблица 1"/>
          <p:cNvGraphicFramePr>
            <a:graphicFrameLocks noGrp="1"/>
          </p:cNvGraphicFramePr>
          <p:nvPr>
            <p:extLst>
              <p:ext uri="{D42A27DB-BD31-4B8C-83A1-F6EECF244321}">
                <p14:modId xmlns:p14="http://schemas.microsoft.com/office/powerpoint/2010/main" val="3439781226"/>
              </p:ext>
            </p:extLst>
          </p:nvPr>
        </p:nvGraphicFramePr>
        <p:xfrm>
          <a:off x="482600" y="646331"/>
          <a:ext cx="11099800" cy="5068669"/>
        </p:xfrm>
        <a:graphic>
          <a:graphicData uri="http://schemas.openxmlformats.org/drawingml/2006/table">
            <a:tbl>
              <a:tblPr>
                <a:tableStyleId>{5C22544A-7EE6-4342-B048-85BDC9FD1C3A}</a:tableStyleId>
              </a:tblPr>
              <a:tblGrid>
                <a:gridCol w="5663164"/>
                <a:gridCol w="5436636"/>
              </a:tblGrid>
              <a:tr h="734183">
                <a:tc gridSpan="2">
                  <a:txBody>
                    <a:bodyPr/>
                    <a:lstStyle/>
                    <a:p>
                      <a:pPr indent="-127000" algn="ctr">
                        <a:lnSpc>
                          <a:spcPts val="1200"/>
                        </a:lnSpc>
                        <a:spcBef>
                          <a:spcPts val="1800"/>
                        </a:spcBef>
                        <a:spcAft>
                          <a:spcPts val="0"/>
                        </a:spcAft>
                      </a:pPr>
                      <a:endParaRPr lang="en-US" sz="2400" dirty="0" smtClean="0">
                        <a:effectLst/>
                      </a:endParaRPr>
                    </a:p>
                    <a:p>
                      <a:pPr indent="-127000" algn="ctr">
                        <a:lnSpc>
                          <a:spcPts val="1200"/>
                        </a:lnSpc>
                        <a:spcBef>
                          <a:spcPts val="1800"/>
                        </a:spcBef>
                        <a:spcAft>
                          <a:spcPts val="0"/>
                        </a:spcAft>
                      </a:pPr>
                      <a:r>
                        <a:rPr lang="en-US" sz="2400" dirty="0" smtClean="0">
                          <a:effectLst/>
                        </a:rPr>
                        <a:t>Cash Flow</a:t>
                      </a:r>
                      <a:endParaRPr lang="ru-RU" sz="2400" dirty="0">
                        <a:effectLst/>
                        <a:latin typeface="Times New Roman" panose="02020603050405020304" pitchFamily="18" charset="0"/>
                        <a:ea typeface="Tahoma" panose="020B060403050404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ru-RU"/>
                    </a:p>
                  </a:txBody>
                  <a:tcPr/>
                </a:tc>
              </a:tr>
              <a:tr h="388229">
                <a:tc>
                  <a:txBody>
                    <a:bodyPr/>
                    <a:lstStyle/>
                    <a:p>
                      <a:pPr indent="-127000" algn="ctr">
                        <a:lnSpc>
                          <a:spcPts val="1200"/>
                        </a:lnSpc>
                        <a:spcBef>
                          <a:spcPts val="1800"/>
                        </a:spcBef>
                        <a:spcAft>
                          <a:spcPts val="0"/>
                        </a:spcAft>
                      </a:pPr>
                      <a:r>
                        <a:rPr lang="en-US" sz="2000" dirty="0">
                          <a:effectLst/>
                        </a:rPr>
                        <a:t>Input (positive)</a:t>
                      </a:r>
                      <a:endParaRPr lang="ru-RU" sz="2000" dirty="0">
                        <a:effectLst/>
                        <a:latin typeface="Times New Roman" panose="02020603050405020304" pitchFamily="18" charset="0"/>
                        <a:ea typeface="Tahoma" panose="020B0604030504040204" pitchFamily="34" charset="0"/>
                      </a:endParaRPr>
                    </a:p>
                  </a:txBody>
                  <a:tcPr marL="72000" marR="72000" marT="36000" marB="360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indent="342900" algn="ctr">
                        <a:spcAft>
                          <a:spcPts val="0"/>
                        </a:spcAft>
                      </a:pPr>
                      <a:r>
                        <a:rPr lang="en-US" sz="2000" dirty="0">
                          <a:effectLst/>
                        </a:rPr>
                        <a:t>Output (negative</a:t>
                      </a:r>
                      <a:r>
                        <a:rPr lang="en-US" sz="2000" dirty="0" smtClean="0">
                          <a:effectLst/>
                        </a:rPr>
                        <a:t>)</a:t>
                      </a:r>
                      <a:endParaRPr lang="ru-RU" sz="2000" dirty="0">
                        <a:effectLst/>
                        <a:latin typeface="Times New Roman" panose="02020603050405020304" pitchFamily="18" charset="0"/>
                        <a:ea typeface="Tahoma" panose="020B0604030504040204" pitchFamily="34" charset="0"/>
                      </a:endParaRPr>
                    </a:p>
                  </a:txBody>
                  <a:tcPr marL="72000" marR="72000" marT="36000" marB="360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4669">
                <a:tc>
                  <a:txBody>
                    <a:bodyPr/>
                    <a:lstStyle/>
                    <a:p>
                      <a:pPr indent="-127000" algn="ctr">
                        <a:lnSpc>
                          <a:spcPts val="1200"/>
                        </a:lnSpc>
                        <a:spcBef>
                          <a:spcPts val="1800"/>
                        </a:spcBef>
                        <a:spcAft>
                          <a:spcPts val="0"/>
                        </a:spcAft>
                      </a:pPr>
                      <a:r>
                        <a:rPr lang="en-US" sz="2000" dirty="0">
                          <a:effectLst/>
                        </a:rPr>
                        <a:t>Additional production and sales volume</a:t>
                      </a:r>
                      <a:endParaRPr lang="ru-RU" sz="2000" dirty="0">
                        <a:effectLst/>
                        <a:latin typeface="Times New Roman" panose="02020603050405020304" pitchFamily="18" charset="0"/>
                        <a:ea typeface="Tahoma" panose="020B0604030504040204" pitchFamily="34" charset="0"/>
                      </a:endParaRPr>
                    </a:p>
                  </a:txBody>
                  <a:tcPr marL="72000" marR="72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127000" algn="ctr">
                        <a:lnSpc>
                          <a:spcPts val="1200"/>
                        </a:lnSpc>
                        <a:spcBef>
                          <a:spcPts val="1800"/>
                        </a:spcBef>
                        <a:spcAft>
                          <a:spcPts val="0"/>
                        </a:spcAft>
                      </a:pPr>
                      <a:r>
                        <a:rPr lang="en-US" sz="2000" dirty="0">
                          <a:effectLst/>
                        </a:rPr>
                        <a:t>Initial investment in the first years of the investment project</a:t>
                      </a:r>
                      <a:endParaRPr lang="ru-RU" sz="2000" dirty="0">
                        <a:effectLst/>
                        <a:latin typeface="Times New Roman" panose="02020603050405020304" pitchFamily="18" charset="0"/>
                        <a:ea typeface="Tahoma" panose="020B0604030504040204" pitchFamily="34" charset="0"/>
                      </a:endParaRPr>
                    </a:p>
                  </a:txBody>
                  <a:tcPr marL="72000" marR="72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28546">
                <a:tc>
                  <a:txBody>
                    <a:bodyPr/>
                    <a:lstStyle/>
                    <a:p>
                      <a:pPr indent="-127000" algn="ctr">
                        <a:lnSpc>
                          <a:spcPts val="1370"/>
                        </a:lnSpc>
                        <a:spcBef>
                          <a:spcPts val="1800"/>
                        </a:spcBef>
                        <a:spcAft>
                          <a:spcPts val="0"/>
                        </a:spcAft>
                      </a:pPr>
                      <a:r>
                        <a:rPr lang="en-US" sz="2000" dirty="0">
                          <a:effectLst/>
                        </a:rPr>
                        <a:t>Increase in the price of products sold (goods) without changing the volume of its production</a:t>
                      </a:r>
                      <a:endParaRPr lang="ru-RU" sz="2000" dirty="0">
                        <a:effectLst/>
                        <a:latin typeface="Times New Roman" panose="02020603050405020304" pitchFamily="18" charset="0"/>
                        <a:ea typeface="Tahoma" panose="020B0604030504040204" pitchFamily="34" charset="0"/>
                      </a:endParaRPr>
                    </a:p>
                  </a:txBody>
                  <a:tcPr marL="72000" marR="72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127000" algn="ctr">
                        <a:lnSpc>
                          <a:spcPts val="1370"/>
                        </a:lnSpc>
                        <a:spcBef>
                          <a:spcPts val="1800"/>
                        </a:spcBef>
                        <a:spcAft>
                          <a:spcPts val="0"/>
                        </a:spcAft>
                      </a:pPr>
                      <a:r>
                        <a:rPr lang="en-US" sz="2000" dirty="0">
                          <a:effectLst/>
                        </a:rPr>
                        <a:t>Increase in working capital requirements in the first years of the investment project (increase in accounts receivable, purchase of goods and materials for the start of implementation)</a:t>
                      </a:r>
                      <a:endParaRPr lang="ru-RU" sz="2000" dirty="0">
                        <a:effectLst/>
                        <a:latin typeface="Times New Roman" panose="02020603050405020304" pitchFamily="18" charset="0"/>
                        <a:ea typeface="Tahoma" panose="020B0604030504040204" pitchFamily="34" charset="0"/>
                      </a:endParaRPr>
                    </a:p>
                  </a:txBody>
                  <a:tcPr marL="72000" marR="72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95924">
                <a:tc>
                  <a:txBody>
                    <a:bodyPr/>
                    <a:lstStyle/>
                    <a:p>
                      <a:pPr indent="-127000" algn="ctr">
                        <a:lnSpc>
                          <a:spcPts val="1200"/>
                        </a:lnSpc>
                        <a:spcBef>
                          <a:spcPts val="1800"/>
                        </a:spcBef>
                        <a:spcAft>
                          <a:spcPts val="0"/>
                        </a:spcAft>
                      </a:pPr>
                      <a:r>
                        <a:rPr lang="en-US" sz="2000" dirty="0">
                          <a:effectLst/>
                        </a:rPr>
                        <a:t>Cost reduction</a:t>
                      </a:r>
                      <a:endParaRPr lang="ru-RU" sz="2000" dirty="0">
                        <a:effectLst/>
                        <a:latin typeface="Times New Roman" panose="02020603050405020304" pitchFamily="18" charset="0"/>
                        <a:ea typeface="Tahoma" panose="020B0604030504040204" pitchFamily="34" charset="0"/>
                      </a:endParaRPr>
                    </a:p>
                  </a:txBody>
                  <a:tcPr marL="72000" marR="72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127000" algn="ctr">
                        <a:lnSpc>
                          <a:spcPts val="1370"/>
                        </a:lnSpc>
                        <a:spcBef>
                          <a:spcPts val="1800"/>
                        </a:spcBef>
                        <a:spcAft>
                          <a:spcPts val="0"/>
                        </a:spcAft>
                      </a:pPr>
                      <a:r>
                        <a:rPr lang="en-US" sz="2000" dirty="0">
                          <a:effectLst/>
                        </a:rPr>
                        <a:t>Repair and maintenance of elements of fixed assets used in the investment project</a:t>
                      </a:r>
                      <a:endParaRPr lang="ru-RU" sz="2000" dirty="0">
                        <a:effectLst/>
                        <a:latin typeface="Times New Roman" panose="02020603050405020304" pitchFamily="18" charset="0"/>
                        <a:ea typeface="Tahoma" panose="020B0604030504040204" pitchFamily="34" charset="0"/>
                      </a:endParaRPr>
                    </a:p>
                  </a:txBody>
                  <a:tcPr marL="72000" marR="72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48572">
                <a:tc>
                  <a:txBody>
                    <a:bodyPr/>
                    <a:lstStyle/>
                    <a:p>
                      <a:pPr indent="-127000" algn="ctr">
                        <a:lnSpc>
                          <a:spcPts val="1370"/>
                        </a:lnSpc>
                        <a:spcBef>
                          <a:spcPts val="1800"/>
                        </a:spcBef>
                        <a:spcAft>
                          <a:spcPts val="0"/>
                        </a:spcAft>
                      </a:pPr>
                      <a:r>
                        <a:rPr lang="en-US" sz="2000" dirty="0">
                          <a:effectLst/>
                        </a:rPr>
                        <a:t>The liquidation value of the elements of fixed assets required for the project at the end of the last year of the investment project (for example, the equipment may be sold or used for another project)</a:t>
                      </a:r>
                      <a:endParaRPr lang="ru-RU" sz="2000" dirty="0">
                        <a:effectLst/>
                        <a:latin typeface="Times New Roman" panose="02020603050405020304" pitchFamily="18" charset="0"/>
                        <a:ea typeface="Tahoma" panose="020B0604030504040204" pitchFamily="34" charset="0"/>
                      </a:endParaRPr>
                    </a:p>
                  </a:txBody>
                  <a:tcPr marL="72000" marR="72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indent="-127000" algn="ctr">
                        <a:lnSpc>
                          <a:spcPts val="1370"/>
                        </a:lnSpc>
                        <a:spcBef>
                          <a:spcPts val="1800"/>
                        </a:spcBef>
                        <a:spcAft>
                          <a:spcPts val="0"/>
                        </a:spcAft>
                      </a:pPr>
                      <a:r>
                        <a:rPr lang="en-US" sz="2000" dirty="0">
                          <a:effectLst/>
                        </a:rPr>
                        <a:t>Financing of additional non-production costs (social, environmental, etc.)</a:t>
                      </a:r>
                      <a:endParaRPr lang="ru-RU" sz="2000" dirty="0">
                        <a:effectLst/>
                        <a:latin typeface="Times New Roman" panose="02020603050405020304" pitchFamily="18" charset="0"/>
                        <a:ea typeface="Tahoma" panose="020B0604030504040204" pitchFamily="34" charset="0"/>
                      </a:endParaRPr>
                    </a:p>
                  </a:txBody>
                  <a:tcPr marL="72000" marR="72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28546">
                <a:tc>
                  <a:txBody>
                    <a:bodyPr/>
                    <a:lstStyle/>
                    <a:p>
                      <a:pPr indent="-127000" algn="ctr">
                        <a:lnSpc>
                          <a:spcPts val="1370"/>
                        </a:lnSpc>
                        <a:spcBef>
                          <a:spcPts val="1800"/>
                        </a:spcBef>
                        <a:spcAft>
                          <a:spcPts val="0"/>
                        </a:spcAft>
                      </a:pPr>
                      <a:r>
                        <a:rPr lang="en-US" sz="2000" dirty="0">
                          <a:effectLst/>
                        </a:rPr>
                        <a:t>Release of working capital at the end of the last year of the investment project (for example, closing accounts of debtors, sale of inventory balances, sale of shares, etc.).</a:t>
                      </a:r>
                      <a:endParaRPr lang="ru-RU" sz="2000" dirty="0">
                        <a:effectLst/>
                        <a:latin typeface="Times New Roman" panose="02020603050405020304" pitchFamily="18" charset="0"/>
                        <a:ea typeface="Tahoma" panose="020B0604030504040204" pitchFamily="34" charset="0"/>
                      </a:endParaRPr>
                    </a:p>
                  </a:txBody>
                  <a:tcPr marL="72000" marR="72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ru-RU"/>
                    </a:p>
                  </a:txBody>
                  <a:tcPr/>
                </a:tc>
              </a:tr>
            </a:tbl>
          </a:graphicData>
        </a:graphic>
      </p:graphicFrame>
    </p:spTree>
    <p:extLst>
      <p:ext uri="{BB962C8B-B14F-4D97-AF65-F5344CB8AC3E}">
        <p14:creationId xmlns:p14="http://schemas.microsoft.com/office/powerpoint/2010/main" val="6048640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en-US" sz="1200" b="1" dirty="0"/>
              <a:t>1.</a:t>
            </a:r>
            <a:endParaRPr lang="ru-RU" sz="1200" dirty="0"/>
          </a:p>
        </p:txBody>
      </p:sp>
      <p:sp>
        <p:nvSpPr>
          <p:cNvPr id="5" name="Rectangle 4"/>
          <p:cNvSpPr>
            <a:spLocks noChangeArrowheads="1"/>
          </p:cNvSpPr>
          <p:nvPr/>
        </p:nvSpPr>
        <p:spPr bwMode="auto">
          <a:xfrm>
            <a:off x="4216400" y="4176766"/>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t>
            </a:r>
            <a:endParaRPr kumimoji="0" lang="en-US" altLang="ru-RU" sz="1800" b="0" i="0" u="none" strike="noStrike" cap="none" normalizeH="0" baseline="0" smtClean="0">
              <a:ln>
                <a:noFill/>
              </a:ln>
              <a:solidFill>
                <a:schemeClr val="tx1"/>
              </a:solidFill>
              <a:effectLst/>
              <a:latin typeface="Arial" panose="020B0604020202020204" pitchFamily="34" charset="0"/>
            </a:endParaRPr>
          </a:p>
        </p:txBody>
      </p:sp>
      <p:sp>
        <p:nvSpPr>
          <p:cNvPr id="7" name="Объект 2"/>
          <p:cNvSpPr>
            <a:spLocks noGrp="1"/>
          </p:cNvSpPr>
          <p:nvPr>
            <p:ph idx="1"/>
          </p:nvPr>
        </p:nvSpPr>
        <p:spPr>
          <a:xfrm>
            <a:off x="394133" y="771964"/>
            <a:ext cx="11023167" cy="5743136"/>
          </a:xfrm>
        </p:spPr>
        <p:txBody>
          <a:bodyPr>
            <a:noAutofit/>
          </a:bodyPr>
          <a:lstStyle/>
          <a:p>
            <a:pPr marL="0" indent="0">
              <a:buNone/>
            </a:pPr>
            <a:r>
              <a:rPr lang="en-US" sz="2400" dirty="0" smtClean="0"/>
              <a:t>	</a:t>
            </a:r>
            <a:r>
              <a:rPr lang="en-US" sz="2400" dirty="0"/>
              <a:t>It should be borne in mind that the net cash flow has nothing to do with the cash flow in the cash register of the enterprise and denotes a different value, namely, the net cash result of the enterprise.</a:t>
            </a:r>
            <a:endParaRPr lang="ru-RU" sz="2400" dirty="0"/>
          </a:p>
          <a:p>
            <a:pPr marL="0" indent="0">
              <a:buNone/>
            </a:pPr>
            <a:r>
              <a:rPr lang="en-US" sz="2400" dirty="0" smtClean="0"/>
              <a:t>	When </a:t>
            </a:r>
            <a:r>
              <a:rPr lang="en-US" sz="2400" dirty="0"/>
              <a:t>conducting an assessment, you cannot mix the concept of cash receipts and the amount of the financial result received-profit. This is due to the difference in their economic nature: </a:t>
            </a:r>
            <a:endParaRPr lang="ru-RU" sz="2400" dirty="0"/>
          </a:p>
          <a:p>
            <a:r>
              <a:rPr lang="en-US" sz="2400" dirty="0"/>
              <a:t>Time (period) of calculating profit does not coincide with the actual receipt of funds;</a:t>
            </a:r>
            <a:endParaRPr lang="ru-RU" sz="2400" dirty="0"/>
          </a:p>
          <a:p>
            <a:r>
              <a:rPr lang="en-US" sz="2400" dirty="0"/>
              <a:t>Profit is recognized after the entire business transaction is completed, and not only after the receipt of funds (for example, shipment for sale of products and its payment by the buyer);</a:t>
            </a:r>
            <a:endParaRPr lang="ru-RU" sz="2400" dirty="0"/>
          </a:p>
          <a:p>
            <a:r>
              <a:rPr lang="en-US" sz="2400" dirty="0"/>
              <a:t>When calculating profit, the transaction costs are recognized after its implementation, and not at the time of payment;</a:t>
            </a:r>
            <a:endParaRPr lang="ru-RU" sz="2400" dirty="0"/>
          </a:p>
          <a:p>
            <a:r>
              <a:rPr lang="en-US" sz="2400" dirty="0"/>
              <a:t>Cash flow generally reflects the flow of funds that are not included in </a:t>
            </a:r>
            <a:r>
              <a:rPr lang="en-US" sz="2400" dirty="0" smtClean="0"/>
              <a:t>the                 </a:t>
            </a:r>
            <a:r>
              <a:rPr lang="en-US" sz="2400" dirty="0"/>
              <a:t>calculation of profit-debt payments, advance payments, payments </a:t>
            </a:r>
            <a:r>
              <a:rPr lang="en-US" sz="2400" dirty="0" smtClean="0"/>
              <a:t>for                           </a:t>
            </a:r>
            <a:r>
              <a:rPr lang="en-US" sz="2400" dirty="0"/>
              <a:t>financing an investment project, etc.</a:t>
            </a:r>
            <a:endParaRPr lang="ru-RU" sz="2400" dirty="0"/>
          </a:p>
        </p:txBody>
      </p:sp>
    </p:spTree>
    <p:extLst>
      <p:ext uri="{BB962C8B-B14F-4D97-AF65-F5344CB8AC3E}">
        <p14:creationId xmlns:p14="http://schemas.microsoft.com/office/powerpoint/2010/main" val="16165014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en-US" sz="1200" b="1" dirty="0"/>
              <a:t>1.</a:t>
            </a:r>
            <a:endParaRPr lang="ru-RU" sz="1200" dirty="0"/>
          </a:p>
        </p:txBody>
      </p:sp>
      <p:sp>
        <p:nvSpPr>
          <p:cNvPr id="5" name="Rectangle 4"/>
          <p:cNvSpPr>
            <a:spLocks noChangeArrowheads="1"/>
          </p:cNvSpPr>
          <p:nvPr/>
        </p:nvSpPr>
        <p:spPr bwMode="auto">
          <a:xfrm>
            <a:off x="4216400" y="4176766"/>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t>
            </a:r>
            <a:endParaRPr kumimoji="0" lang="en-US" altLang="ru-RU" sz="1800" b="0" i="0" u="none" strike="noStrike" cap="none" normalizeH="0" baseline="0" smtClean="0">
              <a:ln>
                <a:noFill/>
              </a:ln>
              <a:solidFill>
                <a:schemeClr val="tx1"/>
              </a:solidFill>
              <a:effectLst/>
              <a:latin typeface="Arial" panose="020B0604020202020204" pitchFamily="34" charset="0"/>
            </a:endParaRPr>
          </a:p>
        </p:txBody>
      </p:sp>
      <p:sp>
        <p:nvSpPr>
          <p:cNvPr id="7" name="Объект 2"/>
          <p:cNvSpPr>
            <a:spLocks noGrp="1"/>
          </p:cNvSpPr>
          <p:nvPr>
            <p:ph idx="1"/>
          </p:nvPr>
        </p:nvSpPr>
        <p:spPr>
          <a:xfrm>
            <a:off x="279833" y="1076764"/>
            <a:ext cx="11023167" cy="4650936"/>
          </a:xfrm>
        </p:spPr>
        <p:txBody>
          <a:bodyPr>
            <a:noAutofit/>
          </a:bodyPr>
          <a:lstStyle/>
          <a:p>
            <a:pPr marL="0" indent="0">
              <a:buNone/>
            </a:pPr>
            <a:r>
              <a:rPr lang="en-US" sz="2400" b="1" dirty="0" smtClean="0"/>
              <a:t>		Cash </a:t>
            </a:r>
            <a:r>
              <a:rPr lang="en-US" sz="2400" b="1" dirty="0"/>
              <a:t>flows are evaluated in stages</a:t>
            </a:r>
            <a:r>
              <a:rPr lang="en-US" sz="2400" b="1" dirty="0" smtClean="0"/>
              <a:t>.</a:t>
            </a:r>
          </a:p>
          <a:p>
            <a:pPr marL="0" indent="0">
              <a:buNone/>
            </a:pPr>
            <a:endParaRPr lang="ru-RU" sz="2400" dirty="0"/>
          </a:p>
          <a:p>
            <a:pPr marL="0" indent="0">
              <a:buNone/>
            </a:pPr>
            <a:r>
              <a:rPr lang="en-US" sz="2400" b="1" dirty="0" smtClean="0"/>
              <a:t>	Stage </a:t>
            </a:r>
            <a:r>
              <a:rPr lang="en-US" sz="2400" b="1" dirty="0"/>
              <a:t>1.</a:t>
            </a:r>
            <a:r>
              <a:rPr lang="en-US" sz="2400" dirty="0"/>
              <a:t> </a:t>
            </a:r>
            <a:r>
              <a:rPr lang="en-US" sz="2400" b="1" dirty="0"/>
              <a:t>Identification</a:t>
            </a:r>
            <a:r>
              <a:rPr lang="en-US" sz="2400" dirty="0"/>
              <a:t> </a:t>
            </a:r>
            <a:r>
              <a:rPr lang="en-US" sz="2400" b="1" dirty="0"/>
              <a:t>(description of features) of the cash flow and analysis of the cash flow structure (vertical, structural analysis).</a:t>
            </a:r>
            <a:endParaRPr lang="ru-RU" sz="2400" dirty="0"/>
          </a:p>
          <a:p>
            <a:pPr marL="0" indent="0">
              <a:buNone/>
            </a:pPr>
            <a:r>
              <a:rPr lang="en-US" sz="2400" dirty="0" smtClean="0"/>
              <a:t>	At </a:t>
            </a:r>
            <a:r>
              <a:rPr lang="en-US" sz="2400" dirty="0"/>
              <a:t>this stage, to solve the tasks set, the cash flow is decomposed (allocation of outflows and inflows) and the components are distributed over time. The main document for analyzing cash flows is the cash flow Statement.</a:t>
            </a:r>
            <a:endParaRPr lang="ru-RU" sz="2400" dirty="0"/>
          </a:p>
          <a:p>
            <a:pPr marL="0" indent="0">
              <a:buNone/>
            </a:pPr>
            <a:r>
              <a:rPr lang="en-US" sz="2400" dirty="0" smtClean="0"/>
              <a:t>	To </a:t>
            </a:r>
            <a:r>
              <a:rPr lang="en-US" sz="2400" dirty="0"/>
              <a:t>identify the cash flow, it is advisable to identify the most typical types of cash flows for economic practice</a:t>
            </a:r>
            <a:endParaRPr lang="ru-RU" sz="2400" dirty="0"/>
          </a:p>
          <a:p>
            <a:pPr marL="0" indent="0">
              <a:buNone/>
            </a:pPr>
            <a:endParaRPr lang="ru-RU" sz="2400" dirty="0"/>
          </a:p>
        </p:txBody>
      </p:sp>
    </p:spTree>
    <p:extLst>
      <p:ext uri="{BB962C8B-B14F-4D97-AF65-F5344CB8AC3E}">
        <p14:creationId xmlns:p14="http://schemas.microsoft.com/office/powerpoint/2010/main" val="23209385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en-US" sz="1200" b="1" dirty="0"/>
              <a:t>1.</a:t>
            </a:r>
            <a:endParaRPr lang="ru-RU" sz="1200" dirty="0"/>
          </a:p>
        </p:txBody>
      </p:sp>
      <p:sp>
        <p:nvSpPr>
          <p:cNvPr id="5" name="Rectangle 4"/>
          <p:cNvSpPr>
            <a:spLocks noChangeArrowheads="1"/>
          </p:cNvSpPr>
          <p:nvPr/>
        </p:nvSpPr>
        <p:spPr bwMode="auto">
          <a:xfrm>
            <a:off x="4216400" y="4176766"/>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t>
            </a:r>
            <a:endParaRPr kumimoji="0" lang="en-US" altLang="ru-RU"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3" name="Таблица 2"/>
          <p:cNvGraphicFramePr>
            <a:graphicFrameLocks noGrp="1"/>
          </p:cNvGraphicFramePr>
          <p:nvPr>
            <p:extLst>
              <p:ext uri="{D42A27DB-BD31-4B8C-83A1-F6EECF244321}">
                <p14:modId xmlns:p14="http://schemas.microsoft.com/office/powerpoint/2010/main" val="3512721165"/>
              </p:ext>
            </p:extLst>
          </p:nvPr>
        </p:nvGraphicFramePr>
        <p:xfrm>
          <a:off x="622300" y="646332"/>
          <a:ext cx="9829800" cy="5474072"/>
        </p:xfrm>
        <a:graphic>
          <a:graphicData uri="http://schemas.openxmlformats.org/drawingml/2006/table">
            <a:tbl>
              <a:tblPr>
                <a:tableStyleId>{5C22544A-7EE6-4342-B048-85BDC9FD1C3A}</a:tableStyleId>
              </a:tblPr>
              <a:tblGrid>
                <a:gridCol w="2162557"/>
                <a:gridCol w="7667243"/>
              </a:tblGrid>
              <a:tr h="0">
                <a:tc>
                  <a:txBody>
                    <a:bodyPr/>
                    <a:lstStyle/>
                    <a:p>
                      <a:pPr indent="-127000" algn="ctr">
                        <a:lnSpc>
                          <a:spcPts val="1200"/>
                        </a:lnSpc>
                        <a:spcBef>
                          <a:spcPts val="1800"/>
                        </a:spcBef>
                        <a:spcAft>
                          <a:spcPts val="0"/>
                        </a:spcAft>
                      </a:pPr>
                      <a:r>
                        <a:rPr lang="en-US" sz="2400" dirty="0">
                          <a:effectLst/>
                        </a:rPr>
                        <a:t>Flow type </a:t>
                      </a:r>
                      <a:endParaRPr lang="ru-RU" sz="2400" dirty="0">
                        <a:effectLst/>
                        <a:latin typeface="Times New Roman" panose="02020603050405020304" pitchFamily="18" charset="0"/>
                        <a:ea typeface="Tahoma" panose="020B0604030504040204" pitchFamily="34" charset="0"/>
                      </a:endParaRPr>
                    </a:p>
                  </a:txBody>
                  <a:tcPr marL="72000" marR="72000" marT="144000" marB="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127000" algn="ctr">
                        <a:lnSpc>
                          <a:spcPts val="1200"/>
                        </a:lnSpc>
                        <a:spcBef>
                          <a:spcPts val="1800"/>
                        </a:spcBef>
                        <a:spcAft>
                          <a:spcPts val="0"/>
                        </a:spcAft>
                      </a:pPr>
                      <a:r>
                        <a:rPr lang="en-US" sz="2400" dirty="0">
                          <a:effectLst/>
                        </a:rPr>
                        <a:t>Flow characteristic</a:t>
                      </a:r>
                      <a:endParaRPr lang="ru-RU" sz="2400" dirty="0">
                        <a:effectLst/>
                        <a:latin typeface="Times New Roman" panose="02020603050405020304" pitchFamily="18" charset="0"/>
                        <a:ea typeface="Tahoma" panose="020B0604030504040204" pitchFamily="34" charset="0"/>
                      </a:endParaRPr>
                    </a:p>
                  </a:txBody>
                  <a:tcPr marL="72000" marR="72000" marT="144000" marB="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2400">
                <a:tc>
                  <a:txBody>
                    <a:bodyPr/>
                    <a:lstStyle/>
                    <a:p>
                      <a:pPr algn="ctr">
                        <a:lnSpc>
                          <a:spcPts val="1370"/>
                        </a:lnSpc>
                        <a:spcAft>
                          <a:spcPts val="0"/>
                        </a:spcAft>
                      </a:pPr>
                      <a:r>
                        <a:rPr lang="en-US" sz="2000" dirty="0" smtClean="0">
                          <a:effectLst/>
                        </a:rPr>
                        <a:t>Relevant</a:t>
                      </a:r>
                      <a:endParaRPr lang="ru-RU" sz="2000" dirty="0">
                        <a:effectLst/>
                        <a:latin typeface="Times New Roman" panose="02020603050405020304" pitchFamily="18" charset="0"/>
                        <a:ea typeface="Tahoma" panose="020B0604030504040204" pitchFamily="34" charset="0"/>
                      </a:endParaRPr>
                    </a:p>
                  </a:txBody>
                  <a:tcPr marL="72000" marR="72000" marT="72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370"/>
                        </a:lnSpc>
                        <a:spcAft>
                          <a:spcPts val="0"/>
                        </a:spcAft>
                      </a:pPr>
                      <a:r>
                        <a:rPr lang="en-US" sz="2000" dirty="0">
                          <a:effectLst/>
                        </a:rPr>
                        <a:t>Cash flow in which the part of the flow with the minus sign changes to the part with the plus sign once</a:t>
                      </a:r>
                      <a:endParaRPr lang="ru-RU" sz="2000" dirty="0">
                        <a:effectLst/>
                      </a:endParaRPr>
                    </a:p>
                    <a:p>
                      <a:pPr indent="520700" algn="just">
                        <a:lnSpc>
                          <a:spcPts val="1370"/>
                        </a:lnSpc>
                        <a:spcAft>
                          <a:spcPts val="0"/>
                        </a:spcAft>
                      </a:pPr>
                      <a:r>
                        <a:rPr lang="en-US" sz="2000" dirty="0">
                          <a:effectLst/>
                        </a:rPr>
                        <a:t> </a:t>
                      </a:r>
                      <a:endParaRPr lang="ru-RU" sz="2000" i="1" dirty="0">
                        <a:effectLst/>
                        <a:latin typeface="Times New Roman" panose="02020603050405020304" pitchFamily="18" charset="0"/>
                        <a:ea typeface="Times New Roman" panose="02020603050405020304" pitchFamily="18" charset="0"/>
                      </a:endParaRPr>
                    </a:p>
                  </a:txBody>
                  <a:tcPr marL="72000" marR="72000" marT="72000" marB="360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indent="-127000" algn="ctr">
                        <a:lnSpc>
                          <a:spcPts val="1370"/>
                        </a:lnSpc>
                        <a:spcBef>
                          <a:spcPts val="1800"/>
                        </a:spcBef>
                        <a:spcAft>
                          <a:spcPts val="0"/>
                        </a:spcAft>
                      </a:pPr>
                      <a:r>
                        <a:rPr lang="en-US" sz="2000" dirty="0">
                          <a:effectLst/>
                        </a:rPr>
                        <a:t>Irrelevant</a:t>
                      </a:r>
                      <a:endParaRPr lang="ru-RU" sz="2000" dirty="0">
                        <a:effectLst/>
                        <a:latin typeface="Times New Roman" panose="02020603050405020304" pitchFamily="18" charset="0"/>
                        <a:ea typeface="Tahoma" panose="020B0604030504040204" pitchFamily="34" charset="0"/>
                      </a:endParaRPr>
                    </a:p>
                  </a:txBody>
                  <a:tcPr marL="72000" marR="72000" marT="72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370"/>
                        </a:lnSpc>
                        <a:spcAft>
                          <a:spcPts val="0"/>
                        </a:spcAft>
                      </a:pPr>
                      <a:r>
                        <a:rPr lang="en-US" sz="2000" dirty="0">
                          <a:effectLst/>
                        </a:rPr>
                        <a:t>Cash flow of alternating payments and receipts through the arbitrary time </a:t>
                      </a:r>
                      <a:r>
                        <a:rPr lang="en-US" sz="2000" dirty="0" smtClean="0">
                          <a:effectLst/>
                        </a:rPr>
                        <a:t>intervals</a:t>
                      </a:r>
                      <a:endParaRPr lang="ru-RU" sz="2000" dirty="0">
                        <a:effectLst/>
                        <a:latin typeface="Times New Roman" panose="02020603050405020304" pitchFamily="18" charset="0"/>
                        <a:ea typeface="Tahoma" panose="020B0604030504040204" pitchFamily="34" charset="0"/>
                      </a:endParaRPr>
                    </a:p>
                  </a:txBody>
                  <a:tcPr marL="72000" marR="72000" marT="72000" marB="360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7500">
                <a:tc>
                  <a:txBody>
                    <a:bodyPr/>
                    <a:lstStyle/>
                    <a:p>
                      <a:pPr algn="ctr">
                        <a:lnSpc>
                          <a:spcPts val="1370"/>
                        </a:lnSpc>
                        <a:spcAft>
                          <a:spcPts val="0"/>
                        </a:spcAft>
                      </a:pPr>
                      <a:r>
                        <a:rPr lang="en-US" sz="2000" dirty="0">
                          <a:effectLst/>
                        </a:rPr>
                        <a:t>Annuity</a:t>
                      </a:r>
                      <a:endParaRPr lang="ru-RU" sz="2000" dirty="0">
                        <a:effectLst/>
                      </a:endParaRPr>
                    </a:p>
                    <a:p>
                      <a:pPr algn="ctr">
                        <a:lnSpc>
                          <a:spcPts val="1370"/>
                        </a:lnSpc>
                        <a:spcAft>
                          <a:spcPts val="0"/>
                        </a:spcAft>
                      </a:pPr>
                      <a:r>
                        <a:rPr lang="en-US" sz="2000" dirty="0">
                          <a:effectLst/>
                        </a:rPr>
                        <a:t>(even flow</a:t>
                      </a:r>
                      <a:r>
                        <a:rPr lang="en-US" sz="2000" dirty="0" smtClean="0">
                          <a:effectLst/>
                        </a:rPr>
                        <a:t>)</a:t>
                      </a:r>
                      <a:r>
                        <a:rPr lang="ru-RU" sz="2000" dirty="0">
                          <a:effectLst/>
                        </a:rPr>
                        <a:t> </a:t>
                      </a:r>
                      <a:endParaRPr lang="ru-RU" sz="2000" i="1" dirty="0">
                        <a:effectLst/>
                        <a:latin typeface="Times New Roman" panose="02020603050405020304" pitchFamily="18" charset="0"/>
                        <a:ea typeface="Times New Roman" panose="02020603050405020304" pitchFamily="18" charset="0"/>
                      </a:endParaRPr>
                    </a:p>
                  </a:txBody>
                  <a:tcPr marL="72000" marR="72000" marT="72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370"/>
                        </a:lnSpc>
                        <a:spcAft>
                          <a:spcPts val="0"/>
                        </a:spcAft>
                      </a:pPr>
                      <a:r>
                        <a:rPr lang="en-US" sz="2000" dirty="0">
                          <a:effectLst/>
                        </a:rPr>
                        <a:t>Cash flow with one-time initial deductions and subsequent receipt of approximately equal amounts of cash receipts at regular intervals</a:t>
                      </a:r>
                      <a:r>
                        <a:rPr lang="en-US" sz="2000" dirty="0" smtClean="0">
                          <a:effectLst/>
                        </a:rPr>
                        <a:t>.</a:t>
                      </a:r>
                      <a:r>
                        <a:rPr lang="en-US" sz="2000" dirty="0">
                          <a:effectLst/>
                        </a:rPr>
                        <a:t> </a:t>
                      </a:r>
                      <a:endParaRPr lang="ru-RU" sz="2000" dirty="0">
                        <a:effectLst/>
                        <a:latin typeface="Times New Roman" panose="02020603050405020304" pitchFamily="18" charset="0"/>
                        <a:ea typeface="Tahoma" panose="020B0604030504040204" pitchFamily="34" charset="0"/>
                      </a:endParaRPr>
                    </a:p>
                  </a:txBody>
                  <a:tcPr marL="72000" marR="72000" marT="72000" marB="360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82177">
                <a:tc>
                  <a:txBody>
                    <a:bodyPr/>
                    <a:lstStyle/>
                    <a:p>
                      <a:pPr algn="ctr">
                        <a:lnSpc>
                          <a:spcPts val="1370"/>
                        </a:lnSpc>
                        <a:spcAft>
                          <a:spcPts val="0"/>
                        </a:spcAft>
                      </a:pPr>
                      <a:r>
                        <a:rPr lang="en-US" sz="2000" dirty="0" smtClean="0">
                          <a:effectLst/>
                        </a:rPr>
                        <a:t>Uneven</a:t>
                      </a:r>
                      <a:endParaRPr lang="ru-RU" sz="2000" dirty="0">
                        <a:effectLst/>
                        <a:latin typeface="Times New Roman" panose="02020603050405020304" pitchFamily="18" charset="0"/>
                        <a:ea typeface="Tahoma" panose="020B0604030504040204" pitchFamily="34" charset="0"/>
                      </a:endParaRPr>
                    </a:p>
                  </a:txBody>
                  <a:tcPr marL="72000" marR="72000" marT="72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370"/>
                        </a:lnSpc>
                        <a:spcAft>
                          <a:spcPts val="0"/>
                        </a:spcAft>
                      </a:pPr>
                      <a:r>
                        <a:rPr lang="en-US" sz="2000" dirty="0">
                          <a:effectLst/>
                        </a:rPr>
                        <a:t>Cash flow with payments that are not equal in size and time, that is, the flows are uneven and change almost </a:t>
                      </a:r>
                      <a:r>
                        <a:rPr lang="en-US" sz="2000" dirty="0" smtClean="0">
                          <a:effectLst/>
                        </a:rPr>
                        <a:t>continuously</a:t>
                      </a:r>
                      <a:endParaRPr lang="ru-RU" sz="2000" dirty="0">
                        <a:effectLst/>
                        <a:latin typeface="Times New Roman" panose="02020603050405020304" pitchFamily="18" charset="0"/>
                        <a:ea typeface="Tahoma" panose="020B0604030504040204" pitchFamily="34" charset="0"/>
                      </a:endParaRPr>
                    </a:p>
                  </a:txBody>
                  <a:tcPr marL="72000" marR="72000" marT="72000" marB="360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82177">
                <a:tc>
                  <a:txBody>
                    <a:bodyPr/>
                    <a:lstStyle/>
                    <a:p>
                      <a:pPr algn="ctr">
                        <a:lnSpc>
                          <a:spcPts val="1370"/>
                        </a:lnSpc>
                        <a:spcAft>
                          <a:spcPts val="0"/>
                        </a:spcAft>
                      </a:pPr>
                      <a:r>
                        <a:rPr lang="en-US" sz="2000" dirty="0" smtClean="0">
                          <a:effectLst/>
                        </a:rPr>
                        <a:t>Incremental</a:t>
                      </a:r>
                      <a:r>
                        <a:rPr lang="ru-RU" sz="2000" dirty="0">
                          <a:effectLst/>
                        </a:rPr>
                        <a:t> </a:t>
                      </a:r>
                      <a:endParaRPr lang="ru-RU" sz="2000" dirty="0">
                        <a:effectLst/>
                        <a:latin typeface="Times New Roman" panose="02020603050405020304" pitchFamily="18" charset="0"/>
                        <a:ea typeface="Tahoma" panose="020B0604030504040204" pitchFamily="34" charset="0"/>
                      </a:endParaRPr>
                    </a:p>
                  </a:txBody>
                  <a:tcPr marL="72000" marR="72000" marT="72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127000" algn="just">
                        <a:lnSpc>
                          <a:spcPts val="1370"/>
                        </a:lnSpc>
                        <a:spcBef>
                          <a:spcPts val="1800"/>
                        </a:spcBef>
                        <a:spcAft>
                          <a:spcPts val="0"/>
                        </a:spcAft>
                      </a:pPr>
                      <a:r>
                        <a:rPr lang="en-US" sz="2000" dirty="0">
                          <a:effectLst/>
                        </a:rPr>
                        <a:t>Cash flow with one-time initial contributions and subsequent evenly increasing receipts that increase at a constant rate</a:t>
                      </a:r>
                      <a:endParaRPr lang="ru-RU" sz="2000" dirty="0">
                        <a:effectLst/>
                        <a:latin typeface="Times New Roman" panose="02020603050405020304" pitchFamily="18" charset="0"/>
                        <a:ea typeface="Tahoma" panose="020B0604030504040204" pitchFamily="34" charset="0"/>
                      </a:endParaRPr>
                    </a:p>
                  </a:txBody>
                  <a:tcPr marL="72000" marR="72000" marT="72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20514">
                <a:tc>
                  <a:txBody>
                    <a:bodyPr/>
                    <a:lstStyle/>
                    <a:p>
                      <a:pPr algn="ctr">
                        <a:lnSpc>
                          <a:spcPts val="1370"/>
                        </a:lnSpc>
                        <a:spcAft>
                          <a:spcPts val="0"/>
                        </a:spcAft>
                      </a:pPr>
                      <a:r>
                        <a:rPr lang="en-US" sz="2000" dirty="0" smtClean="0">
                          <a:effectLst/>
                        </a:rPr>
                        <a:t>Declining</a:t>
                      </a:r>
                      <a:endParaRPr lang="ru-RU" sz="2000" dirty="0">
                        <a:effectLst/>
                        <a:latin typeface="Times New Roman" panose="02020603050405020304" pitchFamily="18" charset="0"/>
                        <a:ea typeface="Tahoma" panose="020B0604030504040204" pitchFamily="34" charset="0"/>
                      </a:endParaRPr>
                    </a:p>
                  </a:txBody>
                  <a:tcPr marL="72000" marR="72000" marT="72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370"/>
                        </a:lnSpc>
                        <a:spcAft>
                          <a:spcPts val="0"/>
                        </a:spcAft>
                      </a:pPr>
                      <a:r>
                        <a:rPr lang="en-US" sz="2000" dirty="0">
                          <a:effectLst/>
                        </a:rPr>
                        <a:t>Cash flow with a one-time initial charges and the subsequent uniformly decreasing revenues, which decrease with a </a:t>
                      </a:r>
                      <a:r>
                        <a:rPr lang="en-US" sz="2000" dirty="0" smtClean="0">
                          <a:effectLst/>
                        </a:rPr>
                        <a:t>constant</a:t>
                      </a:r>
                      <a:endParaRPr lang="ru-RU" sz="2000" dirty="0">
                        <a:effectLst/>
                        <a:latin typeface="Times New Roman" panose="02020603050405020304" pitchFamily="18" charset="0"/>
                        <a:ea typeface="Tahoma" panose="020B0604030504040204" pitchFamily="34" charset="0"/>
                      </a:endParaRPr>
                    </a:p>
                  </a:txBody>
                  <a:tcPr marL="72000" marR="72000" marT="72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33673">
                <a:tc>
                  <a:txBody>
                    <a:bodyPr/>
                    <a:lstStyle/>
                    <a:p>
                      <a:pPr algn="ctr">
                        <a:lnSpc>
                          <a:spcPts val="1370"/>
                        </a:lnSpc>
                        <a:spcAft>
                          <a:spcPts val="0"/>
                        </a:spcAft>
                      </a:pPr>
                      <a:r>
                        <a:rPr lang="en-US" sz="2000" dirty="0">
                          <a:effectLst/>
                        </a:rPr>
                        <a:t>"Battery" </a:t>
                      </a:r>
                      <a:r>
                        <a:rPr lang="en-US" sz="2000" dirty="0" smtClean="0">
                          <a:effectLst/>
                        </a:rPr>
                        <a:t>type</a:t>
                      </a:r>
                      <a:r>
                        <a:rPr lang="ru-RU" sz="2000" dirty="0">
                          <a:effectLst/>
                        </a:rPr>
                        <a:t> </a:t>
                      </a:r>
                      <a:endParaRPr lang="ru-RU" sz="2000" dirty="0">
                        <a:effectLst/>
                        <a:latin typeface="Times New Roman" panose="02020603050405020304" pitchFamily="18" charset="0"/>
                        <a:ea typeface="Tahoma" panose="020B0604030504040204" pitchFamily="34" charset="0"/>
                      </a:endParaRPr>
                    </a:p>
                  </a:txBody>
                  <a:tcPr marL="72000" marR="72000" marT="72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127000" algn="just">
                        <a:lnSpc>
                          <a:spcPts val="1370"/>
                        </a:lnSpc>
                        <a:spcBef>
                          <a:spcPts val="1800"/>
                        </a:spcBef>
                        <a:spcAft>
                          <a:spcPts val="0"/>
                        </a:spcAft>
                      </a:pPr>
                      <a:r>
                        <a:rPr lang="en-US" sz="2000" dirty="0">
                          <a:effectLst/>
                        </a:rPr>
                        <a:t>Cash flow with a number of consecutive deductions and a single subsequent cash flow</a:t>
                      </a:r>
                      <a:endParaRPr lang="ru-RU" sz="2000" dirty="0">
                        <a:effectLst/>
                        <a:latin typeface="Times New Roman" panose="02020603050405020304" pitchFamily="18" charset="0"/>
                        <a:ea typeface="Tahoma" panose="020B0604030504040204" pitchFamily="34" charset="0"/>
                      </a:endParaRPr>
                    </a:p>
                  </a:txBody>
                  <a:tcPr marL="72000" marR="72000" marT="72000" marB="360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82177">
                <a:tc>
                  <a:txBody>
                    <a:bodyPr/>
                    <a:lstStyle/>
                    <a:p>
                      <a:pPr algn="ctr">
                        <a:lnSpc>
                          <a:spcPts val="1370"/>
                        </a:lnSpc>
                        <a:spcAft>
                          <a:spcPts val="0"/>
                        </a:spcAft>
                      </a:pPr>
                      <a:r>
                        <a:rPr lang="en-US" sz="2000" dirty="0">
                          <a:effectLst/>
                        </a:rPr>
                        <a:t>"Speculative" </a:t>
                      </a:r>
                      <a:r>
                        <a:rPr lang="en-US" sz="2000" dirty="0" smtClean="0">
                          <a:effectLst/>
                        </a:rPr>
                        <a:t>type</a:t>
                      </a:r>
                      <a:endParaRPr lang="ru-RU" sz="2000" dirty="0">
                        <a:effectLst/>
                        <a:latin typeface="Times New Roman" panose="02020603050405020304" pitchFamily="18" charset="0"/>
                        <a:ea typeface="Tahoma" panose="020B0604030504040204" pitchFamily="34" charset="0"/>
                      </a:endParaRPr>
                    </a:p>
                  </a:txBody>
                  <a:tcPr marL="72000" marR="72000" marT="72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127000" algn="just">
                        <a:lnSpc>
                          <a:spcPts val="1370"/>
                        </a:lnSpc>
                        <a:spcBef>
                          <a:spcPts val="1800"/>
                        </a:spcBef>
                        <a:spcAft>
                          <a:spcPts val="0"/>
                        </a:spcAft>
                      </a:pPr>
                      <a:r>
                        <a:rPr lang="en-US" sz="2000" dirty="0">
                          <a:effectLst/>
                        </a:rPr>
                        <a:t>Cash flow with one-time deductions and one-time receipts, the time of which is not clearly fixed</a:t>
                      </a:r>
                      <a:endParaRPr lang="ru-RU" sz="2000" dirty="0">
                        <a:effectLst/>
                        <a:latin typeface="Times New Roman" panose="02020603050405020304" pitchFamily="18" charset="0"/>
                        <a:ea typeface="Tahoma" panose="020B0604030504040204" pitchFamily="34" charset="0"/>
                      </a:endParaRPr>
                    </a:p>
                  </a:txBody>
                  <a:tcPr marL="72000" marR="72000" marT="72000" marB="360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82177">
                <a:tc>
                  <a:txBody>
                    <a:bodyPr/>
                    <a:lstStyle/>
                    <a:p>
                      <a:pPr algn="ctr">
                        <a:lnSpc>
                          <a:spcPts val="1370"/>
                        </a:lnSpc>
                        <a:spcAft>
                          <a:spcPts val="0"/>
                        </a:spcAft>
                      </a:pPr>
                      <a:r>
                        <a:rPr lang="en-US" sz="2000" dirty="0" smtClean="0">
                          <a:effectLst/>
                        </a:rPr>
                        <a:t>Regular</a:t>
                      </a:r>
                      <a:endParaRPr lang="ru-RU" sz="2000" dirty="0">
                        <a:effectLst/>
                        <a:latin typeface="Times New Roman" panose="02020603050405020304" pitchFamily="18" charset="0"/>
                        <a:ea typeface="Tahoma" panose="020B0604030504040204" pitchFamily="34" charset="0"/>
                      </a:endParaRPr>
                    </a:p>
                  </a:txBody>
                  <a:tcPr marL="72000" marR="72000" marT="72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370"/>
                        </a:lnSpc>
                        <a:spcAft>
                          <a:spcPts val="0"/>
                        </a:spcAft>
                      </a:pPr>
                      <a:r>
                        <a:rPr lang="en-US" sz="2000" dirty="0">
                          <a:effectLst/>
                        </a:rPr>
                        <a:t>Cash flow in which cash receipts and payments for individual business transactions </a:t>
                      </a:r>
                      <a:r>
                        <a:rPr lang="en-US" sz="2000" dirty="0" smtClean="0">
                          <a:effectLst/>
                        </a:rPr>
                        <a:t> are </a:t>
                      </a:r>
                      <a:r>
                        <a:rPr lang="en-US" sz="2000" dirty="0">
                          <a:effectLst/>
                        </a:rPr>
                        <a:t>made regularly</a:t>
                      </a:r>
                      <a:endParaRPr lang="ru-RU" sz="2000" dirty="0">
                        <a:effectLst/>
                        <a:latin typeface="Times New Roman" panose="02020603050405020304" pitchFamily="18" charset="0"/>
                        <a:ea typeface="Tahoma" panose="020B0604030504040204" pitchFamily="34" charset="0"/>
                      </a:endParaRPr>
                    </a:p>
                  </a:txBody>
                  <a:tcPr marL="72000" marR="72000" marT="72000" marB="360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82177">
                <a:tc>
                  <a:txBody>
                    <a:bodyPr/>
                    <a:lstStyle/>
                    <a:p>
                      <a:pPr algn="ctr">
                        <a:lnSpc>
                          <a:spcPts val="1370"/>
                        </a:lnSpc>
                        <a:spcAft>
                          <a:spcPts val="0"/>
                        </a:spcAft>
                      </a:pPr>
                      <a:r>
                        <a:rPr lang="en-US" sz="2000" dirty="0">
                          <a:effectLst/>
                        </a:rPr>
                        <a:t>Discrete (episodic</a:t>
                      </a:r>
                      <a:r>
                        <a:rPr lang="en-US" sz="2000" dirty="0" smtClean="0">
                          <a:effectLst/>
                        </a:rPr>
                        <a:t>)</a:t>
                      </a:r>
                      <a:r>
                        <a:rPr lang="ru-RU" sz="2000" dirty="0">
                          <a:effectLst/>
                        </a:rPr>
                        <a:t> </a:t>
                      </a:r>
                      <a:endParaRPr lang="ru-RU" sz="2000" dirty="0">
                        <a:effectLst/>
                        <a:latin typeface="Times New Roman" panose="02020603050405020304" pitchFamily="18" charset="0"/>
                        <a:ea typeface="Tahoma" panose="020B0604030504040204" pitchFamily="34" charset="0"/>
                      </a:endParaRPr>
                    </a:p>
                  </a:txBody>
                  <a:tcPr marL="72000" marR="72000" marT="72000" marB="360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127000" algn="just">
                        <a:lnSpc>
                          <a:spcPts val="1370"/>
                        </a:lnSpc>
                        <a:spcBef>
                          <a:spcPts val="1800"/>
                        </a:spcBef>
                        <a:spcAft>
                          <a:spcPts val="0"/>
                        </a:spcAft>
                      </a:pPr>
                      <a:r>
                        <a:rPr lang="en-US" sz="2000" dirty="0">
                          <a:effectLst/>
                        </a:rPr>
                        <a:t>Cash flow associated with the implementation of </a:t>
                      </a:r>
                      <a:r>
                        <a:rPr lang="en-US" sz="2000" dirty="0" smtClean="0">
                          <a:effectLst/>
                        </a:rPr>
                        <a:t>individual                </a:t>
                      </a:r>
                      <a:r>
                        <a:rPr lang="en-US" sz="100" dirty="0" smtClean="0">
                          <a:effectLst/>
                        </a:rPr>
                        <a:t>.</a:t>
                      </a:r>
                      <a:r>
                        <a:rPr lang="en-US" sz="2000" dirty="0" smtClean="0">
                          <a:effectLst/>
                        </a:rPr>
                        <a:t> </a:t>
                      </a:r>
                      <a:r>
                        <a:rPr lang="en-US" sz="2000" dirty="0">
                          <a:effectLst/>
                        </a:rPr>
                        <a:t>(one-time) business operations</a:t>
                      </a:r>
                      <a:endParaRPr lang="ru-RU" sz="2000" dirty="0">
                        <a:effectLst/>
                        <a:latin typeface="Times New Roman" panose="02020603050405020304" pitchFamily="18" charset="0"/>
                        <a:ea typeface="Tahoma" panose="020B0604030504040204" pitchFamily="34" charset="0"/>
                      </a:endParaRPr>
                    </a:p>
                  </a:txBody>
                  <a:tcPr marL="72000" marR="72000" marT="72000" marB="360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376671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en-US" sz="1200" b="1" dirty="0"/>
              <a:t>1.</a:t>
            </a:r>
            <a:endParaRPr lang="ru-RU" sz="1200" dirty="0"/>
          </a:p>
        </p:txBody>
      </p:sp>
      <p:sp>
        <p:nvSpPr>
          <p:cNvPr id="5" name="Rectangle 4"/>
          <p:cNvSpPr>
            <a:spLocks noChangeArrowheads="1"/>
          </p:cNvSpPr>
          <p:nvPr/>
        </p:nvSpPr>
        <p:spPr bwMode="auto">
          <a:xfrm>
            <a:off x="4216400" y="4176766"/>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t>
            </a:r>
            <a:endParaRPr kumimoji="0" lang="en-US" altLang="ru-RU" sz="1800" b="0" i="0" u="none" strike="noStrike" cap="none" normalizeH="0" baseline="0" smtClean="0">
              <a:ln>
                <a:noFill/>
              </a:ln>
              <a:solidFill>
                <a:schemeClr val="tx1"/>
              </a:solidFill>
              <a:effectLst/>
              <a:latin typeface="Arial" panose="020B0604020202020204" pitchFamily="34" charset="0"/>
            </a:endParaRPr>
          </a:p>
        </p:txBody>
      </p:sp>
      <p:sp>
        <p:nvSpPr>
          <p:cNvPr id="7" name="Объект 2"/>
          <p:cNvSpPr>
            <a:spLocks noGrp="1"/>
          </p:cNvSpPr>
          <p:nvPr>
            <p:ph idx="1"/>
          </p:nvPr>
        </p:nvSpPr>
        <p:spPr>
          <a:xfrm>
            <a:off x="356033" y="967608"/>
            <a:ext cx="10553267" cy="3375792"/>
          </a:xfrm>
        </p:spPr>
        <p:txBody>
          <a:bodyPr>
            <a:noAutofit/>
          </a:bodyPr>
          <a:lstStyle/>
          <a:p>
            <a:pPr marL="0" indent="0">
              <a:buNone/>
            </a:pPr>
            <a:r>
              <a:rPr lang="en-US" sz="2400" b="1" dirty="0" smtClean="0"/>
              <a:t>		</a:t>
            </a:r>
            <a:r>
              <a:rPr lang="en-US" sz="2400" b="1" dirty="0"/>
              <a:t>Stage 2. Comparison of multi-time cash flow values.</a:t>
            </a:r>
            <a:endParaRPr lang="ru-RU" sz="2400" dirty="0"/>
          </a:p>
          <a:p>
            <a:pPr marL="0" indent="0">
              <a:buNone/>
            </a:pPr>
            <a:r>
              <a:rPr lang="en-US" sz="2400" dirty="0" smtClean="0"/>
              <a:t>	</a:t>
            </a:r>
          </a:p>
          <a:p>
            <a:pPr marL="0" indent="0">
              <a:buNone/>
            </a:pPr>
            <a:r>
              <a:rPr lang="en-US" sz="2400" dirty="0" smtClean="0"/>
              <a:t>	The </a:t>
            </a:r>
            <a:r>
              <a:rPr lang="en-US" sz="2400" dirty="0"/>
              <a:t>need for such a comparison is due to the fact that the value of money changes (decreases) over time. To compare multi-time values in financial analysis, a discounting mechanism is widely used, which allows cash flow values distributed over time to lead to a certain moment, called the "moment of reduction". Often, the time of conversion is associated with the beginning of payments or with some of the most significant stages of a financial transaction or investment project.</a:t>
            </a:r>
            <a:endParaRPr lang="ru-RU" sz="2400" dirty="0"/>
          </a:p>
          <a:p>
            <a:pPr marL="0" indent="0">
              <a:buNone/>
            </a:pPr>
            <a:r>
              <a:rPr lang="en-US" sz="2400" dirty="0"/>
              <a:t> </a:t>
            </a:r>
            <a:endParaRPr lang="ru-RU" sz="2400" dirty="0"/>
          </a:p>
        </p:txBody>
      </p:sp>
    </p:spTree>
    <p:extLst>
      <p:ext uri="{BB962C8B-B14F-4D97-AF65-F5344CB8AC3E}">
        <p14:creationId xmlns:p14="http://schemas.microsoft.com/office/powerpoint/2010/main" val="32435903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en-US" sz="1200" b="1" dirty="0"/>
              <a:t>1.</a:t>
            </a:r>
            <a:endParaRPr lang="ru-RU" sz="1200" dirty="0"/>
          </a:p>
        </p:txBody>
      </p:sp>
      <p:sp>
        <p:nvSpPr>
          <p:cNvPr id="5" name="Rectangle 4"/>
          <p:cNvSpPr>
            <a:spLocks noChangeArrowheads="1"/>
          </p:cNvSpPr>
          <p:nvPr/>
        </p:nvSpPr>
        <p:spPr bwMode="auto">
          <a:xfrm>
            <a:off x="4216400" y="4176766"/>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t>
            </a:r>
            <a:endParaRPr kumimoji="0" lang="en-US" altLang="ru-RU" sz="1800" b="0" i="0" u="none" strike="noStrike" cap="none" normalizeH="0" baseline="0" smtClean="0">
              <a:ln>
                <a:noFill/>
              </a:ln>
              <a:solidFill>
                <a:schemeClr val="tx1"/>
              </a:solidFill>
              <a:effectLst/>
              <a:latin typeface="Arial" panose="020B0604020202020204" pitchFamily="34" charset="0"/>
            </a:endParaRPr>
          </a:p>
        </p:txBody>
      </p:sp>
      <p:sp>
        <p:nvSpPr>
          <p:cNvPr id="7" name="Объект 2"/>
          <p:cNvSpPr>
            <a:spLocks noGrp="1"/>
          </p:cNvSpPr>
          <p:nvPr>
            <p:ph idx="1"/>
          </p:nvPr>
        </p:nvSpPr>
        <p:spPr>
          <a:xfrm>
            <a:off x="170558" y="624198"/>
            <a:ext cx="11745701" cy="6021168"/>
          </a:xfrm>
        </p:spPr>
        <p:txBody>
          <a:bodyPr>
            <a:noAutofit/>
          </a:bodyPr>
          <a:lstStyle/>
          <a:p>
            <a:pPr marL="0" indent="0">
              <a:buNone/>
            </a:pPr>
            <a:r>
              <a:rPr lang="en-US" sz="2400" b="1" dirty="0" smtClean="0"/>
              <a:t>	Stage </a:t>
            </a:r>
            <a:r>
              <a:rPr lang="en-US" sz="2400" b="1" dirty="0"/>
              <a:t>3. Differentiation of cash flows by type of activity and by components.</a:t>
            </a:r>
            <a:endParaRPr lang="ru-RU" sz="2400" dirty="0"/>
          </a:p>
          <a:p>
            <a:pPr marL="0" indent="0">
              <a:buNone/>
            </a:pPr>
            <a:r>
              <a:rPr lang="en-US" sz="2400" dirty="0"/>
              <a:t>This differentiation is based on the world practice of dividing the areas of cash flow: </a:t>
            </a:r>
            <a:endParaRPr lang="ru-RU" sz="2400" dirty="0"/>
          </a:p>
          <a:p>
            <a:r>
              <a:rPr lang="en-US" sz="2400" dirty="0"/>
              <a:t>Production (main, operating)</a:t>
            </a:r>
            <a:endParaRPr lang="ru-RU" sz="2400" dirty="0"/>
          </a:p>
          <a:p>
            <a:r>
              <a:rPr lang="en-US" sz="2400" dirty="0"/>
              <a:t>Investment</a:t>
            </a:r>
            <a:endParaRPr lang="ru-RU" sz="2400" dirty="0"/>
          </a:p>
          <a:p>
            <a:r>
              <a:rPr lang="en-US" sz="2400" dirty="0"/>
              <a:t>Financial</a:t>
            </a:r>
            <a:endParaRPr lang="ru-RU" sz="2400" dirty="0"/>
          </a:p>
          <a:p>
            <a:pPr marL="0" indent="0">
              <a:buNone/>
            </a:pPr>
            <a:r>
              <a:rPr lang="en-US" sz="2400" dirty="0" smtClean="0"/>
              <a:t>	It </a:t>
            </a:r>
            <a:r>
              <a:rPr lang="en-US" sz="2400" dirty="0"/>
              <a:t>is assumed that production activities ensure the receipt and use of funds aimed at performing the main production and commercial functions (for example, sales of products).</a:t>
            </a:r>
            <a:endParaRPr lang="ru-RU" sz="2400" dirty="0"/>
          </a:p>
          <a:p>
            <a:pPr marL="0" indent="0">
              <a:buNone/>
            </a:pPr>
            <a:r>
              <a:rPr lang="en-US" sz="2400" dirty="0" smtClean="0"/>
              <a:t>	Investment </a:t>
            </a:r>
            <a:r>
              <a:rPr lang="en-US" sz="2400" dirty="0"/>
              <a:t>activity is based on the receipt and use of funds for investment purposes (for example, the implementation of an investment project).</a:t>
            </a:r>
            <a:endParaRPr lang="ru-RU" sz="2400" dirty="0"/>
          </a:p>
          <a:p>
            <a:pPr marL="0" indent="0">
              <a:buNone/>
            </a:pPr>
            <a:r>
              <a:rPr lang="en-US" sz="2400" dirty="0" smtClean="0"/>
              <a:t>	Financial </a:t>
            </a:r>
            <a:r>
              <a:rPr lang="en-US" sz="2400" dirty="0"/>
              <a:t>activities are accompanied by cash flows due to financial transactions (loans, issuance and sale of securities, etc.).</a:t>
            </a:r>
            <a:endParaRPr lang="ru-RU" sz="2400" dirty="0"/>
          </a:p>
          <a:p>
            <a:pPr marL="0" indent="0">
              <a:buNone/>
            </a:pPr>
            <a:r>
              <a:rPr lang="en-US" sz="2400" dirty="0" smtClean="0"/>
              <a:t>	Methodically</a:t>
            </a:r>
            <a:r>
              <a:rPr lang="en-US" sz="2400" dirty="0"/>
              <a:t>, the assessment and management of cash flows by type </a:t>
            </a:r>
            <a:r>
              <a:rPr lang="en-US" sz="2400" dirty="0" smtClean="0"/>
              <a:t>of                        </a:t>
            </a:r>
            <a:r>
              <a:rPr lang="en-US" sz="2400" dirty="0"/>
              <a:t>activity </a:t>
            </a:r>
            <a:r>
              <a:rPr lang="en-US" sz="2400" dirty="0" smtClean="0"/>
              <a:t>is </a:t>
            </a:r>
            <a:r>
              <a:rPr lang="en-US" sz="2400" dirty="0"/>
              <a:t>based on the separation of outflows and inflows and their correlation </a:t>
            </a:r>
            <a:r>
              <a:rPr lang="en-US" sz="2400" dirty="0" smtClean="0"/>
              <a:t>                                 on the </a:t>
            </a:r>
            <a:r>
              <a:rPr lang="en-US" sz="2400" dirty="0"/>
              <a:t>balance sheet principle</a:t>
            </a:r>
            <a:endParaRPr lang="ru-RU" sz="2400" dirty="0"/>
          </a:p>
          <a:p>
            <a:pPr marL="0" indent="0">
              <a:buNone/>
            </a:pPr>
            <a:endParaRPr lang="ru-RU" sz="2400" dirty="0"/>
          </a:p>
        </p:txBody>
      </p:sp>
    </p:spTree>
    <p:extLst>
      <p:ext uri="{BB962C8B-B14F-4D97-AF65-F5344CB8AC3E}">
        <p14:creationId xmlns:p14="http://schemas.microsoft.com/office/powerpoint/2010/main" val="22716680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en-US" sz="1200" b="1" dirty="0"/>
              <a:t>1.</a:t>
            </a:r>
            <a:endParaRPr lang="ru-RU" sz="1200" dirty="0"/>
          </a:p>
        </p:txBody>
      </p:sp>
      <p:sp>
        <p:nvSpPr>
          <p:cNvPr id="5" name="Rectangle 4"/>
          <p:cNvSpPr>
            <a:spLocks noChangeArrowheads="1"/>
          </p:cNvSpPr>
          <p:nvPr/>
        </p:nvSpPr>
        <p:spPr bwMode="auto">
          <a:xfrm>
            <a:off x="4216400" y="4176766"/>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t>
            </a:r>
            <a:endParaRPr kumimoji="0" lang="en-US" altLang="ru-RU"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2" name="Таблица 1"/>
          <p:cNvGraphicFramePr>
            <a:graphicFrameLocks noGrp="1"/>
          </p:cNvGraphicFramePr>
          <p:nvPr>
            <p:extLst>
              <p:ext uri="{D42A27DB-BD31-4B8C-83A1-F6EECF244321}">
                <p14:modId xmlns:p14="http://schemas.microsoft.com/office/powerpoint/2010/main" val="3792023619"/>
              </p:ext>
            </p:extLst>
          </p:nvPr>
        </p:nvGraphicFramePr>
        <p:xfrm>
          <a:off x="254000" y="646332"/>
          <a:ext cx="11540099" cy="6061703"/>
        </p:xfrm>
        <a:graphic>
          <a:graphicData uri="http://schemas.openxmlformats.org/drawingml/2006/table">
            <a:tbl>
              <a:tblPr>
                <a:tableStyleId>{5C22544A-7EE6-4342-B048-85BDC9FD1C3A}</a:tableStyleId>
              </a:tblPr>
              <a:tblGrid>
                <a:gridCol w="5977500"/>
                <a:gridCol w="5562599"/>
              </a:tblGrid>
              <a:tr h="226034">
                <a:tc>
                  <a:txBody>
                    <a:bodyPr/>
                    <a:lstStyle/>
                    <a:p>
                      <a:pPr indent="-127000" algn="ctr">
                        <a:lnSpc>
                          <a:spcPts val="1200"/>
                        </a:lnSpc>
                        <a:spcBef>
                          <a:spcPts val="1800"/>
                        </a:spcBef>
                        <a:spcAft>
                          <a:spcPts val="0"/>
                        </a:spcAft>
                      </a:pPr>
                      <a:r>
                        <a:rPr lang="en-US" sz="2400" dirty="0">
                          <a:effectLst/>
                        </a:rPr>
                        <a:t>Input (positive)</a:t>
                      </a:r>
                      <a:endParaRPr lang="ru-RU" sz="2400" dirty="0">
                        <a:effectLst/>
                        <a:latin typeface="Times New Roman" panose="02020603050405020304" pitchFamily="18" charset="0"/>
                        <a:ea typeface="Tahoma" panose="020B060403050404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42900" indent="342900" algn="just">
                        <a:spcAft>
                          <a:spcPts val="0"/>
                        </a:spcAft>
                      </a:pPr>
                      <a:r>
                        <a:rPr lang="en-US" sz="2400" dirty="0">
                          <a:effectLst/>
                        </a:rPr>
                        <a:t>Output (negative</a:t>
                      </a:r>
                      <a:r>
                        <a:rPr lang="en-US" sz="2400" dirty="0" smtClean="0">
                          <a:effectLst/>
                        </a:rPr>
                        <a:t>)</a:t>
                      </a:r>
                      <a:r>
                        <a:rPr lang="en-US" sz="2400" dirty="0">
                          <a:effectLst/>
                        </a:rPr>
                        <a:t> </a:t>
                      </a:r>
                      <a:endParaRPr lang="ru-RU" sz="2400" dirty="0">
                        <a:effectLst/>
                        <a:latin typeface="Times New Roman" panose="02020603050405020304" pitchFamily="18" charset="0"/>
                        <a:ea typeface="Tahoma" panose="020B060403050404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gridSpan="2">
                  <a:txBody>
                    <a:bodyPr/>
                    <a:lstStyle/>
                    <a:p>
                      <a:pPr indent="-127000" algn="ctr">
                        <a:lnSpc>
                          <a:spcPts val="1200"/>
                        </a:lnSpc>
                        <a:spcBef>
                          <a:spcPts val="1800"/>
                        </a:spcBef>
                        <a:spcAft>
                          <a:spcPts val="0"/>
                        </a:spcAft>
                      </a:pPr>
                      <a:r>
                        <a:rPr lang="en-US" sz="2000" dirty="0">
                          <a:effectLst/>
                        </a:rPr>
                        <a:t>Production (main, operational) activities</a:t>
                      </a:r>
                      <a:endParaRPr lang="ru-RU" sz="2000" dirty="0">
                        <a:effectLst/>
                        <a:latin typeface="Times New Roman" panose="02020603050405020304" pitchFamily="18" charset="0"/>
                        <a:ea typeface="Tahoma" panose="020B0604030504040204" pitchFamily="34" charset="0"/>
                      </a:endParaRPr>
                    </a:p>
                  </a:txBody>
                  <a:tcPr marL="72000" marR="72000" marT="72000" marB="720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ru-RU"/>
                    </a:p>
                  </a:txBody>
                  <a:tcPr/>
                </a:tc>
              </a:tr>
              <a:tr h="420468">
                <a:tc>
                  <a:txBody>
                    <a:bodyPr/>
                    <a:lstStyle/>
                    <a:p>
                      <a:pPr algn="ctr">
                        <a:spcAft>
                          <a:spcPts val="0"/>
                        </a:spcAft>
                      </a:pPr>
                      <a:r>
                        <a:rPr lang="en-US" sz="1800" dirty="0">
                          <a:effectLst/>
                        </a:rPr>
                        <a:t>Revenue from sales of products (works, services</a:t>
                      </a:r>
                      <a:r>
                        <a:rPr lang="en-US" sz="1800" dirty="0" smtClean="0">
                          <a:effectLst/>
                        </a:rPr>
                        <a:t>)</a:t>
                      </a:r>
                      <a:endParaRPr lang="ru-RU" sz="1800" dirty="0">
                        <a:effectLst/>
                        <a:latin typeface="Times New Roman" panose="02020603050405020304" pitchFamily="18" charset="0"/>
                        <a:ea typeface="Times New Roman" panose="02020603050405020304" pitchFamily="18" charset="0"/>
                      </a:endParaRPr>
                    </a:p>
                  </a:txBody>
                  <a:tcPr marL="72000" marR="72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800" dirty="0">
                          <a:effectLst/>
                        </a:rPr>
                        <a:t>Payments on invoices to suppliers and </a:t>
                      </a:r>
                      <a:r>
                        <a:rPr lang="en-US" sz="1800" dirty="0" smtClean="0">
                          <a:effectLst/>
                        </a:rPr>
                        <a:t>contractors</a:t>
                      </a:r>
                      <a:endParaRPr lang="ru-RU" sz="1800" dirty="0">
                        <a:effectLst/>
                        <a:latin typeface="Times New Roman" panose="02020603050405020304" pitchFamily="18" charset="0"/>
                        <a:ea typeface="Times New Roman" panose="02020603050405020304" pitchFamily="18" charset="0"/>
                      </a:endParaRPr>
                    </a:p>
                  </a:txBody>
                  <a:tcPr marL="72000" marR="72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98135">
                <a:tc>
                  <a:txBody>
                    <a:bodyPr/>
                    <a:lstStyle/>
                    <a:p>
                      <a:pPr algn="ctr">
                        <a:spcAft>
                          <a:spcPts val="0"/>
                        </a:spcAft>
                      </a:pPr>
                      <a:r>
                        <a:rPr lang="en-US" sz="1800" dirty="0">
                          <a:effectLst/>
                        </a:rPr>
                        <a:t>Advance payments from customers and others receipts from </a:t>
                      </a:r>
                      <a:r>
                        <a:rPr lang="en-US" sz="1800" dirty="0" smtClean="0">
                          <a:effectLst/>
                        </a:rPr>
                        <a:t>debtors</a:t>
                      </a:r>
                      <a:r>
                        <a:rPr lang="en-US" sz="1800" dirty="0">
                          <a:effectLst/>
                        </a:rPr>
                        <a:t> </a:t>
                      </a:r>
                      <a:endParaRPr lang="ru-RU" sz="1800" dirty="0">
                        <a:effectLst/>
                        <a:latin typeface="Times New Roman" panose="02020603050405020304" pitchFamily="18" charset="0"/>
                        <a:ea typeface="Times New Roman" panose="02020603050405020304" pitchFamily="18" charset="0"/>
                      </a:endParaRPr>
                    </a:p>
                  </a:txBody>
                  <a:tcPr marL="72000" marR="72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800" dirty="0">
                          <a:effectLst/>
                        </a:rPr>
                        <a:t>Payments related to the main activity (payment of wages, rent payments)</a:t>
                      </a:r>
                      <a:endParaRPr lang="ru-RU" sz="1800" dirty="0">
                        <a:effectLst/>
                        <a:latin typeface="Times New Roman" panose="02020603050405020304" pitchFamily="18" charset="0"/>
                        <a:ea typeface="Times New Roman" panose="02020603050405020304" pitchFamily="18" charset="0"/>
                      </a:endParaRPr>
                    </a:p>
                  </a:txBody>
                  <a:tcPr marL="72000" marR="72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0308">
                <a:tc>
                  <a:txBody>
                    <a:bodyPr/>
                    <a:lstStyle/>
                    <a:p>
                      <a:pPr algn="ctr">
                        <a:spcAft>
                          <a:spcPts val="0"/>
                        </a:spcAft>
                      </a:pPr>
                      <a:r>
                        <a:rPr lang="en-US" sz="1800" dirty="0">
                          <a:effectLst/>
                        </a:rPr>
                        <a:t>Other income related to operating activities, including income from leasing of property</a:t>
                      </a:r>
                      <a:endParaRPr lang="ru-RU" sz="1800" dirty="0">
                        <a:effectLst/>
                        <a:latin typeface="Times New Roman" panose="02020603050405020304" pitchFamily="18" charset="0"/>
                        <a:ea typeface="Times New Roman" panose="02020603050405020304" pitchFamily="18" charset="0"/>
                      </a:endParaRPr>
                    </a:p>
                  </a:txBody>
                  <a:tcPr marL="72000" marR="72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800" dirty="0">
                          <a:effectLst/>
                        </a:rPr>
                        <a:t>Payments and deductions to the budget and specialized funds (taxes, deductions for social needs)</a:t>
                      </a:r>
                      <a:endParaRPr lang="ru-RU" sz="1800" dirty="0">
                        <a:effectLst/>
                        <a:latin typeface="Times New Roman" panose="02020603050405020304" pitchFamily="18" charset="0"/>
                        <a:ea typeface="Times New Roman" panose="02020603050405020304" pitchFamily="18" charset="0"/>
                      </a:endParaRPr>
                    </a:p>
                  </a:txBody>
                  <a:tcPr marL="72000" marR="72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2895">
                <a:tc gridSpan="2">
                  <a:txBody>
                    <a:bodyPr/>
                    <a:lstStyle/>
                    <a:p>
                      <a:pPr algn="ctr">
                        <a:spcAft>
                          <a:spcPts val="0"/>
                        </a:spcAft>
                      </a:pPr>
                      <a:r>
                        <a:rPr lang="en-US" sz="1800" dirty="0">
                          <a:effectLst/>
                        </a:rPr>
                        <a:t>Investments activities</a:t>
                      </a:r>
                      <a:endParaRPr lang="ru-RU" sz="1800" dirty="0">
                        <a:effectLst/>
                        <a:latin typeface="Times New Roman" panose="02020603050405020304" pitchFamily="18" charset="0"/>
                        <a:ea typeface="Times New Roman" panose="02020603050405020304" pitchFamily="18" charset="0"/>
                      </a:endParaRPr>
                    </a:p>
                  </a:txBody>
                  <a:tcPr marL="72000" marR="72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ru-RU"/>
                    </a:p>
                  </a:txBody>
                  <a:tcPr/>
                </a:tc>
              </a:tr>
              <a:tr h="603235">
                <a:tc>
                  <a:txBody>
                    <a:bodyPr/>
                    <a:lstStyle/>
                    <a:p>
                      <a:pPr indent="90170" algn="l">
                        <a:lnSpc>
                          <a:spcPts val="1370"/>
                        </a:lnSpc>
                        <a:spcBef>
                          <a:spcPts val="1800"/>
                        </a:spcBef>
                        <a:spcAft>
                          <a:spcPts val="0"/>
                        </a:spcAft>
                      </a:pPr>
                      <a:r>
                        <a:rPr lang="en-US" sz="1800" dirty="0">
                          <a:effectLst/>
                        </a:rPr>
                        <a:t>Proceeds from sale of property (fixed assets, intangible assets</a:t>
                      </a:r>
                      <a:r>
                        <a:rPr lang="en-US" sz="1800" dirty="0" smtClean="0">
                          <a:effectLst/>
                        </a:rPr>
                        <a:t>)</a:t>
                      </a:r>
                      <a:r>
                        <a:rPr lang="en-US" sz="1800" dirty="0">
                          <a:effectLst/>
                        </a:rPr>
                        <a:t> </a:t>
                      </a:r>
                      <a:endParaRPr lang="ru-RU" sz="1800" dirty="0">
                        <a:effectLst/>
                        <a:latin typeface="Times New Roman" panose="02020603050405020304" pitchFamily="18" charset="0"/>
                        <a:ea typeface="Tahoma" panose="020B0604030504040204" pitchFamily="34" charset="0"/>
                      </a:endParaRPr>
                    </a:p>
                  </a:txBody>
                  <a:tcPr marL="72000" marR="72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127000" algn="ctr">
                        <a:lnSpc>
                          <a:spcPts val="1370"/>
                        </a:lnSpc>
                        <a:spcBef>
                          <a:spcPts val="1800"/>
                        </a:spcBef>
                        <a:spcAft>
                          <a:spcPts val="0"/>
                        </a:spcAft>
                      </a:pPr>
                      <a:r>
                        <a:rPr lang="en-US" sz="1800" dirty="0">
                          <a:effectLst/>
                        </a:rPr>
                        <a:t>Payments on invoices for purchased </a:t>
                      </a:r>
                      <a:r>
                        <a:rPr lang="en-US" sz="1800" dirty="0" smtClean="0">
                          <a:effectLst/>
                        </a:rPr>
                        <a:t>property</a:t>
                      </a:r>
                      <a:r>
                        <a:rPr lang="en-US" sz="1800" dirty="0">
                          <a:effectLst/>
                        </a:rPr>
                        <a:t> </a:t>
                      </a:r>
                      <a:endParaRPr lang="ru-RU" sz="1800" dirty="0">
                        <a:effectLst/>
                        <a:latin typeface="Times New Roman" panose="02020603050405020304" pitchFamily="18" charset="0"/>
                        <a:ea typeface="Tahoma" panose="020B0604030504040204" pitchFamily="34" charset="0"/>
                      </a:endParaRPr>
                    </a:p>
                  </a:txBody>
                  <a:tcPr marL="72000" marR="72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6071">
                <a:tc>
                  <a:txBody>
                    <a:bodyPr/>
                    <a:lstStyle/>
                    <a:p>
                      <a:pPr indent="-127000" algn="ctr">
                        <a:lnSpc>
                          <a:spcPts val="1200"/>
                        </a:lnSpc>
                        <a:spcBef>
                          <a:spcPts val="1800"/>
                        </a:spcBef>
                        <a:spcAft>
                          <a:spcPts val="0"/>
                        </a:spcAft>
                      </a:pPr>
                      <a:r>
                        <a:rPr lang="en-US" sz="1800" dirty="0">
                          <a:effectLst/>
                        </a:rPr>
                        <a:t>Proceeds from investments of any type</a:t>
                      </a:r>
                      <a:endParaRPr lang="ru-RU" sz="1800" dirty="0">
                        <a:effectLst/>
                        <a:latin typeface="Times New Roman" panose="02020603050405020304" pitchFamily="18" charset="0"/>
                        <a:ea typeface="Tahoma" panose="020B0604030504040204" pitchFamily="34" charset="0"/>
                      </a:endParaRPr>
                    </a:p>
                  </a:txBody>
                  <a:tcPr marL="72000" marR="72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127000" algn="ctr">
                        <a:lnSpc>
                          <a:spcPts val="1370"/>
                        </a:lnSpc>
                        <a:spcBef>
                          <a:spcPts val="1800"/>
                        </a:spcBef>
                        <a:spcAft>
                          <a:spcPts val="0"/>
                        </a:spcAft>
                      </a:pPr>
                      <a:r>
                        <a:rPr lang="en-US" sz="1800" dirty="0">
                          <a:effectLst/>
                        </a:rPr>
                        <a:t>Payments related to the financing of investment projects and investment activities</a:t>
                      </a:r>
                      <a:endParaRPr lang="ru-RU" sz="1800" dirty="0">
                        <a:effectLst/>
                        <a:latin typeface="Times New Roman" panose="02020603050405020304" pitchFamily="18" charset="0"/>
                        <a:ea typeface="Tahoma" panose="020B0604030504040204" pitchFamily="34" charset="0"/>
                      </a:endParaRPr>
                    </a:p>
                  </a:txBody>
                  <a:tcPr marL="72000" marR="72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gridSpan="2">
                  <a:txBody>
                    <a:bodyPr/>
                    <a:lstStyle/>
                    <a:p>
                      <a:pPr indent="-127000" algn="ctr">
                        <a:lnSpc>
                          <a:spcPts val="1200"/>
                        </a:lnSpc>
                        <a:spcBef>
                          <a:spcPts val="1800"/>
                        </a:spcBef>
                        <a:spcAft>
                          <a:spcPts val="0"/>
                        </a:spcAft>
                      </a:pPr>
                      <a:r>
                        <a:rPr lang="en-US" sz="1800" dirty="0">
                          <a:effectLst/>
                        </a:rPr>
                        <a:t>Financial activities</a:t>
                      </a:r>
                      <a:endParaRPr lang="ru-RU" sz="1800" dirty="0">
                        <a:effectLst/>
                        <a:latin typeface="Times New Roman" panose="02020603050405020304" pitchFamily="18" charset="0"/>
                        <a:ea typeface="Tahoma" panose="020B0604030504040204" pitchFamily="34" charset="0"/>
                      </a:endParaRPr>
                    </a:p>
                  </a:txBody>
                  <a:tcPr marL="72000" marR="72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ru-RU"/>
                    </a:p>
                  </a:txBody>
                  <a:tcPr/>
                </a:tc>
              </a:tr>
              <a:tr h="0">
                <a:tc>
                  <a:txBody>
                    <a:bodyPr/>
                    <a:lstStyle/>
                    <a:p>
                      <a:pPr>
                        <a:spcAft>
                          <a:spcPts val="0"/>
                        </a:spcAft>
                      </a:pPr>
                      <a:r>
                        <a:rPr lang="en-US" sz="1800" dirty="0">
                          <a:effectLst/>
                        </a:rPr>
                        <a:t>Loans and borrowings received</a:t>
                      </a:r>
                      <a:endParaRPr lang="ru-RU" sz="1800" dirty="0">
                        <a:effectLst/>
                        <a:latin typeface="Times New Roman" panose="02020603050405020304" pitchFamily="18" charset="0"/>
                        <a:ea typeface="Times New Roman" panose="02020603050405020304" pitchFamily="18" charset="0"/>
                      </a:endParaRPr>
                    </a:p>
                  </a:txBody>
                  <a:tcPr marL="72000" marR="72000" marT="36000" marB="360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r>
                        <a:rPr lang="en-US" sz="1800" dirty="0">
                          <a:effectLst/>
                        </a:rPr>
                        <a:t>Payments on debt obligations</a:t>
                      </a:r>
                      <a:endParaRPr lang="ru-RU" sz="1800" dirty="0">
                        <a:effectLst/>
                        <a:latin typeface="Times New Roman" panose="02020603050405020304" pitchFamily="18" charset="0"/>
                        <a:ea typeface="Times New Roman" panose="02020603050405020304" pitchFamily="18" charset="0"/>
                      </a:endParaRPr>
                    </a:p>
                  </a:txBody>
                  <a:tcPr marL="72000" marR="72000" marT="36000" marB="360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10200">
                <a:tc>
                  <a:txBody>
                    <a:bodyPr/>
                    <a:lstStyle/>
                    <a:p>
                      <a:pPr>
                        <a:spcAft>
                          <a:spcPts val="0"/>
                        </a:spcAft>
                      </a:pPr>
                      <a:r>
                        <a:rPr lang="en-US" sz="1800" dirty="0">
                          <a:effectLst/>
                        </a:rPr>
                        <a:t>Income from non-operating activities (from the sale of securities, other financial assets, dividends, etc</a:t>
                      </a:r>
                      <a:r>
                        <a:rPr lang="en-US" sz="1800" dirty="0" smtClean="0">
                          <a:effectLst/>
                        </a:rPr>
                        <a:t>.)</a:t>
                      </a:r>
                      <a:r>
                        <a:rPr lang="en-US" sz="1800" dirty="0">
                          <a:effectLst/>
                        </a:rPr>
                        <a:t> </a:t>
                      </a:r>
                      <a:endParaRPr lang="ru-RU" sz="1800" dirty="0">
                        <a:effectLst/>
                        <a:latin typeface="Times New Roman" panose="02020603050405020304" pitchFamily="18" charset="0"/>
                        <a:ea typeface="Times New Roman" panose="02020603050405020304" pitchFamily="18" charset="0"/>
                      </a:endParaRPr>
                    </a:p>
                  </a:txBody>
                  <a:tcPr marL="72000" marR="72000" marT="36000" marB="360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r>
                        <a:rPr lang="en-US" sz="1800" dirty="0">
                          <a:effectLst/>
                        </a:rPr>
                        <a:t>Payments for the acquisition of financial assets</a:t>
                      </a:r>
                      <a:endParaRPr lang="ru-RU" sz="1800" dirty="0">
                        <a:effectLst/>
                        <a:latin typeface="Times New Roman" panose="02020603050405020304" pitchFamily="18" charset="0"/>
                        <a:ea typeface="Times New Roman" panose="02020603050405020304" pitchFamily="18" charset="0"/>
                      </a:endParaRPr>
                    </a:p>
                  </a:txBody>
                  <a:tcPr marL="72000" marR="72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30847">
                <a:tc>
                  <a:txBody>
                    <a:bodyPr/>
                    <a:lstStyle/>
                    <a:p>
                      <a:pPr>
                        <a:spcAft>
                          <a:spcPts val="0"/>
                        </a:spcAft>
                      </a:pPr>
                      <a:r>
                        <a:rPr lang="en-US" sz="1800" dirty="0">
                          <a:effectLst/>
                        </a:rPr>
                        <a:t>Income due to targeted financing of any type of activity, including from budget sources</a:t>
                      </a:r>
                      <a:endParaRPr lang="ru-RU" sz="1800" dirty="0">
                        <a:effectLst/>
                        <a:latin typeface="Times New Roman" panose="02020603050405020304" pitchFamily="18" charset="0"/>
                        <a:ea typeface="Times New Roman" panose="02020603050405020304" pitchFamily="18" charset="0"/>
                      </a:endParaRPr>
                    </a:p>
                  </a:txBody>
                  <a:tcPr marL="72000" marR="72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r>
                        <a:rPr lang="en-US" sz="1800" dirty="0">
                          <a:effectLst/>
                        </a:rPr>
                        <a:t>Other payments related to financial </a:t>
                      </a:r>
                      <a:r>
                        <a:rPr lang="en-US" sz="1800" dirty="0" smtClean="0">
                          <a:effectLst/>
                        </a:rPr>
                        <a:t>activities              </a:t>
                      </a:r>
                      <a:r>
                        <a:rPr lang="en-US" sz="1800" dirty="0">
                          <a:effectLst/>
                        </a:rPr>
                        <a:t>(repurchase of the company's shares </a:t>
                      </a:r>
                      <a:r>
                        <a:rPr lang="en-US" sz="1800" dirty="0" smtClean="0">
                          <a:effectLst/>
                        </a:rPr>
                        <a:t>from                        </a:t>
                      </a:r>
                      <a:r>
                        <a:rPr lang="en-US" sz="1800" dirty="0">
                          <a:effectLst/>
                        </a:rPr>
                        <a:t>shareholders, dividends to holders of </a:t>
                      </a:r>
                      <a:r>
                        <a:rPr lang="en-US" sz="1800" dirty="0" smtClean="0">
                          <a:effectLst/>
                        </a:rPr>
                        <a:t>                      securities</a:t>
                      </a:r>
                      <a:r>
                        <a:rPr lang="en-US" sz="1800" dirty="0">
                          <a:effectLst/>
                        </a:rPr>
                        <a:t>, etc.)</a:t>
                      </a:r>
                      <a:endParaRPr lang="ru-RU" sz="1800" dirty="0">
                        <a:effectLst/>
                        <a:latin typeface="Times New Roman" panose="02020603050405020304" pitchFamily="18" charset="0"/>
                        <a:ea typeface="Times New Roman" panose="02020603050405020304" pitchFamily="18" charset="0"/>
                      </a:endParaRPr>
                    </a:p>
                  </a:txBody>
                  <a:tcPr marL="72000" marR="72000" marT="36000" marB="360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9642276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en-US" sz="1200" b="1" dirty="0"/>
              <a:t>1.</a:t>
            </a:r>
            <a:endParaRPr lang="ru-RU" sz="1200" dirty="0"/>
          </a:p>
        </p:txBody>
      </p:sp>
      <p:sp>
        <p:nvSpPr>
          <p:cNvPr id="5" name="Rectangle 4"/>
          <p:cNvSpPr>
            <a:spLocks noChangeArrowheads="1"/>
          </p:cNvSpPr>
          <p:nvPr/>
        </p:nvSpPr>
        <p:spPr bwMode="auto">
          <a:xfrm>
            <a:off x="4216400" y="4176766"/>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t>
            </a:r>
            <a:endParaRPr kumimoji="0" lang="en-US" altLang="ru-RU" sz="1800" b="0" i="0" u="none" strike="noStrike" cap="none" normalizeH="0" baseline="0" smtClean="0">
              <a:ln>
                <a:noFill/>
              </a:ln>
              <a:solidFill>
                <a:schemeClr val="tx1"/>
              </a:solidFill>
              <a:effectLst/>
              <a:latin typeface="Arial" panose="020B0604020202020204" pitchFamily="34" charset="0"/>
            </a:endParaRPr>
          </a:p>
        </p:txBody>
      </p:sp>
      <p:sp>
        <p:nvSpPr>
          <p:cNvPr id="7" name="Объект 2"/>
          <p:cNvSpPr>
            <a:spLocks noGrp="1"/>
          </p:cNvSpPr>
          <p:nvPr>
            <p:ph idx="1"/>
          </p:nvPr>
        </p:nvSpPr>
        <p:spPr>
          <a:xfrm>
            <a:off x="170558" y="624198"/>
            <a:ext cx="11745701" cy="6021168"/>
          </a:xfrm>
        </p:spPr>
        <p:txBody>
          <a:bodyPr>
            <a:noAutofit/>
          </a:bodyPr>
          <a:lstStyle/>
          <a:p>
            <a:pPr marL="0" indent="0">
              <a:buNone/>
            </a:pPr>
            <a:r>
              <a:rPr lang="en-US" sz="2400" b="1" dirty="0" smtClean="0"/>
              <a:t>	</a:t>
            </a:r>
            <a:r>
              <a:rPr lang="en-US" sz="2400" b="1" dirty="0"/>
              <a:t>Stage 4. The cash flow analysis.</a:t>
            </a:r>
            <a:endParaRPr lang="ru-RU" sz="2400" dirty="0"/>
          </a:p>
          <a:p>
            <a:pPr marL="0" indent="0">
              <a:buNone/>
            </a:pPr>
            <a:r>
              <a:rPr lang="en-US" sz="2400" dirty="0" smtClean="0"/>
              <a:t>	</a:t>
            </a:r>
            <a:r>
              <a:rPr lang="en-US" sz="2300" dirty="0" smtClean="0"/>
              <a:t>It </a:t>
            </a:r>
            <a:r>
              <a:rPr lang="en-US" sz="2300" dirty="0"/>
              <a:t>allows you to assess the future financial position of the company according to the available cash flows. The analysis begins with studying the dynamics of inflows, outflows and "net" flow in the context of individual sources of their formation (horizontal analysis); the rates of change (growth, growth, decline) and emerging trends of individual components of the cash flow are determined.</a:t>
            </a:r>
            <a:endParaRPr lang="ru-RU" sz="2300" dirty="0"/>
          </a:p>
          <a:p>
            <a:pPr marL="0" indent="0">
              <a:buNone/>
            </a:pPr>
            <a:r>
              <a:rPr lang="en-US" sz="2300" dirty="0" smtClean="0"/>
              <a:t>	At </a:t>
            </a:r>
            <a:r>
              <a:rPr lang="en-US" sz="2300" dirty="0"/>
              <a:t>this stage, a dynamic cash flow analysis is performed based on the definition of discounted accumulated (cumulative) cash flow, which highlights the following parameters:</a:t>
            </a:r>
            <a:endParaRPr lang="ru-RU" sz="2300" dirty="0"/>
          </a:p>
          <a:p>
            <a:pPr>
              <a:spcBef>
                <a:spcPts val="0"/>
              </a:spcBef>
            </a:pPr>
            <a:r>
              <a:rPr lang="en-US" sz="2300" dirty="0"/>
              <a:t>Accumulated outflow;</a:t>
            </a:r>
            <a:endParaRPr lang="ru-RU" sz="2300" dirty="0"/>
          </a:p>
          <a:p>
            <a:pPr>
              <a:spcBef>
                <a:spcPts val="0"/>
              </a:spcBef>
            </a:pPr>
            <a:r>
              <a:rPr lang="en-US" sz="2300" dirty="0"/>
              <a:t>Accumulated inflow;</a:t>
            </a:r>
            <a:endParaRPr lang="ru-RU" sz="2300" dirty="0"/>
          </a:p>
          <a:p>
            <a:pPr>
              <a:spcBef>
                <a:spcPts val="0"/>
              </a:spcBef>
            </a:pPr>
            <a:r>
              <a:rPr lang="en-US" sz="2300" dirty="0"/>
              <a:t>Accumulated balance or net cumulative flow (defined as the difference between accumulated outflow and accumulated inflow).</a:t>
            </a:r>
            <a:endParaRPr lang="ru-RU" sz="2300" dirty="0"/>
          </a:p>
          <a:p>
            <a:pPr marL="0" indent="0">
              <a:buNone/>
            </a:pPr>
            <a:r>
              <a:rPr lang="en-US" sz="2300" dirty="0"/>
              <a:t>Accumulated outflows and flows are calculated by summing their values on an accrual basis from the beginning of the period (or the moment of investment).</a:t>
            </a:r>
            <a:endParaRPr lang="ru-RU" sz="2300" dirty="0"/>
          </a:p>
          <a:p>
            <a:pPr marL="0" indent="0">
              <a:buNone/>
            </a:pPr>
            <a:r>
              <a:rPr lang="ru-RU" sz="2300" dirty="0"/>
              <a:t> </a:t>
            </a:r>
            <a:r>
              <a:rPr lang="en-US" sz="2300" dirty="0" smtClean="0"/>
              <a:t>When </a:t>
            </a:r>
            <a:r>
              <a:rPr lang="en-US" sz="2300" dirty="0"/>
              <a:t>investing, the result of the analysis is to determine the dynamic payback </a:t>
            </a:r>
            <a:r>
              <a:rPr lang="en-US" sz="2300" dirty="0" smtClean="0"/>
              <a:t>                              period of </a:t>
            </a:r>
            <a:r>
              <a:rPr lang="en-US" sz="2300" dirty="0"/>
              <a:t>the project, corresponding to the period when the </a:t>
            </a:r>
            <a:r>
              <a:rPr lang="en-US" sz="2300" dirty="0" smtClean="0"/>
              <a:t>accumulated                               </a:t>
            </a:r>
            <a:r>
              <a:rPr lang="en-US" sz="2300" dirty="0"/>
              <a:t>(cumulative</a:t>
            </a:r>
            <a:r>
              <a:rPr lang="en-US" sz="2300" dirty="0" smtClean="0"/>
              <a:t>) "</a:t>
            </a:r>
            <a:r>
              <a:rPr lang="en-US" sz="2300" dirty="0"/>
              <a:t>net" cash flow changes from a negative to a positive value.</a:t>
            </a:r>
            <a:endParaRPr lang="ru-RU" sz="2300" dirty="0"/>
          </a:p>
        </p:txBody>
      </p:sp>
    </p:spTree>
    <p:extLst>
      <p:ext uri="{BB962C8B-B14F-4D97-AF65-F5344CB8AC3E}">
        <p14:creationId xmlns:p14="http://schemas.microsoft.com/office/powerpoint/2010/main" val="24924307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en-US" sz="1200" b="1" dirty="0"/>
              <a:t>1.</a:t>
            </a:r>
            <a:endParaRPr lang="ru-RU" sz="1200" dirty="0"/>
          </a:p>
        </p:txBody>
      </p:sp>
      <p:sp>
        <p:nvSpPr>
          <p:cNvPr id="7" name="Объект 2"/>
          <p:cNvSpPr>
            <a:spLocks noGrp="1"/>
          </p:cNvSpPr>
          <p:nvPr>
            <p:ph idx="1"/>
          </p:nvPr>
        </p:nvSpPr>
        <p:spPr>
          <a:xfrm>
            <a:off x="170558" y="624198"/>
            <a:ext cx="11745701" cy="6021168"/>
          </a:xfrm>
        </p:spPr>
        <p:txBody>
          <a:bodyPr>
            <a:noAutofit/>
          </a:bodyPr>
          <a:lstStyle/>
          <a:p>
            <a:pPr marL="0" indent="0">
              <a:buNone/>
            </a:pPr>
            <a:r>
              <a:rPr lang="en-US" sz="2400" b="1" dirty="0" smtClean="0"/>
              <a:t>	</a:t>
            </a:r>
            <a:r>
              <a:rPr lang="en-US" sz="2400" b="1" dirty="0"/>
              <a:t>Principles of building investment projects:</a:t>
            </a:r>
            <a:endParaRPr lang="ru-RU" sz="2400" dirty="0"/>
          </a:p>
          <a:p>
            <a:pPr marL="0" indent="0">
              <a:buNone/>
            </a:pPr>
            <a:r>
              <a:rPr lang="en-US" sz="2400" dirty="0" smtClean="0"/>
              <a:t>	1</a:t>
            </a:r>
            <a:r>
              <a:rPr lang="en-US" sz="2400" dirty="0"/>
              <a:t>. It is customary to associate cash flow with each investment project, the elements of which are either net outflows or net inflows of cash; in this case, net outflow of cash means the excess of current cash expenditures for the project over current cash receipts (respectively, with the reverse ratio, there is a net inflow);</a:t>
            </a:r>
            <a:endParaRPr lang="ru-RU" sz="2400" dirty="0"/>
          </a:p>
          <a:p>
            <a:pPr marL="0" indent="0">
              <a:buNone/>
            </a:pPr>
            <a:r>
              <a:rPr lang="en-US" sz="2400" dirty="0" smtClean="0"/>
              <a:t>	2</a:t>
            </a:r>
            <a:r>
              <a:rPr lang="en-US" sz="2400" dirty="0"/>
              <a:t>. The analysis is carried out for equal base periods of any duration (month, quarter, year, five-year plan, etc.), you only need to remember to link the values of the elements of cash flow, interest rate and the length of this period (most often the analysis is conducted by year);</a:t>
            </a:r>
            <a:endParaRPr lang="ru-RU" sz="2400" dirty="0"/>
          </a:p>
          <a:p>
            <a:pPr marL="0" indent="0">
              <a:buNone/>
            </a:pPr>
            <a:r>
              <a:rPr lang="en-US" sz="2400" dirty="0" smtClean="0"/>
              <a:t>	3</a:t>
            </a:r>
            <a:r>
              <a:rPr lang="en-US" sz="2400" dirty="0"/>
              <a:t>. It is assumed that all investments are made at the end of the period preceding the first period of cash inflows generated by the project, although in principle investments can be made over a number of consecutive periods;</a:t>
            </a:r>
            <a:endParaRPr lang="ru-RU" sz="2400" dirty="0"/>
          </a:p>
          <a:p>
            <a:pPr marL="0" indent="0">
              <a:buNone/>
            </a:pPr>
            <a:r>
              <a:rPr lang="en-US" sz="2400" dirty="0" smtClean="0"/>
              <a:t>	4</a:t>
            </a:r>
            <a:r>
              <a:rPr lang="en-US" sz="2400" dirty="0"/>
              <a:t>. Cash inflow (outflow) occurs at the end of the next period;</a:t>
            </a:r>
            <a:endParaRPr lang="ru-RU" sz="2400" dirty="0"/>
          </a:p>
          <a:p>
            <a:pPr marL="0" indent="0">
              <a:buNone/>
            </a:pPr>
            <a:r>
              <a:rPr lang="en-US" sz="2400" dirty="0" smtClean="0"/>
              <a:t>	5</a:t>
            </a:r>
            <a:r>
              <a:rPr lang="en-US" sz="2400" dirty="0"/>
              <a:t>. The discount rate used to evaluate projects using methods based on </a:t>
            </a:r>
            <a:r>
              <a:rPr lang="en-US" sz="2400" dirty="0" smtClean="0"/>
              <a:t>                 discounted </a:t>
            </a:r>
            <a:r>
              <a:rPr lang="en-US" sz="2400" dirty="0"/>
              <a:t>estimates should correspond to the length of the period underlying </a:t>
            </a:r>
            <a:r>
              <a:rPr lang="en-US" sz="2400" dirty="0" smtClean="0"/>
              <a:t>                                 the </a:t>
            </a:r>
            <a:r>
              <a:rPr lang="en-US" sz="2400" dirty="0"/>
              <a:t>investment project.</a:t>
            </a:r>
            <a:endParaRPr lang="ru-RU" sz="2400" dirty="0"/>
          </a:p>
        </p:txBody>
      </p:sp>
    </p:spTree>
    <p:extLst>
      <p:ext uri="{BB962C8B-B14F-4D97-AF65-F5344CB8AC3E}">
        <p14:creationId xmlns:p14="http://schemas.microsoft.com/office/powerpoint/2010/main" val="7052267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6" name="Прямая соединительная линия 5"/>
          <p:cNvCxnSpPr/>
          <p:nvPr/>
        </p:nvCxnSpPr>
        <p:spPr>
          <a:xfrm>
            <a:off x="4893621" y="429328"/>
            <a:ext cx="7187044" cy="3019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9" name="Rectangle 3"/>
          <p:cNvSpPr>
            <a:spLocks noChangeArrowheads="1"/>
          </p:cNvSpPr>
          <p:nvPr/>
        </p:nvSpPr>
        <p:spPr bwMode="auto">
          <a:xfrm>
            <a:off x="1725804" y="2898791"/>
            <a:ext cx="742497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t>6.4. Discounting as a tool of investment analysis. Different approaches to determining the discount rate</a:t>
            </a:r>
            <a:endParaRPr lang="ru-RU" sz="2400" dirty="0"/>
          </a:p>
        </p:txBody>
      </p:sp>
      <p:sp>
        <p:nvSpPr>
          <p:cNvPr id="10" name="Заголовок 3"/>
          <p:cNvSpPr txBox="1">
            <a:spLocks/>
          </p:cNvSpPr>
          <p:nvPr/>
        </p:nvSpPr>
        <p:spPr>
          <a:xfrm>
            <a:off x="7785017" y="31346"/>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4893621" y="-35960"/>
            <a:ext cx="2515275" cy="738664"/>
          </a:xfrm>
          <a:prstGeom prst="rect">
            <a:avLst/>
          </a:prstGeom>
        </p:spPr>
        <p:txBody>
          <a:bodyPr wrap="square">
            <a:spAutoFit/>
          </a:bodyPr>
          <a:lstStyle/>
          <a:p>
            <a:r>
              <a:rPr lang="en-US" sz="1400" b="1" dirty="0"/>
              <a:t>Tutorial</a:t>
            </a:r>
            <a:r>
              <a:rPr lang="ru-RU" sz="1400" b="1" dirty="0"/>
              <a:t> </a:t>
            </a:r>
            <a:r>
              <a:rPr lang="en-US" sz="1400" b="1" dirty="0"/>
              <a:t>6. </a:t>
            </a:r>
            <a:endParaRPr lang="ru-RU" sz="1400" b="1" dirty="0" smtClean="0"/>
          </a:p>
          <a:p>
            <a:r>
              <a:rPr lang="en-US" sz="1400" b="1" dirty="0"/>
              <a:t>Efficiency of real </a:t>
            </a:r>
            <a:r>
              <a:rPr lang="en-US" sz="1400" b="1" dirty="0" smtClean="0"/>
              <a:t>investments</a:t>
            </a:r>
          </a:p>
          <a:p>
            <a:r>
              <a:rPr lang="en-US" sz="1400" b="1" dirty="0" smtClean="0"/>
              <a:t>Part </a:t>
            </a:r>
            <a:r>
              <a:rPr lang="en-US" sz="1400" b="1" dirty="0"/>
              <a:t>1.</a:t>
            </a:r>
            <a:endParaRPr lang="ru-RU" sz="1400" dirty="0"/>
          </a:p>
        </p:txBody>
      </p:sp>
      <p:sp>
        <p:nvSpPr>
          <p:cNvPr id="3" name="Прямоугольник 2"/>
          <p:cNvSpPr/>
          <p:nvPr/>
        </p:nvSpPr>
        <p:spPr>
          <a:xfrm>
            <a:off x="2163098" y="3990970"/>
            <a:ext cx="9673302" cy="2308324"/>
          </a:xfrm>
          <a:prstGeom prst="rect">
            <a:avLst/>
          </a:prstGeom>
        </p:spPr>
        <p:txBody>
          <a:bodyPr wrap="square" lIns="36000" rIns="36000">
            <a:spAutoFit/>
          </a:bodyPr>
          <a:lstStyle/>
          <a:p>
            <a:r>
              <a:rPr lang="en-US" sz="2400" dirty="0"/>
              <a:t>Before making a decision to implement an investment project, it is necessary to assess whether the cash flow in the case of this project will be sufficient to return the initial amount of investment and to ensure the required return on invested capital. It is possible to make such an assessment using the methods of modern financial analysis of investment projects, where one of the Central places is occupied by the concept of the time value of money.</a:t>
            </a:r>
            <a:endParaRPr lang="ru-RU" sz="2400" dirty="0"/>
          </a:p>
        </p:txBody>
      </p:sp>
    </p:spTree>
    <p:extLst>
      <p:ext uri="{BB962C8B-B14F-4D97-AF65-F5344CB8AC3E}">
        <p14:creationId xmlns:p14="http://schemas.microsoft.com/office/powerpoint/2010/main" val="1245395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Заголовок 3"/>
          <p:cNvSpPr txBox="1">
            <a:spLocks/>
          </p:cNvSpPr>
          <p:nvPr/>
        </p:nvSpPr>
        <p:spPr>
          <a:xfrm>
            <a:off x="4181524" y="0"/>
            <a:ext cx="7977523" cy="4595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t"/>
            <a:r>
              <a:rPr lang="en-US" sz="2600" b="1" dirty="0" smtClean="0"/>
              <a:t>INVESTMENT DESIGN INNOVATION</a:t>
            </a:r>
            <a:r>
              <a:rPr lang="ru-RU" sz="2600" b="1" dirty="0" smtClean="0"/>
              <a:t> </a:t>
            </a:r>
            <a:r>
              <a:rPr lang="en-US" sz="2600" b="1" dirty="0" smtClean="0"/>
              <a:t> IN THE ENERGY SYSTEM</a:t>
            </a:r>
            <a:endParaRPr lang="ru-RU" sz="2600" dirty="0"/>
          </a:p>
        </p:txBody>
      </p:sp>
      <p:cxnSp>
        <p:nvCxnSpPr>
          <p:cNvPr id="6" name="Прямая соединительная линия 5"/>
          <p:cNvCxnSpPr/>
          <p:nvPr/>
        </p:nvCxnSpPr>
        <p:spPr>
          <a:xfrm>
            <a:off x="4662616" y="428357"/>
            <a:ext cx="7418049" cy="31168"/>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8" name="Rectangle 3"/>
          <p:cNvSpPr>
            <a:spLocks noChangeArrowheads="1"/>
          </p:cNvSpPr>
          <p:nvPr/>
        </p:nvSpPr>
        <p:spPr bwMode="auto">
          <a:xfrm>
            <a:off x="1842254" y="2878801"/>
            <a:ext cx="1034974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r>
              <a:rPr lang="en-US" sz="2400" b="1" dirty="0" smtClean="0">
                <a:ea typeface="Times New Roman" panose="02020603050405020304" pitchFamily="18" charset="0"/>
              </a:rPr>
              <a:t>6.1</a:t>
            </a:r>
            <a:r>
              <a:rPr lang="en-US" sz="2400" b="1" dirty="0">
                <a:ea typeface="Times New Roman" panose="02020603050405020304" pitchFamily="18" charset="0"/>
              </a:rPr>
              <a:t>. Economic essence and </a:t>
            </a:r>
            <a:r>
              <a:rPr lang="en-US" sz="2400" b="1" dirty="0" smtClean="0">
                <a:ea typeface="Times New Roman" panose="02020603050405020304" pitchFamily="18" charset="0"/>
              </a:rPr>
              <a:t>significance</a:t>
            </a:r>
          </a:p>
          <a:p>
            <a:pPr marL="342900" indent="342900"/>
            <a:r>
              <a:rPr lang="en-US" sz="2400" b="1" dirty="0" smtClean="0">
                <a:ea typeface="Times New Roman" panose="02020603050405020304" pitchFamily="18" charset="0"/>
              </a:rPr>
              <a:t> </a:t>
            </a:r>
            <a:r>
              <a:rPr lang="en-US" sz="2400" b="1" dirty="0">
                <a:ea typeface="Times New Roman" panose="02020603050405020304" pitchFamily="18" charset="0"/>
              </a:rPr>
              <a:t>of evaluating the effectiveness of real investments</a:t>
            </a:r>
            <a:endParaRPr lang="ru-RU" sz="2400" dirty="0">
              <a:ea typeface="Times New Roman" panose="02020603050405020304" pitchFamily="18" charset="0"/>
            </a:endParaRPr>
          </a:p>
          <a:p>
            <a:pPr marL="342900" indent="342900"/>
            <a:r>
              <a:rPr lang="en-US" sz="2400" b="1" dirty="0">
                <a:ea typeface="Times New Roman" panose="02020603050405020304" pitchFamily="18" charset="0"/>
              </a:rPr>
              <a:t>6.2. Static (simple) methods for evaluating the effectiveness of fixed capital investments</a:t>
            </a:r>
            <a:endParaRPr lang="ru-RU" sz="2400" dirty="0">
              <a:ea typeface="Times New Roman" panose="02020603050405020304" pitchFamily="18" charset="0"/>
            </a:endParaRPr>
          </a:p>
          <a:p>
            <a:pPr marL="342900" indent="342900"/>
            <a:r>
              <a:rPr lang="en-US" sz="2400" b="1" dirty="0">
                <a:ea typeface="Times New Roman" panose="02020603050405020304" pitchFamily="18" charset="0"/>
              </a:rPr>
              <a:t>6.3. Calculation and estimation of project cash flows. Net cash flow. Principles of building investment projects</a:t>
            </a:r>
            <a:endParaRPr lang="ru-RU" sz="2400" dirty="0">
              <a:ea typeface="Times New Roman" panose="02020603050405020304" pitchFamily="18" charset="0"/>
            </a:endParaRPr>
          </a:p>
          <a:p>
            <a:pPr marL="342900" indent="342900"/>
            <a:r>
              <a:rPr lang="en-US" sz="2400" b="1" dirty="0">
                <a:ea typeface="Times New Roman" panose="02020603050405020304" pitchFamily="18" charset="0"/>
              </a:rPr>
              <a:t>6.4. Discounting as a tool of investment analysis. Different approaches to determining the discount </a:t>
            </a:r>
            <a:r>
              <a:rPr lang="en-US" sz="2400" b="1" dirty="0" smtClean="0">
                <a:ea typeface="Times New Roman" panose="02020603050405020304" pitchFamily="18" charset="0"/>
              </a:rPr>
              <a:t>rate</a:t>
            </a:r>
          </a:p>
          <a:p>
            <a:pPr marL="342900" indent="342900"/>
            <a:r>
              <a:rPr lang="en-US" sz="2400" b="1" dirty="0" smtClean="0">
                <a:ea typeface="Times New Roman" panose="02020603050405020304" pitchFamily="18" charset="0"/>
              </a:rPr>
              <a:t>6.5</a:t>
            </a:r>
            <a:r>
              <a:rPr lang="en-US" sz="2400" b="1" dirty="0">
                <a:ea typeface="Times New Roman" panose="02020603050405020304" pitchFamily="18" charset="0"/>
              </a:rPr>
              <a:t>. Methodology for calculating dynamic indicators of investment efficiency</a:t>
            </a:r>
            <a:endParaRPr lang="ru-RU" sz="2400" dirty="0"/>
          </a:p>
        </p:txBody>
      </p:sp>
      <p:sp>
        <p:nvSpPr>
          <p:cNvPr id="9" name="Rectangle 3"/>
          <p:cNvSpPr>
            <a:spLocks noChangeArrowheads="1"/>
          </p:cNvSpPr>
          <p:nvPr/>
        </p:nvSpPr>
        <p:spPr bwMode="auto">
          <a:xfrm>
            <a:off x="894902" y="2047804"/>
            <a:ext cx="79854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spcAft>
                <a:spcPts val="0"/>
              </a:spcAft>
            </a:pPr>
            <a:r>
              <a:rPr lang="en-US" sz="2400" b="1" dirty="0">
                <a:ea typeface="Times New Roman" panose="02020603050405020304" pitchFamily="18" charset="0"/>
              </a:rPr>
              <a:t>Tutorial 6. EFFICIENCY OF REAL INVESTMENTS</a:t>
            </a:r>
            <a:endParaRPr lang="ru-RU" sz="2400" dirty="0">
              <a:ea typeface="Times New Roman" panose="02020603050405020304" pitchFamily="18" charset="0"/>
            </a:endParaRPr>
          </a:p>
          <a:p>
            <a:pPr marL="342900" indent="342900">
              <a:spcAft>
                <a:spcPts val="0"/>
              </a:spcAft>
            </a:pPr>
            <a:r>
              <a:rPr lang="en-US" sz="2400" b="1" dirty="0" smtClean="0">
                <a:ea typeface="Times New Roman" panose="02020603050405020304" pitchFamily="18" charset="0"/>
              </a:rPr>
              <a:t>Part </a:t>
            </a:r>
            <a:r>
              <a:rPr lang="en-US" sz="2400" b="1" dirty="0">
                <a:ea typeface="Times New Roman" panose="02020603050405020304" pitchFamily="18" charset="0"/>
              </a:rPr>
              <a:t>1</a:t>
            </a:r>
            <a:r>
              <a:rPr lang="en-US" sz="2400" b="1" dirty="0" smtClean="0">
                <a:ea typeface="Times New Roman" panose="02020603050405020304" pitchFamily="18" charset="0"/>
              </a:rPr>
              <a:t>.</a:t>
            </a:r>
            <a:endParaRPr lang="ru-RU" sz="2400" dirty="0">
              <a:ea typeface="Times New Roman" panose="02020603050405020304" pitchFamily="18" charset="0"/>
            </a:endParaRPr>
          </a:p>
        </p:txBody>
      </p:sp>
    </p:spTree>
    <p:extLst>
      <p:ext uri="{BB962C8B-B14F-4D97-AF65-F5344CB8AC3E}">
        <p14:creationId xmlns:p14="http://schemas.microsoft.com/office/powerpoint/2010/main" val="4319531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en-US" sz="1200" b="1" dirty="0"/>
              <a:t>1.</a:t>
            </a:r>
            <a:endParaRPr lang="ru-RU" sz="1200" dirty="0"/>
          </a:p>
        </p:txBody>
      </p:sp>
      <p:sp>
        <p:nvSpPr>
          <p:cNvPr id="7" name="Объект 2"/>
          <p:cNvSpPr>
            <a:spLocks noGrp="1"/>
          </p:cNvSpPr>
          <p:nvPr>
            <p:ph idx="1"/>
          </p:nvPr>
        </p:nvSpPr>
        <p:spPr>
          <a:xfrm>
            <a:off x="170558" y="471798"/>
            <a:ext cx="11745701" cy="6233802"/>
          </a:xfrm>
        </p:spPr>
        <p:txBody>
          <a:bodyPr>
            <a:noAutofit/>
          </a:bodyPr>
          <a:lstStyle/>
          <a:p>
            <a:pPr marL="0" indent="0" algn="just">
              <a:spcBef>
                <a:spcPts val="600"/>
              </a:spcBef>
              <a:buNone/>
            </a:pPr>
            <a:r>
              <a:rPr lang="en-US" sz="2400" b="1" dirty="0" smtClean="0"/>
              <a:t>	</a:t>
            </a:r>
            <a:r>
              <a:rPr lang="en-US" sz="2400" dirty="0"/>
              <a:t>Evaluation of the economic efficiency of investment projects is carried out using a system of indicators and various criteria that have one important feature: the expenses and profit used in determining them are dispersed over time, and therefore it is necessary to bring them to one (basic) moment. The reason for this is the unequal value of money over time. Different attitudes to the same amount of money are caused not only by possible inflation, but also by the fact that the ruble invested in any commercial event, including placing it on Deposit accounts in a Bank, can turn into a large amount after a certain period of time (month, year) due to the income received (interest).</a:t>
            </a:r>
            <a:endParaRPr lang="ru-RU" sz="2400" dirty="0"/>
          </a:p>
          <a:p>
            <a:pPr marL="0" indent="0" algn="just">
              <a:spcBef>
                <a:spcPts val="600"/>
              </a:spcBef>
              <a:buNone/>
            </a:pPr>
            <a:r>
              <a:rPr lang="en-US" sz="2400" dirty="0"/>
              <a:t> </a:t>
            </a:r>
            <a:r>
              <a:rPr lang="en-US" sz="2400" dirty="0" smtClean="0"/>
              <a:t>	Thus</a:t>
            </a:r>
            <a:r>
              <a:rPr lang="en-US" sz="2400" dirty="0"/>
              <a:t>, the $ paid (spent) today will cost more than in the future due to factors such as inflation, interest income (if the ruble is placed in the Bank) and risk (for example, the lender may not fulfill its obligations or, say, the project was not as effective as expected).</a:t>
            </a:r>
            <a:endParaRPr lang="ru-RU" sz="2400" dirty="0"/>
          </a:p>
          <a:p>
            <a:pPr marL="0" indent="0" algn="just">
              <a:spcBef>
                <a:spcPts val="600"/>
              </a:spcBef>
              <a:buNone/>
            </a:pPr>
            <a:r>
              <a:rPr lang="en-US" sz="2400" b="1" dirty="0" smtClean="0"/>
              <a:t>	The </a:t>
            </a:r>
            <a:r>
              <a:rPr lang="en-US" sz="2400" b="1" dirty="0"/>
              <a:t>process of bringing multi-time investments and cash receipts for a project to a certain period of time is called discounting.</a:t>
            </a:r>
            <a:endParaRPr lang="ru-RU" sz="2400" dirty="0"/>
          </a:p>
          <a:p>
            <a:pPr marL="0" indent="0">
              <a:spcBef>
                <a:spcPts val="600"/>
              </a:spcBef>
              <a:buNone/>
            </a:pPr>
            <a:r>
              <a:rPr lang="en-US" sz="2400" dirty="0" smtClean="0"/>
              <a:t>	Discounting </a:t>
            </a:r>
            <a:r>
              <a:rPr lang="en-US" sz="2400" dirty="0"/>
              <a:t>is the reverse process of accruing compound (simple) interest</a:t>
            </a:r>
            <a:r>
              <a:rPr lang="en-US" sz="2400" dirty="0" smtClean="0"/>
              <a:t>.          </a:t>
            </a:r>
            <a:r>
              <a:rPr lang="en-US" sz="2400" dirty="0"/>
              <a:t>Compound interest is defined as an increase in the initial loan amount due to </a:t>
            </a:r>
            <a:r>
              <a:rPr lang="en-US" sz="2400" dirty="0" smtClean="0"/>
              <a:t>                         accrued </a:t>
            </a:r>
            <a:r>
              <a:rPr lang="en-US" sz="2400" dirty="0"/>
              <a:t>percent it moves from the current to the future point in time. </a:t>
            </a:r>
            <a:r>
              <a:rPr lang="en-US" sz="2400" dirty="0" smtClean="0"/>
              <a:t>                       Discounting </a:t>
            </a:r>
            <a:r>
              <a:rPr lang="en-US" sz="2400" dirty="0"/>
              <a:t>is the depreciation of future monetary amounts when they </a:t>
            </a:r>
            <a:r>
              <a:rPr lang="en-US" sz="2400" dirty="0" smtClean="0"/>
              <a:t>are                                         </a:t>
            </a:r>
            <a:r>
              <a:rPr lang="en-US" sz="100" dirty="0" smtClean="0"/>
              <a:t>.</a:t>
            </a:r>
            <a:r>
              <a:rPr lang="en-US" sz="2400" dirty="0" smtClean="0"/>
              <a:t>                    brought </a:t>
            </a:r>
            <a:r>
              <a:rPr lang="en-US" sz="2400" dirty="0"/>
              <a:t>to the current time</a:t>
            </a:r>
            <a:endParaRPr lang="ru-RU" sz="2400" dirty="0"/>
          </a:p>
        </p:txBody>
      </p:sp>
    </p:spTree>
    <p:extLst>
      <p:ext uri="{BB962C8B-B14F-4D97-AF65-F5344CB8AC3E}">
        <p14:creationId xmlns:p14="http://schemas.microsoft.com/office/powerpoint/2010/main" val="14575671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en-US" sz="1200" b="1" dirty="0"/>
              <a:t>1.</a:t>
            </a:r>
            <a:endParaRPr lang="ru-RU" sz="1200" dirty="0"/>
          </a:p>
        </p:txBody>
      </p:sp>
      <p:sp>
        <p:nvSpPr>
          <p:cNvPr id="7" name="Объект 2"/>
          <p:cNvSpPr>
            <a:spLocks noGrp="1"/>
          </p:cNvSpPr>
          <p:nvPr>
            <p:ph idx="1"/>
          </p:nvPr>
        </p:nvSpPr>
        <p:spPr>
          <a:xfrm>
            <a:off x="939682" y="811743"/>
            <a:ext cx="7373471" cy="353702"/>
          </a:xfrm>
        </p:spPr>
        <p:txBody>
          <a:bodyPr>
            <a:noAutofit/>
          </a:bodyPr>
          <a:lstStyle/>
          <a:p>
            <a:pPr marL="0" indent="0">
              <a:spcBef>
                <a:spcPts val="600"/>
              </a:spcBef>
              <a:buNone/>
            </a:pPr>
            <a:r>
              <a:rPr lang="en-US" sz="2400" dirty="0" smtClean="0"/>
              <a:t>In </a:t>
            </a:r>
            <a:r>
              <a:rPr lang="en-US" sz="2400" dirty="0"/>
              <a:t>General, net cash flow is discounted using the </a:t>
            </a:r>
            <a:r>
              <a:rPr lang="en-US" sz="2400" dirty="0" smtClean="0"/>
              <a:t>formula:</a:t>
            </a:r>
            <a:endParaRPr lang="ru-RU" sz="2400" dirty="0"/>
          </a:p>
        </p:txBody>
      </p:sp>
      <p:graphicFrame>
        <p:nvGraphicFramePr>
          <p:cNvPr id="2" name="Объект 1"/>
          <p:cNvGraphicFramePr>
            <a:graphicFrameLocks noChangeAspect="1"/>
          </p:cNvGraphicFramePr>
          <p:nvPr>
            <p:extLst>
              <p:ext uri="{D42A27DB-BD31-4B8C-83A1-F6EECF244321}">
                <p14:modId xmlns:p14="http://schemas.microsoft.com/office/powerpoint/2010/main" val="185396019"/>
              </p:ext>
            </p:extLst>
          </p:nvPr>
        </p:nvGraphicFramePr>
        <p:xfrm>
          <a:off x="1045241" y="1548117"/>
          <a:ext cx="6131814" cy="868058"/>
        </p:xfrm>
        <a:graphic>
          <a:graphicData uri="http://schemas.openxmlformats.org/presentationml/2006/ole">
            <mc:AlternateContent xmlns:mc="http://schemas.openxmlformats.org/markup-compatibility/2006">
              <mc:Choice xmlns:v="urn:schemas-microsoft-com:vml" Requires="v">
                <p:oleObj spid="_x0000_s18446" name="Уравнение" r:id="rId4" imgW="3162300" imgH="444500" progId="Equation.3">
                  <p:embed/>
                </p:oleObj>
              </mc:Choice>
              <mc:Fallback>
                <p:oleObj name="Уравнение" r:id="rId4" imgW="3162300" imgH="4445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5241" y="1548117"/>
                        <a:ext cx="6131814" cy="868058"/>
                      </a:xfrm>
                      <a:prstGeom prst="rect">
                        <a:avLst/>
                      </a:prstGeom>
                      <a:noFill/>
                    </p:spPr>
                  </p:pic>
                </p:oleObj>
              </mc:Fallback>
            </mc:AlternateContent>
          </a:graphicData>
        </a:graphic>
      </p:graphicFrame>
      <p:graphicFrame>
        <p:nvGraphicFramePr>
          <p:cNvPr id="3" name="Объект 2"/>
          <p:cNvGraphicFramePr>
            <a:graphicFrameLocks noChangeAspect="1"/>
          </p:cNvGraphicFramePr>
          <p:nvPr>
            <p:extLst>
              <p:ext uri="{D42A27DB-BD31-4B8C-83A1-F6EECF244321}">
                <p14:modId xmlns:p14="http://schemas.microsoft.com/office/powerpoint/2010/main" val="1858021857"/>
              </p:ext>
            </p:extLst>
          </p:nvPr>
        </p:nvGraphicFramePr>
        <p:xfrm>
          <a:off x="8033672" y="2514781"/>
          <a:ext cx="2344104" cy="841014"/>
        </p:xfrm>
        <a:graphic>
          <a:graphicData uri="http://schemas.openxmlformats.org/presentationml/2006/ole">
            <mc:AlternateContent xmlns:mc="http://schemas.openxmlformats.org/markup-compatibility/2006">
              <mc:Choice xmlns:v="urn:schemas-microsoft-com:vml" Requires="v">
                <p:oleObj spid="_x0000_s18447" name="Уравнение" r:id="rId6" imgW="1244600" imgH="444500" progId="Equation.3">
                  <p:embed/>
                </p:oleObj>
              </mc:Choice>
              <mc:Fallback>
                <p:oleObj name="Уравнение" r:id="rId6" imgW="1244600" imgH="444500" progId="Equation.3">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33672" y="2514781"/>
                        <a:ext cx="2344104" cy="841014"/>
                      </a:xfrm>
                      <a:prstGeom prst="rect">
                        <a:avLst/>
                      </a:prstGeom>
                      <a:noFill/>
                    </p:spPr>
                  </p:pic>
                </p:oleObj>
              </mc:Fallback>
            </mc:AlternateContent>
          </a:graphicData>
        </a:graphic>
      </p:graphicFrame>
      <p:sp>
        <p:nvSpPr>
          <p:cNvPr id="6" name="Rectangle 5"/>
          <p:cNvSpPr>
            <a:spLocks noChangeArrowheads="1"/>
          </p:cNvSpPr>
          <p:nvPr/>
        </p:nvSpPr>
        <p:spPr bwMode="auto">
          <a:xfrm>
            <a:off x="731191" y="3422585"/>
            <a:ext cx="758196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429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42900" defTabSz="914400" rtl="0" eaLnBrk="0" fontAlgn="base" latinLnBrk="0" hangingPunct="0">
              <a:lnSpc>
                <a:spcPct val="100000"/>
              </a:lnSpc>
              <a:spcBef>
                <a:spcPct val="0"/>
              </a:spcBef>
              <a:spcAft>
                <a:spcPct val="0"/>
              </a:spcAft>
              <a:buClrTx/>
              <a:buSzTx/>
              <a:buFontTx/>
              <a:buNone/>
              <a:tabLst/>
            </a:pPr>
            <a:r>
              <a:rPr kumimoji="0" lang="en-US" altLang="ru-RU" sz="2400" b="0" i="1" u="none" strike="noStrike" cap="none" normalizeH="0" baseline="0" dirty="0" smtClean="0">
                <a:ln>
                  <a:noFill/>
                </a:ln>
                <a:solidFill>
                  <a:schemeClr val="tx1"/>
                </a:solidFill>
                <a:effectLst/>
                <a:latin typeface="+mn-lt"/>
                <a:ea typeface="Times New Roman" panose="02020603050405020304" pitchFamily="18" charset="0"/>
              </a:rPr>
              <a:t>DNCF</a:t>
            </a:r>
            <a:r>
              <a:rPr kumimoji="0" lang="en-US" altLang="ru-RU" sz="2400" b="0" i="0" u="none" strike="noStrike" cap="none" normalizeH="0" baseline="0" dirty="0" smtClean="0">
                <a:ln>
                  <a:noFill/>
                </a:ln>
                <a:solidFill>
                  <a:schemeClr val="tx1"/>
                </a:solidFill>
                <a:effectLst/>
                <a:latin typeface="+mn-lt"/>
                <a:ea typeface="Times New Roman" panose="02020603050405020304" pitchFamily="18" charset="0"/>
              </a:rPr>
              <a:t> - Discounted Net Cash Flow,</a:t>
            </a:r>
            <a:endParaRPr kumimoji="0" lang="ru-RU" altLang="ru-RU" sz="2400" b="0" i="0" u="none" strike="noStrike" cap="none" normalizeH="0" baseline="0" dirty="0" smtClean="0">
              <a:ln>
                <a:noFill/>
              </a:ln>
              <a:solidFill>
                <a:schemeClr val="tx1"/>
              </a:solidFill>
              <a:effectLst/>
              <a:latin typeface="+mn-lt"/>
            </a:endParaRPr>
          </a:p>
          <a:p>
            <a:pPr marL="0" marR="0" lvl="0" indent="342900" defTabSz="914400" rtl="0" eaLnBrk="0" fontAlgn="base" latinLnBrk="0" hangingPunct="0">
              <a:lnSpc>
                <a:spcPct val="100000"/>
              </a:lnSpc>
              <a:spcBef>
                <a:spcPct val="0"/>
              </a:spcBef>
              <a:spcAft>
                <a:spcPct val="0"/>
              </a:spcAft>
              <a:buClrTx/>
              <a:buSzTx/>
              <a:buFontTx/>
              <a:buNone/>
              <a:tabLst/>
            </a:pPr>
            <a:r>
              <a:rPr kumimoji="0" lang="en-US" altLang="ru-RU" sz="2400" b="0" i="1" u="none" strike="noStrike" cap="none" normalizeH="0" baseline="0" dirty="0" smtClean="0">
                <a:ln>
                  <a:noFill/>
                </a:ln>
                <a:solidFill>
                  <a:schemeClr val="tx1"/>
                </a:solidFill>
                <a:effectLst/>
                <a:latin typeface="+mn-lt"/>
                <a:ea typeface="Times New Roman" panose="02020603050405020304" pitchFamily="18" charset="0"/>
              </a:rPr>
              <a:t>NCF</a:t>
            </a:r>
            <a:r>
              <a:rPr kumimoji="0" lang="en-US" altLang="ru-RU" sz="2400" b="0" i="1" u="none" strike="noStrike" cap="none" normalizeH="0" baseline="-30000" dirty="0" smtClean="0">
                <a:ln>
                  <a:noFill/>
                </a:ln>
                <a:solidFill>
                  <a:schemeClr val="tx1"/>
                </a:solidFill>
                <a:effectLst/>
                <a:latin typeface="+mn-lt"/>
                <a:ea typeface="Times New Roman" panose="02020603050405020304" pitchFamily="18" charset="0"/>
              </a:rPr>
              <a:t>i</a:t>
            </a:r>
            <a:r>
              <a:rPr kumimoji="0" lang="en-US" altLang="ru-RU" sz="2400" b="0" i="0" u="none" strike="noStrike" cap="none" normalizeH="0" baseline="0" dirty="0" smtClean="0">
                <a:ln>
                  <a:noFill/>
                </a:ln>
                <a:solidFill>
                  <a:schemeClr val="tx1"/>
                </a:solidFill>
                <a:effectLst/>
                <a:latin typeface="+mn-lt"/>
                <a:ea typeface="Times New Roman" panose="02020603050405020304" pitchFamily="18" charset="0"/>
              </a:rPr>
              <a:t> - Net Cash Flow of </a:t>
            </a:r>
            <a:r>
              <a:rPr kumimoji="0" lang="en-US" altLang="ru-RU" sz="2400" b="0" i="0" u="none" strike="noStrike" cap="none" normalizeH="0" baseline="0" dirty="0" err="1" smtClean="0">
                <a:ln>
                  <a:noFill/>
                </a:ln>
                <a:solidFill>
                  <a:schemeClr val="tx1"/>
                </a:solidFill>
                <a:effectLst/>
                <a:latin typeface="+mn-lt"/>
                <a:ea typeface="Times New Roman" panose="02020603050405020304" pitchFamily="18" charset="0"/>
              </a:rPr>
              <a:t>i</a:t>
            </a:r>
            <a:r>
              <a:rPr kumimoji="0" lang="en-US" altLang="ru-RU" sz="2400" b="0" i="0" u="none" strike="noStrike" cap="none" normalizeH="0" baseline="0" dirty="0" smtClean="0">
                <a:ln>
                  <a:noFill/>
                </a:ln>
                <a:solidFill>
                  <a:schemeClr val="tx1"/>
                </a:solidFill>
                <a:effectLst/>
                <a:latin typeface="+mn-lt"/>
                <a:ea typeface="Times New Roman" panose="02020603050405020304" pitchFamily="18" charset="0"/>
              </a:rPr>
              <a:t>-year,</a:t>
            </a:r>
            <a:endParaRPr kumimoji="0" lang="ru-RU" altLang="ru-RU" sz="2400" b="0" i="0" u="none" strike="noStrike" cap="none" normalizeH="0" baseline="0" dirty="0" smtClean="0">
              <a:ln>
                <a:noFill/>
              </a:ln>
              <a:solidFill>
                <a:schemeClr val="tx1"/>
              </a:solidFill>
              <a:effectLst/>
              <a:latin typeface="+mn-lt"/>
            </a:endParaRPr>
          </a:p>
          <a:p>
            <a:pPr marL="0" marR="0" lvl="0" indent="342900" defTabSz="914400" rtl="0" eaLnBrk="0" fontAlgn="base" latinLnBrk="0" hangingPunct="0">
              <a:lnSpc>
                <a:spcPct val="100000"/>
              </a:lnSpc>
              <a:spcBef>
                <a:spcPct val="0"/>
              </a:spcBef>
              <a:spcAft>
                <a:spcPct val="0"/>
              </a:spcAft>
              <a:buClrTx/>
              <a:buSzTx/>
              <a:buFontTx/>
              <a:buNone/>
              <a:tabLst/>
            </a:pPr>
            <a:r>
              <a:rPr lang="en-US" altLang="ru-RU" sz="2400" i="1" dirty="0">
                <a:latin typeface="+mn-lt"/>
                <a:ea typeface="Times New Roman" panose="02020603050405020304" pitchFamily="18" charset="0"/>
              </a:rPr>
              <a:t>t</a:t>
            </a:r>
            <a:r>
              <a:rPr kumimoji="0" lang="en-US" altLang="ru-RU" sz="2400" b="0" i="1" u="none" strike="noStrike" cap="none" normalizeH="0" baseline="0" dirty="0" smtClean="0">
                <a:ln>
                  <a:noFill/>
                </a:ln>
                <a:solidFill>
                  <a:schemeClr val="tx1"/>
                </a:solidFill>
                <a:effectLst/>
                <a:latin typeface="+mn-lt"/>
                <a:ea typeface="Times New Roman" panose="02020603050405020304" pitchFamily="18" charset="0"/>
              </a:rPr>
              <a:t> </a:t>
            </a:r>
            <a:r>
              <a:rPr kumimoji="0" lang="en-US" altLang="ru-RU" sz="2400" b="0" i="0" u="none" strike="noStrike" cap="none" normalizeH="0" baseline="0" dirty="0" smtClean="0">
                <a:ln>
                  <a:noFill/>
                </a:ln>
                <a:solidFill>
                  <a:schemeClr val="tx1"/>
                </a:solidFill>
                <a:effectLst/>
                <a:latin typeface="+mn-lt"/>
                <a:ea typeface="Times New Roman" panose="02020603050405020304" pitchFamily="18" charset="0"/>
              </a:rPr>
              <a:t>– Year of account of Discounted Net Cash Flow,</a:t>
            </a:r>
          </a:p>
          <a:p>
            <a:pPr marL="0" marR="0" lvl="0" indent="342900" defTabSz="914400" rtl="0" eaLnBrk="0" fontAlgn="base" latinLnBrk="0" hangingPunct="0">
              <a:lnSpc>
                <a:spcPct val="100000"/>
              </a:lnSpc>
              <a:spcBef>
                <a:spcPct val="0"/>
              </a:spcBef>
              <a:spcAft>
                <a:spcPct val="0"/>
              </a:spcAft>
              <a:buClrTx/>
              <a:buSzTx/>
              <a:buFontTx/>
              <a:buNone/>
              <a:tabLst/>
            </a:pPr>
            <a:r>
              <a:rPr kumimoji="0" lang="en-US" altLang="ru-RU" sz="2400" b="0" i="1" u="none" strike="noStrike" cap="none" normalizeH="0" baseline="0" dirty="0" smtClean="0">
                <a:ln>
                  <a:noFill/>
                </a:ln>
                <a:solidFill>
                  <a:schemeClr val="tx1"/>
                </a:solidFill>
                <a:effectLst/>
                <a:latin typeface="+mn-lt"/>
                <a:ea typeface="Times New Roman" panose="02020603050405020304" pitchFamily="18" charset="0"/>
              </a:rPr>
              <a:t>N</a:t>
            </a:r>
            <a:r>
              <a:rPr kumimoji="0" lang="en-US" altLang="ru-RU" sz="2400" b="0" i="0" u="none" strike="noStrike" cap="none" normalizeH="0" baseline="0" dirty="0" smtClean="0">
                <a:ln>
                  <a:noFill/>
                </a:ln>
                <a:solidFill>
                  <a:schemeClr val="tx1"/>
                </a:solidFill>
                <a:effectLst/>
                <a:latin typeface="+mn-lt"/>
                <a:ea typeface="Times New Roman" panose="02020603050405020304" pitchFamily="18" charset="0"/>
              </a:rPr>
              <a:t> – Period of realization project,</a:t>
            </a:r>
            <a:endParaRPr kumimoji="0" lang="ru-RU" altLang="ru-RU" sz="2400" b="0" i="0" u="none" strike="noStrike" cap="none" normalizeH="0" baseline="0" dirty="0" smtClean="0">
              <a:ln>
                <a:noFill/>
              </a:ln>
              <a:solidFill>
                <a:schemeClr val="tx1"/>
              </a:solidFill>
              <a:effectLst/>
              <a:latin typeface="+mn-lt"/>
            </a:endParaRPr>
          </a:p>
          <a:p>
            <a:pPr marL="0" marR="0" lvl="0" indent="342900" defTabSz="914400" rtl="0" eaLnBrk="0" fontAlgn="base" latinLnBrk="0" hangingPunct="0">
              <a:lnSpc>
                <a:spcPct val="100000"/>
              </a:lnSpc>
              <a:spcBef>
                <a:spcPct val="0"/>
              </a:spcBef>
              <a:spcAft>
                <a:spcPct val="0"/>
              </a:spcAft>
              <a:buClrTx/>
              <a:buSzTx/>
              <a:buFontTx/>
              <a:buNone/>
              <a:tabLst/>
            </a:pPr>
            <a:r>
              <a:rPr kumimoji="0" lang="en-US" altLang="ru-RU" sz="2400" b="0" i="1" u="none" strike="noStrike" cap="none" normalizeH="0" baseline="0" dirty="0" smtClean="0">
                <a:ln>
                  <a:noFill/>
                </a:ln>
                <a:solidFill>
                  <a:schemeClr val="tx1"/>
                </a:solidFill>
                <a:effectLst/>
                <a:latin typeface="+mn-lt"/>
                <a:ea typeface="Times New Roman" panose="02020603050405020304" pitchFamily="18" charset="0"/>
              </a:rPr>
              <a:t>r </a:t>
            </a:r>
            <a:r>
              <a:rPr kumimoji="0" lang="en-US" altLang="ru-RU" sz="2400" b="0" i="0" u="none" strike="noStrike" cap="none" normalizeH="0" baseline="0" dirty="0" smtClean="0">
                <a:ln>
                  <a:noFill/>
                </a:ln>
                <a:solidFill>
                  <a:schemeClr val="tx1"/>
                </a:solidFill>
                <a:effectLst/>
                <a:latin typeface="+mn-lt"/>
                <a:ea typeface="Times New Roman" panose="02020603050405020304" pitchFamily="18" charset="0"/>
              </a:rPr>
              <a:t>– discount rate.</a:t>
            </a:r>
            <a:endParaRPr kumimoji="0" lang="en-US" altLang="ru-RU" sz="24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19746675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en-US" sz="1200" b="1" dirty="0"/>
              <a:t>1.</a:t>
            </a:r>
            <a:endParaRPr lang="ru-RU" sz="1200" dirty="0"/>
          </a:p>
        </p:txBody>
      </p:sp>
      <p:sp>
        <p:nvSpPr>
          <p:cNvPr id="7" name="Объект 2"/>
          <p:cNvSpPr>
            <a:spLocks noGrp="1"/>
          </p:cNvSpPr>
          <p:nvPr>
            <p:ph idx="1"/>
          </p:nvPr>
        </p:nvSpPr>
        <p:spPr>
          <a:xfrm>
            <a:off x="342900" y="811742"/>
            <a:ext cx="11645900" cy="5119157"/>
          </a:xfrm>
        </p:spPr>
        <p:txBody>
          <a:bodyPr>
            <a:noAutofit/>
          </a:bodyPr>
          <a:lstStyle/>
          <a:p>
            <a:pPr marL="0" indent="0">
              <a:buNone/>
            </a:pPr>
            <a:r>
              <a:rPr lang="en-US" sz="2400" dirty="0"/>
              <a:t>Since cash inflows are distributed over time, they are discounted using a discount rate set by the investor himself, based on the annual percentage of return that he expects on the invested capital.</a:t>
            </a:r>
            <a:endParaRPr lang="ru-RU" sz="2400" dirty="0"/>
          </a:p>
          <a:p>
            <a:pPr marL="0" indent="0">
              <a:buNone/>
            </a:pPr>
            <a:r>
              <a:rPr lang="en-US" sz="2400" dirty="0"/>
              <a:t>When evaluating the effectiveness of investments, such concepts as the future and current value of money are used. This is because investing is a long process in which you have to compare the cost of funds at the beginning and when they are returned in the form of future profits, depreciation, etc.</a:t>
            </a:r>
            <a:endParaRPr lang="ru-RU" sz="2400" dirty="0"/>
          </a:p>
          <a:p>
            <a:pPr marL="0" indent="0">
              <a:buNone/>
            </a:pPr>
            <a:r>
              <a:rPr lang="en-US" sz="2400" dirty="0"/>
              <a:t>The future value of money is its value invested at the moment, but which it (money, funds) will have after a certain time, taking into account the build-up coefficient.</a:t>
            </a:r>
            <a:endParaRPr lang="ru-RU" sz="2400" dirty="0"/>
          </a:p>
          <a:p>
            <a:pPr marL="0" indent="0">
              <a:buNone/>
            </a:pPr>
            <a:r>
              <a:rPr lang="en-US" sz="2400" dirty="0"/>
              <a:t>Current (current, current) the value of money is the sum of future cash receipts adjusted to the current period using a discount factor. This process is the reverse of buildup. The current value of money is used in cases where it is necessary to determine how much money you need to invest today in order to get a pre-set amount after a certain period.</a:t>
            </a:r>
            <a:endParaRPr lang="ru-RU" sz="2400" dirty="0"/>
          </a:p>
        </p:txBody>
      </p:sp>
    </p:spTree>
    <p:extLst>
      <p:ext uri="{BB962C8B-B14F-4D97-AF65-F5344CB8AC3E}">
        <p14:creationId xmlns:p14="http://schemas.microsoft.com/office/powerpoint/2010/main" val="769153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en-US" sz="1200" b="1" dirty="0"/>
              <a:t>1.</a:t>
            </a:r>
            <a:endParaRPr lang="ru-RU" sz="1200" dirty="0"/>
          </a:p>
        </p:txBody>
      </p:sp>
      <p:sp>
        <p:nvSpPr>
          <p:cNvPr id="7" name="Объект 2"/>
          <p:cNvSpPr>
            <a:spLocks noGrp="1"/>
          </p:cNvSpPr>
          <p:nvPr>
            <p:ph idx="1"/>
          </p:nvPr>
        </p:nvSpPr>
        <p:spPr>
          <a:xfrm>
            <a:off x="342900" y="811742"/>
            <a:ext cx="11645900" cy="5804958"/>
          </a:xfrm>
        </p:spPr>
        <p:txBody>
          <a:bodyPr>
            <a:noAutofit/>
          </a:bodyPr>
          <a:lstStyle/>
          <a:p>
            <a:pPr marL="0" indent="0">
              <a:buNone/>
            </a:pPr>
            <a:r>
              <a:rPr lang="en-US" sz="2400" b="1" dirty="0" smtClean="0"/>
              <a:t>	Calculation </a:t>
            </a:r>
            <a:r>
              <a:rPr lang="en-US" sz="2400" b="1" dirty="0"/>
              <a:t>of the discount rate.</a:t>
            </a:r>
            <a:endParaRPr lang="ru-RU" sz="2400" dirty="0"/>
          </a:p>
          <a:p>
            <a:pPr marL="0" indent="0">
              <a:buNone/>
            </a:pPr>
            <a:r>
              <a:rPr lang="en-US" sz="2400" dirty="0" smtClean="0"/>
              <a:t>	The </a:t>
            </a:r>
            <a:r>
              <a:rPr lang="en-US" sz="2400" dirty="0"/>
              <a:t>choice of the discount rate largely determines the qualitative assessment of the effectiveness of the investment project.</a:t>
            </a:r>
            <a:endParaRPr lang="ru-RU" sz="2400" dirty="0"/>
          </a:p>
          <a:p>
            <a:pPr>
              <a:spcBef>
                <a:spcPts val="0"/>
              </a:spcBef>
            </a:pPr>
            <a:r>
              <a:rPr lang="en-US" sz="2400" dirty="0"/>
              <a:t>The discount rate is affected by internal and external factors:</a:t>
            </a:r>
            <a:endParaRPr lang="ru-RU" sz="2400" dirty="0"/>
          </a:p>
          <a:p>
            <a:pPr lvl="0">
              <a:spcBef>
                <a:spcPts val="0"/>
              </a:spcBef>
            </a:pPr>
            <a:r>
              <a:rPr lang="en-US" sz="2400" dirty="0"/>
              <a:t>Speed of price increases</a:t>
            </a:r>
            <a:endParaRPr lang="ru-RU" sz="2400" dirty="0"/>
          </a:p>
          <a:p>
            <a:pPr lvl="0">
              <a:spcBef>
                <a:spcPts val="0"/>
              </a:spcBef>
            </a:pPr>
            <a:r>
              <a:rPr lang="en-US" sz="2400" dirty="0"/>
              <a:t>Change in interest on deposits and loans in banks</a:t>
            </a:r>
            <a:endParaRPr lang="ru-RU" sz="2400" dirty="0"/>
          </a:p>
          <a:p>
            <a:pPr lvl="0">
              <a:spcBef>
                <a:spcPts val="0"/>
              </a:spcBef>
            </a:pPr>
            <a:r>
              <a:rPr lang="en-US" sz="2400" dirty="0"/>
              <a:t>Market prices for the company's products</a:t>
            </a:r>
            <a:endParaRPr lang="ru-RU" sz="2400" dirty="0"/>
          </a:p>
          <a:p>
            <a:pPr lvl="0">
              <a:spcBef>
                <a:spcPts val="0"/>
              </a:spcBef>
            </a:pPr>
            <a:r>
              <a:rPr lang="en-US" sz="2400" dirty="0"/>
              <a:t>Economic indicators of the enterprise</a:t>
            </a:r>
            <a:endParaRPr lang="ru-RU" sz="2400" dirty="0"/>
          </a:p>
          <a:p>
            <a:pPr lvl="0">
              <a:spcBef>
                <a:spcPts val="0"/>
              </a:spcBef>
            </a:pPr>
            <a:r>
              <a:rPr lang="en-US" sz="2400" dirty="0"/>
              <a:t>Inconsistency of financial transactions within the company (delays between the payment of raw materials and the sale of products)</a:t>
            </a:r>
            <a:endParaRPr lang="ru-RU" sz="2400" dirty="0"/>
          </a:p>
          <a:p>
            <a:pPr lvl="0">
              <a:spcBef>
                <a:spcPts val="0"/>
              </a:spcBef>
            </a:pPr>
            <a:r>
              <a:rPr lang="en-US" sz="2400" dirty="0"/>
              <a:t>Changes in the economic environment (loan rates, taxes, wages)</a:t>
            </a:r>
            <a:endParaRPr lang="ru-RU" sz="2400" dirty="0"/>
          </a:p>
          <a:p>
            <a:pPr marL="0" indent="0">
              <a:buNone/>
            </a:pPr>
            <a:r>
              <a:rPr lang="en-US" sz="2400" b="1" dirty="0" smtClean="0"/>
              <a:t>	These </a:t>
            </a:r>
            <a:r>
              <a:rPr lang="en-US" sz="2400" b="1" dirty="0"/>
              <a:t>factors complicate the calculation of the discount rate. Economists advise that when determining it, you should rely on:</a:t>
            </a:r>
            <a:endParaRPr lang="ru-RU" sz="2400" dirty="0"/>
          </a:p>
          <a:p>
            <a:pPr lvl="0">
              <a:spcBef>
                <a:spcPts val="0"/>
              </a:spcBef>
            </a:pPr>
            <a:r>
              <a:rPr lang="en-US" sz="2400" b="1" dirty="0"/>
              <a:t>Data on the dynamics of inflation, the company's</a:t>
            </a:r>
            <a:endParaRPr lang="ru-RU" sz="2400" dirty="0"/>
          </a:p>
          <a:p>
            <a:pPr lvl="0">
              <a:spcBef>
                <a:spcPts val="0"/>
              </a:spcBef>
            </a:pPr>
            <a:r>
              <a:rPr lang="en-US" sz="2400" b="1" dirty="0"/>
              <a:t>Economic indicators</a:t>
            </a:r>
            <a:endParaRPr lang="ru-RU" sz="2400" dirty="0"/>
          </a:p>
          <a:p>
            <a:pPr lvl="0">
              <a:spcBef>
                <a:spcPts val="0"/>
              </a:spcBef>
            </a:pPr>
            <a:r>
              <a:rPr lang="en-US" sz="2400" b="1" dirty="0"/>
              <a:t>Tax rates</a:t>
            </a:r>
            <a:r>
              <a:rPr lang="en-US" sz="2400" b="1" dirty="0" smtClean="0"/>
              <a:t>.</a:t>
            </a:r>
            <a:r>
              <a:rPr lang="en-US" sz="2400" dirty="0"/>
              <a:t> </a:t>
            </a:r>
            <a:endParaRPr lang="ru-RU" sz="2400" dirty="0"/>
          </a:p>
        </p:txBody>
      </p:sp>
    </p:spTree>
    <p:extLst>
      <p:ext uri="{BB962C8B-B14F-4D97-AF65-F5344CB8AC3E}">
        <p14:creationId xmlns:p14="http://schemas.microsoft.com/office/powerpoint/2010/main" val="15780495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en-US" sz="1200" b="1" dirty="0"/>
              <a:t>1.</a:t>
            </a:r>
            <a:endParaRPr lang="ru-RU" sz="1200" dirty="0"/>
          </a:p>
        </p:txBody>
      </p:sp>
      <p:sp>
        <p:nvSpPr>
          <p:cNvPr id="7" name="Объект 2"/>
          <p:cNvSpPr>
            <a:spLocks noGrp="1"/>
          </p:cNvSpPr>
          <p:nvPr>
            <p:ph idx="1"/>
          </p:nvPr>
        </p:nvSpPr>
        <p:spPr>
          <a:xfrm>
            <a:off x="342900" y="811742"/>
            <a:ext cx="11645900" cy="5804958"/>
          </a:xfrm>
        </p:spPr>
        <p:txBody>
          <a:bodyPr>
            <a:noAutofit/>
          </a:bodyPr>
          <a:lstStyle/>
          <a:p>
            <a:pPr marL="0" indent="0">
              <a:buNone/>
            </a:pPr>
            <a:r>
              <a:rPr lang="en-US" sz="2400" b="1" dirty="0" smtClean="0"/>
              <a:t>	</a:t>
            </a:r>
            <a:r>
              <a:rPr lang="en-US" sz="2400" dirty="0" smtClean="0"/>
              <a:t>The </a:t>
            </a:r>
            <a:r>
              <a:rPr lang="en-US" sz="2400" dirty="0"/>
              <a:t>ability to apply different discount rates depending on the specifics of the investment project allows you to reflect the investment expectations of many of its participants, as well as take into account the inflationary component in the long term.</a:t>
            </a:r>
            <a:endParaRPr lang="ru-RU" sz="2400" dirty="0"/>
          </a:p>
          <a:p>
            <a:pPr marL="0" lvl="0" indent="0">
              <a:buNone/>
            </a:pPr>
            <a:r>
              <a:rPr lang="en-US" sz="2400" dirty="0" smtClean="0"/>
              <a:t>	In </a:t>
            </a:r>
            <a:r>
              <a:rPr lang="en-US" sz="2400" dirty="0"/>
              <a:t>the most General case, you can specify the following options for choosing the discount </a:t>
            </a:r>
            <a:r>
              <a:rPr lang="en-US" sz="2400" dirty="0" smtClean="0"/>
              <a:t>rate:</a:t>
            </a:r>
            <a:endParaRPr lang="ru-RU" sz="2400" dirty="0"/>
          </a:p>
          <a:p>
            <a:pPr lvl="0"/>
            <a:r>
              <a:rPr lang="en-US" sz="2400" dirty="0"/>
              <a:t>Minimum return on the alternative method of using capital;</a:t>
            </a:r>
            <a:endParaRPr lang="ru-RU" sz="2400" dirty="0"/>
          </a:p>
          <a:p>
            <a:pPr lvl="0"/>
            <a:r>
              <a:rPr lang="en-US" sz="2400" dirty="0"/>
              <a:t>National Bank's refinancing rate, which reflects the current cost of financial resources;</a:t>
            </a:r>
            <a:endParaRPr lang="ru-RU" sz="2400" dirty="0"/>
          </a:p>
          <a:p>
            <a:pPr lvl="0"/>
            <a:r>
              <a:rPr lang="en-US" sz="2400" dirty="0"/>
              <a:t>Average industry profitability;</a:t>
            </a:r>
            <a:endParaRPr lang="ru-RU" sz="2400" dirty="0"/>
          </a:p>
          <a:p>
            <a:pPr lvl="0"/>
            <a:r>
              <a:rPr lang="en-US" sz="2400" dirty="0"/>
              <a:t>Expected level of return on invested capital, taking into account all project risks (Capital Asset Pricing Model).</a:t>
            </a:r>
            <a:endParaRPr lang="ru-RU" sz="2400" dirty="0"/>
          </a:p>
          <a:p>
            <a:pPr lvl="0"/>
            <a:r>
              <a:rPr lang="en-US" sz="2400" dirty="0"/>
              <a:t>Cost of the source of capital that can be used for the implementation of this investment project;</a:t>
            </a:r>
            <a:endParaRPr lang="ru-RU" sz="2400" dirty="0"/>
          </a:p>
          <a:p>
            <a:r>
              <a:rPr lang="en-US" sz="2400" dirty="0"/>
              <a:t>Weighted average cost of capital of the company (WACC</a:t>
            </a:r>
            <a:r>
              <a:rPr lang="en-US" sz="2400" dirty="0" smtClean="0"/>
              <a:t>).</a:t>
            </a:r>
            <a:endParaRPr lang="ru-RU" sz="2400" dirty="0"/>
          </a:p>
        </p:txBody>
      </p:sp>
    </p:spTree>
    <p:extLst>
      <p:ext uri="{BB962C8B-B14F-4D97-AF65-F5344CB8AC3E}">
        <p14:creationId xmlns:p14="http://schemas.microsoft.com/office/powerpoint/2010/main" val="3752846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en-US" sz="1200" b="1" dirty="0"/>
              <a:t>1.</a:t>
            </a:r>
            <a:endParaRPr lang="ru-RU" sz="1200" dirty="0"/>
          </a:p>
        </p:txBody>
      </p:sp>
      <p:sp>
        <p:nvSpPr>
          <p:cNvPr id="7" name="Объект 2"/>
          <p:cNvSpPr>
            <a:spLocks noGrp="1"/>
          </p:cNvSpPr>
          <p:nvPr>
            <p:ph idx="1"/>
          </p:nvPr>
        </p:nvSpPr>
        <p:spPr>
          <a:xfrm>
            <a:off x="342900" y="811742"/>
            <a:ext cx="8496300" cy="388408"/>
          </a:xfrm>
        </p:spPr>
        <p:txBody>
          <a:bodyPr>
            <a:noAutofit/>
          </a:bodyPr>
          <a:lstStyle/>
          <a:p>
            <a:pPr marL="0" indent="0">
              <a:buNone/>
            </a:pPr>
            <a:r>
              <a:rPr lang="en-US" sz="2400" dirty="0" smtClean="0"/>
              <a:t>	Weighted </a:t>
            </a:r>
            <a:r>
              <a:rPr lang="en-US" sz="2400" dirty="0"/>
              <a:t>average cost of capital of the company (WACC</a:t>
            </a:r>
            <a:r>
              <a:rPr lang="en-US" sz="2400" dirty="0" smtClean="0"/>
              <a:t>):</a:t>
            </a:r>
            <a:endParaRPr lang="ru-RU" sz="2400" dirty="0"/>
          </a:p>
        </p:txBody>
      </p:sp>
      <p:graphicFrame>
        <p:nvGraphicFramePr>
          <p:cNvPr id="3" name="Объект 2"/>
          <p:cNvGraphicFramePr>
            <a:graphicFrameLocks noChangeAspect="1"/>
          </p:cNvGraphicFramePr>
          <p:nvPr>
            <p:extLst>
              <p:ext uri="{D42A27DB-BD31-4B8C-83A1-F6EECF244321}">
                <p14:modId xmlns:p14="http://schemas.microsoft.com/office/powerpoint/2010/main" val="2635130397"/>
              </p:ext>
            </p:extLst>
          </p:nvPr>
        </p:nvGraphicFramePr>
        <p:xfrm>
          <a:off x="1291860" y="1365560"/>
          <a:ext cx="2425780" cy="941035"/>
        </p:xfrm>
        <a:graphic>
          <a:graphicData uri="http://schemas.openxmlformats.org/presentationml/2006/ole">
            <mc:AlternateContent xmlns:mc="http://schemas.openxmlformats.org/markup-compatibility/2006">
              <mc:Choice xmlns:v="urn:schemas-microsoft-com:vml" Requires="v">
                <p:oleObj spid="_x0000_s19463" name="Уравнение" r:id="rId4" imgW="1104900" imgH="431800" progId="Equation.3">
                  <p:embed/>
                </p:oleObj>
              </mc:Choice>
              <mc:Fallback>
                <p:oleObj name="Уравнение" r:id="rId4" imgW="1104900" imgH="4318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1860" y="1365560"/>
                        <a:ext cx="2425780" cy="941035"/>
                      </a:xfrm>
                      <a:prstGeom prst="rect">
                        <a:avLst/>
                      </a:prstGeom>
                      <a:noFill/>
                    </p:spPr>
                  </p:pic>
                </p:oleObj>
              </mc:Fallback>
            </mc:AlternateContent>
          </a:graphicData>
        </a:graphic>
      </p:graphicFrame>
      <p:sp>
        <p:nvSpPr>
          <p:cNvPr id="4" name="Rectangle 3"/>
          <p:cNvSpPr>
            <a:spLocks noChangeArrowheads="1"/>
          </p:cNvSpPr>
          <p:nvPr/>
        </p:nvSpPr>
        <p:spPr bwMode="auto">
          <a:xfrm>
            <a:off x="800810" y="2165451"/>
            <a:ext cx="9052478"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3429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42900" algn="just" defTabSz="914400" rtl="0" eaLnBrk="0" fontAlgn="base" latinLnBrk="0" hangingPunct="0">
              <a:lnSpc>
                <a:spcPct val="100000"/>
              </a:lnSpc>
              <a:spcBef>
                <a:spcPct val="0"/>
              </a:spcBef>
              <a:spcAft>
                <a:spcPct val="0"/>
              </a:spcAft>
              <a:buClrTx/>
              <a:buSzTx/>
              <a:buFontTx/>
              <a:buNone/>
              <a:tabLst/>
            </a:pPr>
            <a:r>
              <a:rPr kumimoji="0" lang="en-US" altLang="ru-RU" sz="2200" b="0" i="1"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d</a:t>
            </a:r>
            <a:r>
              <a:rPr kumimoji="0" lang="en-US" altLang="ru-RU" sz="2200" b="0" i="1" u="none" strike="noStrike" cap="none" normalizeH="0" baseline="-30000" dirty="0" smtClean="0">
                <a:ln>
                  <a:noFill/>
                </a:ln>
                <a:solidFill>
                  <a:schemeClr val="tx1"/>
                </a:solidFill>
                <a:effectLst/>
                <a:latin typeface="Arial" panose="020B0604020202020204" pitchFamily="34" charset="0"/>
                <a:ea typeface="Times New Roman" panose="02020603050405020304" pitchFamily="18" charset="0"/>
              </a:rPr>
              <a:t>i</a:t>
            </a:r>
            <a:r>
              <a:rPr kumimoji="0" lang="en-US" altLang="ru-RU" sz="2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 Share of the </a:t>
            </a:r>
            <a:r>
              <a:rPr kumimoji="0" lang="en-US" altLang="ru-RU" sz="2200" b="0" i="0" u="none"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rPr>
              <a:t>i-th</a:t>
            </a:r>
            <a:r>
              <a:rPr kumimoji="0" lang="en-US" altLang="ru-RU" sz="2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source of capital in the total amount of financing</a:t>
            </a:r>
          </a:p>
          <a:p>
            <a:pPr marL="0" marR="0" lvl="0" indent="342900" algn="just" defTabSz="914400" rtl="0" eaLnBrk="0" fontAlgn="base" latinLnBrk="0" hangingPunct="0">
              <a:lnSpc>
                <a:spcPct val="100000"/>
              </a:lnSpc>
              <a:spcBef>
                <a:spcPct val="0"/>
              </a:spcBef>
              <a:spcAft>
                <a:spcPct val="0"/>
              </a:spcAft>
              <a:buClrTx/>
              <a:buSzTx/>
              <a:buFontTx/>
              <a:buNone/>
              <a:tabLst/>
            </a:pPr>
            <a:r>
              <a:rPr kumimoji="0" lang="ru-RU" altLang="ru-RU" sz="2200" b="0" i="1"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с</a:t>
            </a:r>
            <a:r>
              <a:rPr kumimoji="0" lang="en-US" altLang="ru-RU" sz="2200" b="0" i="1" u="none" strike="noStrike" cap="none" normalizeH="0" baseline="-30000" dirty="0" err="1" smtClean="0">
                <a:ln>
                  <a:noFill/>
                </a:ln>
                <a:solidFill>
                  <a:schemeClr val="tx1"/>
                </a:solidFill>
                <a:effectLst/>
                <a:latin typeface="Arial" panose="020B0604020202020204" pitchFamily="34" charset="0"/>
                <a:ea typeface="Times New Roman" panose="02020603050405020304" pitchFamily="18" charset="0"/>
              </a:rPr>
              <a:t>i</a:t>
            </a:r>
            <a:r>
              <a:rPr kumimoji="0" lang="en-US" altLang="ru-RU" sz="2200" b="0" i="1"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t>
            </a:r>
            <a:r>
              <a:rPr kumimoji="0" lang="en-US" altLang="ru-RU" sz="2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Cost of the </a:t>
            </a:r>
            <a:r>
              <a:rPr kumimoji="0" lang="en-US" altLang="ru-RU" sz="2200" b="0" i="0" u="none"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rPr>
              <a:t>i-th</a:t>
            </a:r>
            <a:r>
              <a:rPr kumimoji="0" lang="en-US" altLang="ru-RU" sz="2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source of funding.</a:t>
            </a:r>
            <a:endParaRPr kumimoji="0" lang="ru-RU" altLang="ru-RU" sz="2200" b="0" i="0" u="none" strike="noStrike" cap="none" normalizeH="0" baseline="0" dirty="0" smtClean="0">
              <a:ln>
                <a:noFill/>
              </a:ln>
              <a:solidFill>
                <a:schemeClr val="tx1"/>
              </a:solidFill>
              <a:effectLst/>
              <a:latin typeface="Arial" panose="020B0604020202020204" pitchFamily="34" charset="0"/>
            </a:endParaRPr>
          </a:p>
          <a:p>
            <a:pPr marL="0" marR="0" lvl="0" indent="342900" algn="just" defTabSz="914400" rtl="0" eaLnBrk="0" fontAlgn="base" latinLnBrk="0" hangingPunct="0">
              <a:lnSpc>
                <a:spcPct val="100000"/>
              </a:lnSpc>
              <a:spcBef>
                <a:spcPct val="0"/>
              </a:spcBef>
              <a:spcAft>
                <a:spcPct val="0"/>
              </a:spcAft>
              <a:buClrTx/>
              <a:buSzTx/>
              <a:buFontTx/>
              <a:buNone/>
              <a:tabLst/>
            </a:pPr>
            <a:r>
              <a:rPr kumimoji="0" lang="en-US" altLang="ru-RU" sz="2200" b="0" i="1"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n </a:t>
            </a:r>
            <a:r>
              <a:rPr kumimoji="0" lang="en-US" altLang="ru-RU" sz="2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Number of funding sources.</a:t>
            </a:r>
            <a:endParaRPr kumimoji="0" lang="en-US" altLang="ru-RU" sz="2200" b="0" i="0" u="none" strike="noStrike" cap="none" normalizeH="0" baseline="0" dirty="0" smtClean="0">
              <a:ln>
                <a:noFill/>
              </a:ln>
              <a:solidFill>
                <a:schemeClr val="tx1"/>
              </a:solidFill>
              <a:effectLst/>
              <a:latin typeface="Arial" panose="020B0604020202020204" pitchFamily="34" charset="0"/>
            </a:endParaRPr>
          </a:p>
        </p:txBody>
      </p:sp>
      <p:pic>
        <p:nvPicPr>
          <p:cNvPr id="19460" name="Диаграмма 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 y="3271897"/>
            <a:ext cx="4006678" cy="295590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Прямоугольник 4"/>
          <p:cNvSpPr/>
          <p:nvPr/>
        </p:nvSpPr>
        <p:spPr>
          <a:xfrm>
            <a:off x="4147040" y="3764457"/>
            <a:ext cx="6512722" cy="2123658"/>
          </a:xfrm>
          <a:prstGeom prst="rect">
            <a:avLst/>
          </a:prstGeom>
        </p:spPr>
        <p:txBody>
          <a:bodyPr wrap="square">
            <a:spAutoFit/>
          </a:bodyPr>
          <a:lstStyle/>
          <a:p>
            <a:pPr indent="342900" algn="just">
              <a:spcAft>
                <a:spcPts val="0"/>
              </a:spcAft>
            </a:pPr>
            <a:r>
              <a:rPr lang="en-US" sz="2200" dirty="0">
                <a:ea typeface="Times New Roman" panose="02020603050405020304" pitchFamily="18" charset="0"/>
              </a:rPr>
              <a:t>For example, there are 3 sources of financing (n=3)</a:t>
            </a:r>
            <a:endParaRPr lang="ru-RU" sz="2200" dirty="0">
              <a:ea typeface="Times New Roman" panose="02020603050405020304" pitchFamily="18" charset="0"/>
            </a:endParaRPr>
          </a:p>
          <a:p>
            <a:pPr indent="342900" algn="just">
              <a:spcAft>
                <a:spcPts val="0"/>
              </a:spcAft>
            </a:pPr>
            <a:r>
              <a:rPr lang="en-US" sz="2200" dirty="0">
                <a:ea typeface="Times New Roman" panose="02020603050405020304" pitchFamily="18" charset="0"/>
              </a:rPr>
              <a:t>d1=0.2 or 20%</a:t>
            </a:r>
            <a:endParaRPr lang="ru-RU" sz="2200" dirty="0">
              <a:ea typeface="Times New Roman" panose="02020603050405020304" pitchFamily="18" charset="0"/>
            </a:endParaRPr>
          </a:p>
          <a:p>
            <a:pPr indent="342900" algn="just">
              <a:spcAft>
                <a:spcPts val="0"/>
              </a:spcAft>
            </a:pPr>
            <a:r>
              <a:rPr lang="en-US" sz="2200" dirty="0">
                <a:ea typeface="Times New Roman" panose="02020603050405020304" pitchFamily="18" charset="0"/>
              </a:rPr>
              <a:t>d1=0.3 or 30%</a:t>
            </a:r>
            <a:endParaRPr lang="ru-RU" sz="2200" dirty="0">
              <a:ea typeface="Times New Roman" panose="02020603050405020304" pitchFamily="18" charset="0"/>
            </a:endParaRPr>
          </a:p>
          <a:p>
            <a:pPr indent="342900" algn="just">
              <a:spcAft>
                <a:spcPts val="0"/>
              </a:spcAft>
            </a:pPr>
            <a:r>
              <a:rPr lang="en-US" sz="2200" dirty="0">
                <a:ea typeface="Times New Roman" panose="02020603050405020304" pitchFamily="18" charset="0"/>
              </a:rPr>
              <a:t>d3=0.5 or 50%</a:t>
            </a:r>
            <a:endParaRPr lang="ru-RU" sz="2200" dirty="0">
              <a:ea typeface="Times New Roman" panose="02020603050405020304" pitchFamily="18" charset="0"/>
            </a:endParaRPr>
          </a:p>
          <a:p>
            <a:pPr indent="342900" algn="just">
              <a:spcAft>
                <a:spcPts val="0"/>
              </a:spcAft>
            </a:pPr>
            <a:r>
              <a:rPr lang="en-US" sz="2200" dirty="0" err="1">
                <a:ea typeface="Times New Roman" panose="02020603050405020304" pitchFamily="18" charset="0"/>
              </a:rPr>
              <a:t>ri</a:t>
            </a:r>
            <a:r>
              <a:rPr lang="en-US" sz="2200" dirty="0">
                <a:ea typeface="Times New Roman" panose="02020603050405020304" pitchFamily="18" charset="0"/>
              </a:rPr>
              <a:t> – the interest rate for the </a:t>
            </a:r>
            <a:r>
              <a:rPr lang="en-US" sz="2200" dirty="0" err="1">
                <a:ea typeface="Times New Roman" panose="02020603050405020304" pitchFamily="18" charset="0"/>
              </a:rPr>
              <a:t>i-th</a:t>
            </a:r>
            <a:r>
              <a:rPr lang="en-US" sz="2200" dirty="0">
                <a:ea typeface="Times New Roman" panose="02020603050405020304" pitchFamily="18" charset="0"/>
              </a:rPr>
              <a:t> source of financing.</a:t>
            </a:r>
            <a:endParaRPr lang="ru-RU" sz="2200" dirty="0">
              <a:ea typeface="Times New Roman" panose="02020603050405020304" pitchFamily="18" charset="0"/>
            </a:endParaRPr>
          </a:p>
          <a:p>
            <a:pPr indent="342900" algn="just">
              <a:spcAft>
                <a:spcPts val="0"/>
              </a:spcAft>
            </a:pPr>
            <a:r>
              <a:rPr lang="en-US" sz="2200" dirty="0">
                <a:ea typeface="Times New Roman" panose="02020603050405020304" pitchFamily="18" charset="0"/>
              </a:rPr>
              <a:t>For example, r1=0.12; r2=0.09; r1=0.19;</a:t>
            </a:r>
            <a:endParaRPr lang="ru-RU" sz="2200" dirty="0">
              <a:effectLst/>
              <a:ea typeface="Times New Roman" panose="02020603050405020304" pitchFamily="18" charset="0"/>
            </a:endParaRPr>
          </a:p>
        </p:txBody>
      </p:sp>
    </p:spTree>
    <p:extLst>
      <p:ext uri="{BB962C8B-B14F-4D97-AF65-F5344CB8AC3E}">
        <p14:creationId xmlns:p14="http://schemas.microsoft.com/office/powerpoint/2010/main" val="10704332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en-US" sz="1200" b="1" dirty="0"/>
              <a:t>1.</a:t>
            </a:r>
            <a:endParaRPr lang="ru-RU" sz="1200" dirty="0"/>
          </a:p>
        </p:txBody>
      </p:sp>
      <p:sp>
        <p:nvSpPr>
          <p:cNvPr id="7" name="Объект 2"/>
          <p:cNvSpPr>
            <a:spLocks noGrp="1"/>
          </p:cNvSpPr>
          <p:nvPr>
            <p:ph idx="1"/>
          </p:nvPr>
        </p:nvSpPr>
        <p:spPr>
          <a:xfrm>
            <a:off x="0" y="691302"/>
            <a:ext cx="11730681" cy="1907397"/>
          </a:xfrm>
        </p:spPr>
        <p:txBody>
          <a:bodyPr>
            <a:noAutofit/>
          </a:bodyPr>
          <a:lstStyle/>
          <a:p>
            <a:pPr marL="0" indent="0">
              <a:buNone/>
            </a:pPr>
            <a:r>
              <a:rPr lang="en-US" sz="2400" dirty="0"/>
              <a:t> 	 </a:t>
            </a:r>
            <a:r>
              <a:rPr lang="en-US" sz="2400" dirty="0" smtClean="0"/>
              <a:t>    </a:t>
            </a:r>
            <a:r>
              <a:rPr lang="en-US" sz="2400" b="1" dirty="0" smtClean="0"/>
              <a:t>In </a:t>
            </a:r>
            <a:r>
              <a:rPr lang="en-US" sz="2400" b="1" dirty="0"/>
              <a:t>practice, the following methods are used to determine the discount rate:</a:t>
            </a:r>
            <a:endParaRPr lang="ru-RU" sz="2400" dirty="0"/>
          </a:p>
          <a:p>
            <a:pPr marL="0" indent="0">
              <a:buNone/>
            </a:pPr>
            <a:r>
              <a:rPr lang="en-US" sz="2400" b="1" dirty="0" smtClean="0"/>
              <a:t>	1</a:t>
            </a:r>
            <a:r>
              <a:rPr lang="en-US" sz="2400" b="1" dirty="0"/>
              <a:t>. The method of assessing the return on assets (Capital Asset Pricing Model-CAPM)</a:t>
            </a:r>
            <a:endParaRPr lang="ru-RU" sz="2400" dirty="0"/>
          </a:p>
          <a:p>
            <a:pPr marL="0" indent="0">
              <a:buNone/>
            </a:pPr>
            <a:r>
              <a:rPr lang="en-US" sz="2400" b="1" dirty="0" smtClean="0"/>
              <a:t>	2</a:t>
            </a:r>
            <a:r>
              <a:rPr lang="en-US" sz="2400" b="1" dirty="0"/>
              <a:t>. Method for estimating the weighted Average cost of capital (WACC)</a:t>
            </a:r>
            <a:endParaRPr lang="ru-RU" sz="2400" dirty="0"/>
          </a:p>
          <a:p>
            <a:pPr marL="0" indent="0">
              <a:buNone/>
            </a:pPr>
            <a:r>
              <a:rPr lang="en-US" sz="2400" b="1" dirty="0" smtClean="0"/>
              <a:t>	</a:t>
            </a:r>
            <a:r>
              <a:rPr lang="ru-RU" sz="2400" b="1" dirty="0" smtClean="0"/>
              <a:t>3</a:t>
            </a:r>
            <a:r>
              <a:rPr lang="ru-RU" sz="2400" b="1" dirty="0"/>
              <a:t>. </a:t>
            </a:r>
            <a:r>
              <a:rPr lang="en-US" sz="2400" b="1" dirty="0"/>
              <a:t>Cumulative method.</a:t>
            </a:r>
            <a:endParaRPr lang="ru-RU" sz="2400" dirty="0"/>
          </a:p>
        </p:txBody>
      </p:sp>
      <p:sp>
        <p:nvSpPr>
          <p:cNvPr id="12" name="Объект 2"/>
          <p:cNvSpPr txBox="1">
            <a:spLocks/>
          </p:cNvSpPr>
          <p:nvPr/>
        </p:nvSpPr>
        <p:spPr>
          <a:xfrm>
            <a:off x="856735" y="2783714"/>
            <a:ext cx="10873945" cy="15576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t> 	  </a:t>
            </a:r>
            <a:r>
              <a:rPr lang="en-US" sz="2400" b="1" dirty="0" smtClean="0"/>
              <a:t>Internal discount rate</a:t>
            </a:r>
            <a:endParaRPr lang="en-US" sz="2400" dirty="0" smtClean="0"/>
          </a:p>
          <a:p>
            <a:pPr marL="0" indent="0">
              <a:buNone/>
            </a:pPr>
            <a:r>
              <a:rPr lang="en-US" sz="2400" dirty="0" smtClean="0"/>
              <a:t>	This </a:t>
            </a:r>
            <a:r>
              <a:rPr lang="en-US" sz="2400" dirty="0"/>
              <a:t>is the discount rate at which the project will return the funds invested in it after a certain period of time. However, the profit will be zero. This indicator has the designation IRR. The formula for calculating this parameter is as follows:</a:t>
            </a:r>
            <a:endParaRPr lang="ru-RU" sz="2400" dirty="0"/>
          </a:p>
        </p:txBody>
      </p:sp>
      <p:graphicFrame>
        <p:nvGraphicFramePr>
          <p:cNvPr id="6" name="Объект 5"/>
          <p:cNvGraphicFramePr>
            <a:graphicFrameLocks noChangeAspect="1"/>
          </p:cNvGraphicFramePr>
          <p:nvPr>
            <p:extLst>
              <p:ext uri="{D42A27DB-BD31-4B8C-83A1-F6EECF244321}">
                <p14:modId xmlns:p14="http://schemas.microsoft.com/office/powerpoint/2010/main" val="2199609352"/>
              </p:ext>
            </p:extLst>
          </p:nvPr>
        </p:nvGraphicFramePr>
        <p:xfrm>
          <a:off x="1230868" y="4452218"/>
          <a:ext cx="2616203" cy="836474"/>
        </p:xfrm>
        <a:graphic>
          <a:graphicData uri="http://schemas.openxmlformats.org/presentationml/2006/ole">
            <mc:AlternateContent xmlns:mc="http://schemas.openxmlformats.org/markup-compatibility/2006">
              <mc:Choice xmlns:v="urn:schemas-microsoft-com:vml" Requires="v">
                <p:oleObj spid="_x0000_s20485" name="Уравнение" r:id="rId4" imgW="1396394" imgH="444307" progId="Equation.3">
                  <p:embed/>
                </p:oleObj>
              </mc:Choice>
              <mc:Fallback>
                <p:oleObj name="Уравнение" r:id="rId4" imgW="1396394" imgH="444307"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0868" y="4452218"/>
                        <a:ext cx="2616203" cy="836474"/>
                      </a:xfrm>
                      <a:prstGeom prst="rect">
                        <a:avLst/>
                      </a:prstGeom>
                      <a:noFill/>
                    </p:spPr>
                  </p:pic>
                </p:oleObj>
              </mc:Fallback>
            </mc:AlternateContent>
          </a:graphicData>
        </a:graphic>
      </p:graphicFrame>
      <p:sp>
        <p:nvSpPr>
          <p:cNvPr id="13" name="Объект 2"/>
          <p:cNvSpPr txBox="1">
            <a:spLocks/>
          </p:cNvSpPr>
          <p:nvPr/>
        </p:nvSpPr>
        <p:spPr>
          <a:xfrm>
            <a:off x="4348615" y="4613043"/>
            <a:ext cx="4515300" cy="10849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2400" i="1" dirty="0" smtClean="0"/>
              <a:t>t</a:t>
            </a:r>
            <a:r>
              <a:rPr lang="en-US" sz="2400" dirty="0" smtClean="0"/>
              <a:t> </a:t>
            </a:r>
            <a:r>
              <a:rPr lang="en-US" sz="2400" dirty="0"/>
              <a:t>– Estimated time </a:t>
            </a:r>
            <a:r>
              <a:rPr lang="en-US" sz="2400" dirty="0" smtClean="0"/>
              <a:t>period</a:t>
            </a:r>
            <a:endParaRPr lang="ru-RU" sz="2400" dirty="0"/>
          </a:p>
          <a:p>
            <a:pPr marL="0" indent="0">
              <a:spcBef>
                <a:spcPts val="0"/>
              </a:spcBef>
              <a:buNone/>
            </a:pPr>
            <a:r>
              <a:rPr lang="en-US" sz="2400" i="1" dirty="0" err="1"/>
              <a:t>Inv</a:t>
            </a:r>
            <a:r>
              <a:rPr lang="en-US" sz="2400" dirty="0"/>
              <a:t> – Amount of funds </a:t>
            </a:r>
            <a:r>
              <a:rPr lang="en-US" sz="2400" dirty="0" smtClean="0"/>
              <a:t>invested</a:t>
            </a:r>
            <a:endParaRPr lang="ru-RU" sz="2400" dirty="0"/>
          </a:p>
          <a:p>
            <a:pPr marL="0" indent="0">
              <a:spcBef>
                <a:spcPts val="0"/>
              </a:spcBef>
              <a:buNone/>
            </a:pPr>
            <a:r>
              <a:rPr lang="en-US" sz="2400" i="1" dirty="0" smtClean="0"/>
              <a:t>NCF</a:t>
            </a:r>
            <a:r>
              <a:rPr lang="en-US" sz="2400" dirty="0" smtClean="0"/>
              <a:t> </a:t>
            </a:r>
            <a:r>
              <a:rPr lang="en-US" sz="2400" dirty="0"/>
              <a:t>- Net cash flow of </a:t>
            </a:r>
            <a:r>
              <a:rPr lang="en-US" sz="2400" dirty="0" smtClean="0"/>
              <a:t>enterprise</a:t>
            </a:r>
            <a:endParaRPr lang="ru-RU" sz="2400" dirty="0"/>
          </a:p>
          <a:p>
            <a:pPr marL="0" indent="0">
              <a:spcBef>
                <a:spcPts val="0"/>
              </a:spcBef>
              <a:buNone/>
            </a:pPr>
            <a:r>
              <a:rPr lang="ru-RU" sz="2400" dirty="0"/>
              <a:t> </a:t>
            </a:r>
            <a:endParaRPr lang="ru-RU" sz="2400" dirty="0"/>
          </a:p>
        </p:txBody>
      </p:sp>
      <p:sp>
        <p:nvSpPr>
          <p:cNvPr id="14" name="Объект 2"/>
          <p:cNvSpPr txBox="1">
            <a:spLocks/>
          </p:cNvSpPr>
          <p:nvPr/>
        </p:nvSpPr>
        <p:spPr>
          <a:xfrm>
            <a:off x="626075" y="5698022"/>
            <a:ext cx="9745364" cy="7788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t>	If </a:t>
            </a:r>
            <a:r>
              <a:rPr lang="en-US" sz="2400" dirty="0"/>
              <a:t>the </a:t>
            </a:r>
            <a:r>
              <a:rPr lang="en-US" sz="2400" i="1" dirty="0"/>
              <a:t>IRR</a:t>
            </a:r>
            <a:r>
              <a:rPr lang="en-US" sz="2400" dirty="0"/>
              <a:t> exceeds the cost, then the project can be considered as promising, if it is lower, it is better to refuse.</a:t>
            </a:r>
            <a:endParaRPr lang="ru-RU" sz="2400" dirty="0"/>
          </a:p>
          <a:p>
            <a:pPr marL="0" indent="0">
              <a:buNone/>
            </a:pPr>
            <a:endParaRPr lang="ru-RU" sz="2400" dirty="0"/>
          </a:p>
        </p:txBody>
      </p:sp>
    </p:spTree>
    <p:extLst>
      <p:ext uri="{BB962C8B-B14F-4D97-AF65-F5344CB8AC3E}">
        <p14:creationId xmlns:p14="http://schemas.microsoft.com/office/powerpoint/2010/main" val="10434399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en-US" sz="1200" b="1" dirty="0"/>
              <a:t>1.</a:t>
            </a:r>
            <a:endParaRPr lang="ru-RU" sz="1200" dirty="0"/>
          </a:p>
        </p:txBody>
      </p:sp>
      <p:sp>
        <p:nvSpPr>
          <p:cNvPr id="12" name="Объект 2"/>
          <p:cNvSpPr txBox="1">
            <a:spLocks/>
          </p:cNvSpPr>
          <p:nvPr/>
        </p:nvSpPr>
        <p:spPr>
          <a:xfrm>
            <a:off x="387178" y="474648"/>
            <a:ext cx="11644401" cy="21530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t> 	</a:t>
            </a:r>
            <a:r>
              <a:rPr lang="en-US" sz="2400" b="1" dirty="0"/>
              <a:t>Calculating the discount rate.</a:t>
            </a:r>
            <a:endParaRPr lang="ru-RU" sz="2400" dirty="0"/>
          </a:p>
          <a:p>
            <a:pPr marL="0" indent="0">
              <a:spcBef>
                <a:spcPts val="0"/>
              </a:spcBef>
              <a:buNone/>
            </a:pPr>
            <a:r>
              <a:rPr lang="en-US" sz="2400" dirty="0" smtClean="0"/>
              <a:t>	The </a:t>
            </a:r>
            <a:r>
              <a:rPr lang="en-US" sz="2400" dirty="0"/>
              <a:t>discount rate is equal to the amount of capital raised and represents the expected return. If the rate is high, the project is considered a success; if the rate is low, the risks are weighed and a decision is made whether to Finance it or not. The discount rate can be determined in several ways, depending on the complexity of the project and the source data. Let's consider a simplified and cumulative calculation method.</a:t>
            </a:r>
            <a:endParaRPr lang="ru-RU" sz="2400" dirty="0"/>
          </a:p>
          <a:p>
            <a:pPr marL="0" indent="0">
              <a:buNone/>
            </a:pPr>
            <a:r>
              <a:rPr lang="en-US" sz="2400" dirty="0"/>
              <a:t> </a:t>
            </a:r>
            <a:r>
              <a:rPr lang="en-US" sz="2400" b="1" dirty="0" smtClean="0"/>
              <a:t>	</a:t>
            </a:r>
            <a:endParaRPr lang="ru-RU" sz="2400" dirty="0"/>
          </a:p>
        </p:txBody>
      </p:sp>
      <p:sp>
        <p:nvSpPr>
          <p:cNvPr id="3" name="Прямоугольник 2"/>
          <p:cNvSpPr/>
          <p:nvPr/>
        </p:nvSpPr>
        <p:spPr>
          <a:xfrm>
            <a:off x="335585" y="3959546"/>
            <a:ext cx="4311511" cy="442035"/>
          </a:xfrm>
          <a:prstGeom prst="rect">
            <a:avLst/>
          </a:prstGeom>
        </p:spPr>
        <p:txBody>
          <a:bodyPr wrap="square" lIns="36000" tIns="36000" rIns="36000" bIns="36000">
            <a:spAutoFit/>
          </a:bodyPr>
          <a:lstStyle/>
          <a:p>
            <a:pPr indent="342900">
              <a:spcAft>
                <a:spcPts val="0"/>
              </a:spcAft>
            </a:pPr>
            <a:r>
              <a:rPr lang="en-US" sz="2400" i="1" dirty="0">
                <a:latin typeface="Times New Roman" panose="02020603050405020304" pitchFamily="18" charset="0"/>
                <a:ea typeface="Times New Roman" panose="02020603050405020304" pitchFamily="18" charset="0"/>
              </a:rPr>
              <a:t>WACC=R</a:t>
            </a:r>
            <a:r>
              <a:rPr lang="en-US" sz="2400" i="1" baseline="-25000" dirty="0">
                <a:latin typeface="Times New Roman" panose="02020603050405020304" pitchFamily="18" charset="0"/>
                <a:ea typeface="Times New Roman" panose="02020603050405020304" pitchFamily="18" charset="0"/>
              </a:rPr>
              <a:t>e</a:t>
            </a:r>
            <a:r>
              <a:rPr lang="en-US" sz="2400" i="1" dirty="0">
                <a:latin typeface="Times New Roman" panose="02020603050405020304" pitchFamily="18" charset="0"/>
                <a:ea typeface="Times New Roman" panose="02020603050405020304" pitchFamily="18" charset="0"/>
              </a:rPr>
              <a:t>(E/V)+</a:t>
            </a:r>
            <a:r>
              <a:rPr lang="en-US" sz="2400" i="1" dirty="0" err="1">
                <a:latin typeface="Times New Roman" panose="02020603050405020304" pitchFamily="18" charset="0"/>
                <a:ea typeface="Times New Roman" panose="02020603050405020304" pitchFamily="18" charset="0"/>
              </a:rPr>
              <a:t>R</a:t>
            </a:r>
            <a:r>
              <a:rPr lang="en-US" sz="2400" i="1" baseline="-25000" dirty="0" err="1">
                <a:latin typeface="Times New Roman" panose="02020603050405020304" pitchFamily="18" charset="0"/>
                <a:ea typeface="Times New Roman" panose="02020603050405020304" pitchFamily="18" charset="0"/>
              </a:rPr>
              <a:t>b</a:t>
            </a:r>
            <a:r>
              <a:rPr lang="en-US" sz="2400" i="1" dirty="0">
                <a:latin typeface="Times New Roman" panose="02020603050405020304" pitchFamily="18" charset="0"/>
                <a:ea typeface="Times New Roman" panose="02020603050405020304" pitchFamily="18" charset="0"/>
              </a:rPr>
              <a:t>(B/V)(1-t</a:t>
            </a:r>
            <a:r>
              <a:rPr lang="en-US" sz="2400" i="1" baseline="-25000" dirty="0">
                <a:latin typeface="Times New Roman" panose="02020603050405020304" pitchFamily="18" charset="0"/>
                <a:ea typeface="Times New Roman" panose="02020603050405020304" pitchFamily="18" charset="0"/>
              </a:rPr>
              <a:t>i</a:t>
            </a:r>
            <a:r>
              <a:rPr lang="en-US" sz="2400" i="1" dirty="0" smtClean="0">
                <a:latin typeface="Times New Roman" panose="02020603050405020304" pitchFamily="18" charset="0"/>
                <a:ea typeface="Times New Roman" panose="02020603050405020304" pitchFamily="18" charset="0"/>
              </a:rPr>
              <a:t>)</a:t>
            </a:r>
            <a:endParaRPr lang="ru-RU" sz="2400" dirty="0">
              <a:effectLst/>
              <a:latin typeface="Times New Roman" panose="02020603050405020304" pitchFamily="18" charset="0"/>
              <a:ea typeface="Times New Roman" panose="02020603050405020304" pitchFamily="18" charset="0"/>
            </a:endParaRPr>
          </a:p>
        </p:txBody>
      </p:sp>
      <p:sp>
        <p:nvSpPr>
          <p:cNvPr id="15" name="Объект 2"/>
          <p:cNvSpPr txBox="1">
            <a:spLocks/>
          </p:cNvSpPr>
          <p:nvPr/>
        </p:nvSpPr>
        <p:spPr>
          <a:xfrm>
            <a:off x="256674" y="2627698"/>
            <a:ext cx="12031579" cy="1158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t> 	</a:t>
            </a:r>
            <a:r>
              <a:rPr lang="en-US" sz="2400" b="1" dirty="0" smtClean="0"/>
              <a:t>Simplified </a:t>
            </a:r>
            <a:r>
              <a:rPr lang="en-US" sz="2400" b="1" dirty="0"/>
              <a:t>method of calculation.</a:t>
            </a:r>
            <a:endParaRPr lang="ru-RU" sz="2400" dirty="0"/>
          </a:p>
          <a:p>
            <a:pPr marL="0" indent="0">
              <a:spcBef>
                <a:spcPts val="0"/>
              </a:spcBef>
              <a:buNone/>
            </a:pPr>
            <a:r>
              <a:rPr lang="en-US" sz="2400" dirty="0" smtClean="0"/>
              <a:t>	When </a:t>
            </a:r>
            <a:r>
              <a:rPr lang="en-US" sz="2400" dirty="0"/>
              <a:t>determining the profitability of an investment the discount rate is often calculated as the average value between the cost of capital and borrowed funds</a:t>
            </a:r>
            <a:r>
              <a:rPr lang="en-US" sz="2400" dirty="0" smtClean="0"/>
              <a:t>:</a:t>
            </a:r>
            <a:r>
              <a:rPr lang="en-US" sz="2400" i="1" dirty="0"/>
              <a:t> </a:t>
            </a:r>
            <a:endParaRPr lang="ru-RU" sz="2400" dirty="0"/>
          </a:p>
        </p:txBody>
      </p:sp>
      <p:sp>
        <p:nvSpPr>
          <p:cNvPr id="16" name="Прямоугольник 15"/>
          <p:cNvSpPr/>
          <p:nvPr/>
        </p:nvSpPr>
        <p:spPr>
          <a:xfrm>
            <a:off x="4726006" y="3734699"/>
            <a:ext cx="7305573" cy="1061829"/>
          </a:xfrm>
          <a:prstGeom prst="rect">
            <a:avLst/>
          </a:prstGeom>
        </p:spPr>
        <p:txBody>
          <a:bodyPr wrap="square">
            <a:spAutoFit/>
          </a:bodyPr>
          <a:lstStyle/>
          <a:p>
            <a:pPr indent="342900" algn="just">
              <a:spcAft>
                <a:spcPts val="0"/>
              </a:spcAft>
            </a:pPr>
            <a:r>
              <a:rPr lang="en-US" sz="2100" i="1" dirty="0">
                <a:ea typeface="Times New Roman" panose="02020603050405020304" pitchFamily="18" charset="0"/>
              </a:rPr>
              <a:t>V</a:t>
            </a:r>
            <a:r>
              <a:rPr lang="en-US" sz="2100" dirty="0">
                <a:ea typeface="Times New Roman" panose="02020603050405020304" pitchFamily="18" charset="0"/>
              </a:rPr>
              <a:t> – Total Volume of funds invested in the </a:t>
            </a:r>
            <a:r>
              <a:rPr lang="en-US" sz="2100" dirty="0" smtClean="0">
                <a:ea typeface="Times New Roman" panose="02020603050405020304" pitchFamily="18" charset="0"/>
              </a:rPr>
              <a:t>project</a:t>
            </a:r>
            <a:endParaRPr lang="ru-RU" sz="2100" dirty="0">
              <a:ea typeface="Times New Roman" panose="02020603050405020304" pitchFamily="18" charset="0"/>
            </a:endParaRPr>
          </a:p>
          <a:p>
            <a:pPr indent="342900" algn="just">
              <a:spcAft>
                <a:spcPts val="0"/>
              </a:spcAft>
            </a:pPr>
            <a:r>
              <a:rPr lang="en-US" sz="2100" i="1" dirty="0" err="1">
                <a:ea typeface="Times New Roman" panose="02020603050405020304" pitchFamily="18" charset="0"/>
              </a:rPr>
              <a:t>R</a:t>
            </a:r>
            <a:r>
              <a:rPr lang="en-US" sz="2100" i="1" baseline="-25000" dirty="0" err="1">
                <a:ea typeface="Times New Roman" panose="02020603050405020304" pitchFamily="18" charset="0"/>
              </a:rPr>
              <a:t>b</a:t>
            </a:r>
            <a:r>
              <a:rPr lang="en-US" sz="2100" dirty="0">
                <a:ea typeface="Times New Roman" panose="02020603050405020304" pitchFamily="18" charset="0"/>
              </a:rPr>
              <a:t> – Rate of return on borrowed </a:t>
            </a:r>
            <a:r>
              <a:rPr lang="en-US" sz="2100" dirty="0" smtClean="0">
                <a:ea typeface="Times New Roman" panose="02020603050405020304" pitchFamily="18" charset="0"/>
              </a:rPr>
              <a:t>capital</a:t>
            </a:r>
            <a:endParaRPr lang="ru-RU" sz="2100" dirty="0">
              <a:ea typeface="Times New Roman" panose="02020603050405020304" pitchFamily="18" charset="0"/>
            </a:endParaRPr>
          </a:p>
          <a:p>
            <a:pPr indent="342900" algn="just">
              <a:spcAft>
                <a:spcPts val="0"/>
              </a:spcAft>
            </a:pPr>
            <a:r>
              <a:rPr lang="en-US" sz="2100" i="1" dirty="0" smtClean="0">
                <a:ea typeface="Times New Roman" panose="02020603050405020304" pitchFamily="18" charset="0"/>
              </a:rPr>
              <a:t>t</a:t>
            </a:r>
            <a:r>
              <a:rPr lang="en-US" sz="2100" i="1" baseline="-25000" dirty="0" smtClean="0">
                <a:ea typeface="Times New Roman" panose="02020603050405020304" pitchFamily="18" charset="0"/>
              </a:rPr>
              <a:t>i</a:t>
            </a:r>
            <a:r>
              <a:rPr lang="en-US" sz="2100" dirty="0" smtClean="0">
                <a:ea typeface="Times New Roman" panose="02020603050405020304" pitchFamily="18" charset="0"/>
              </a:rPr>
              <a:t> </a:t>
            </a:r>
            <a:r>
              <a:rPr lang="en-US" sz="2100" dirty="0">
                <a:ea typeface="Times New Roman" panose="02020603050405020304" pitchFamily="18" charset="0"/>
              </a:rPr>
              <a:t>– effective income tax rate </a:t>
            </a:r>
            <a:r>
              <a:rPr lang="en-US" sz="2100" dirty="0" smtClean="0">
                <a:ea typeface="Times New Roman" panose="02020603050405020304" pitchFamily="18" charset="0"/>
              </a:rPr>
              <a:t>(%)</a:t>
            </a:r>
            <a:endParaRPr lang="ru-RU" sz="2100" dirty="0">
              <a:ea typeface="Times New Roman" panose="02020603050405020304" pitchFamily="18" charset="0"/>
            </a:endParaRPr>
          </a:p>
        </p:txBody>
      </p:sp>
      <p:sp>
        <p:nvSpPr>
          <p:cNvPr id="17" name="Прямоугольник 16"/>
          <p:cNvSpPr/>
          <p:nvPr/>
        </p:nvSpPr>
        <p:spPr>
          <a:xfrm>
            <a:off x="102669" y="4682842"/>
            <a:ext cx="11768919" cy="738664"/>
          </a:xfrm>
          <a:prstGeom prst="rect">
            <a:avLst/>
          </a:prstGeom>
        </p:spPr>
        <p:txBody>
          <a:bodyPr wrap="square" lIns="0" rIns="36000">
            <a:spAutoFit/>
          </a:bodyPr>
          <a:lstStyle/>
          <a:p>
            <a:pPr algn="just"/>
            <a:r>
              <a:rPr lang="ru-RU" sz="2100" i="1" dirty="0" smtClean="0">
                <a:ea typeface="Times New Roman" panose="02020603050405020304" pitchFamily="18" charset="0"/>
              </a:rPr>
              <a:t>Е</a:t>
            </a:r>
            <a:r>
              <a:rPr lang="en-US" sz="2100" dirty="0" smtClean="0">
                <a:ea typeface="Times New Roman" panose="02020603050405020304" pitchFamily="18" charset="0"/>
              </a:rPr>
              <a:t> </a:t>
            </a:r>
            <a:r>
              <a:rPr lang="en-US" sz="2100" dirty="0">
                <a:ea typeface="Times New Roman" panose="02020603050405020304" pitchFamily="18" charset="0"/>
              </a:rPr>
              <a:t>– Estimated value of the company's capital in the market (the amount of equity invested in the project).  </a:t>
            </a:r>
            <a:r>
              <a:rPr lang="en-US" sz="2100" dirty="0" smtClean="0">
                <a:ea typeface="Times New Roman" panose="02020603050405020304" pitchFamily="18" charset="0"/>
              </a:rPr>
              <a:t>                E </a:t>
            </a:r>
            <a:r>
              <a:rPr lang="en-US" sz="2100" dirty="0">
                <a:ea typeface="Times New Roman" panose="02020603050405020304" pitchFamily="18" charset="0"/>
              </a:rPr>
              <a:t>is the sum of all the shares of the enterprise × the price of one share</a:t>
            </a:r>
            <a:r>
              <a:rPr lang="en-US" sz="2100" dirty="0" smtClean="0">
                <a:ea typeface="Times New Roman" panose="02020603050405020304" pitchFamily="18" charset="0"/>
              </a:rPr>
              <a:t>.</a:t>
            </a:r>
            <a:r>
              <a:rPr lang="en-US" sz="2100" i="1" dirty="0">
                <a:ea typeface="Times New Roman" panose="02020603050405020304" pitchFamily="18" charset="0"/>
              </a:rPr>
              <a:t> </a:t>
            </a:r>
            <a:endParaRPr lang="en-US" sz="2100" i="1" dirty="0" smtClean="0">
              <a:ea typeface="Times New Roman" panose="02020603050405020304" pitchFamily="18" charset="0"/>
            </a:endParaRPr>
          </a:p>
        </p:txBody>
      </p:sp>
      <p:sp>
        <p:nvSpPr>
          <p:cNvPr id="18" name="Прямоугольник 17"/>
          <p:cNvSpPr/>
          <p:nvPr/>
        </p:nvSpPr>
        <p:spPr>
          <a:xfrm>
            <a:off x="387178" y="5939310"/>
            <a:ext cx="9737988" cy="646331"/>
          </a:xfrm>
          <a:prstGeom prst="rect">
            <a:avLst/>
          </a:prstGeom>
        </p:spPr>
        <p:txBody>
          <a:bodyPr wrap="square" lIns="0" tIns="0" rIns="0" bIns="0">
            <a:spAutoFit/>
          </a:bodyPr>
          <a:lstStyle/>
          <a:p>
            <a:r>
              <a:rPr lang="en-US" sz="2100" i="1" dirty="0" smtClean="0">
                <a:ea typeface="Times New Roman" panose="02020603050405020304" pitchFamily="18" charset="0"/>
              </a:rPr>
              <a:t>       B</a:t>
            </a:r>
            <a:r>
              <a:rPr lang="en-US" sz="2100" dirty="0" smtClean="0">
                <a:ea typeface="Times New Roman" panose="02020603050405020304" pitchFamily="18" charset="0"/>
              </a:rPr>
              <a:t> </a:t>
            </a:r>
            <a:r>
              <a:rPr lang="en-US" sz="2100" dirty="0">
                <a:ea typeface="Times New Roman" panose="02020603050405020304" pitchFamily="18" charset="0"/>
              </a:rPr>
              <a:t>– Estimated cost of borrowed funds (cost of all loans of the company)</a:t>
            </a:r>
            <a:endParaRPr lang="ru-RU" sz="2100" dirty="0">
              <a:ea typeface="Times New Roman" panose="02020603050405020304" pitchFamily="18" charset="0"/>
            </a:endParaRPr>
          </a:p>
          <a:p>
            <a:r>
              <a:rPr lang="en-US" sz="2100" i="1" dirty="0" smtClean="0">
                <a:ea typeface="Times New Roman" panose="02020603050405020304" pitchFamily="18" charset="0"/>
              </a:rPr>
              <a:t>               (</a:t>
            </a:r>
            <a:r>
              <a:rPr lang="en-US" sz="2100" i="1" dirty="0">
                <a:ea typeface="Times New Roman" panose="02020603050405020304" pitchFamily="18" charset="0"/>
              </a:rPr>
              <a:t>1- t</a:t>
            </a:r>
            <a:r>
              <a:rPr lang="en-US" sz="2100" i="1" baseline="-25000" dirty="0">
                <a:ea typeface="Times New Roman" panose="02020603050405020304" pitchFamily="18" charset="0"/>
              </a:rPr>
              <a:t>i</a:t>
            </a:r>
            <a:r>
              <a:rPr lang="en-US" sz="2100" i="1" dirty="0">
                <a:ea typeface="Times New Roman" panose="02020603050405020304" pitchFamily="18" charset="0"/>
              </a:rPr>
              <a:t>)</a:t>
            </a:r>
            <a:r>
              <a:rPr lang="en-US" sz="2100" dirty="0">
                <a:ea typeface="Times New Roman" panose="02020603050405020304" pitchFamily="18" charset="0"/>
              </a:rPr>
              <a:t> – Coefficient adjusting the cost of borrowed capital</a:t>
            </a:r>
            <a:endParaRPr lang="ru-RU" sz="2100" dirty="0"/>
          </a:p>
        </p:txBody>
      </p:sp>
      <p:sp>
        <p:nvSpPr>
          <p:cNvPr id="19" name="Прямоугольник 18"/>
          <p:cNvSpPr/>
          <p:nvPr/>
        </p:nvSpPr>
        <p:spPr>
          <a:xfrm>
            <a:off x="423081" y="5298163"/>
            <a:ext cx="9770073" cy="1061829"/>
          </a:xfrm>
          <a:prstGeom prst="rect">
            <a:avLst/>
          </a:prstGeom>
        </p:spPr>
        <p:txBody>
          <a:bodyPr wrap="square" lIns="0" rIns="36000">
            <a:spAutoFit/>
          </a:bodyPr>
          <a:lstStyle/>
          <a:p>
            <a:pPr algn="just"/>
            <a:r>
              <a:rPr lang="en-US" sz="2100" i="1" dirty="0" smtClean="0">
                <a:ea typeface="Times New Roman" panose="02020603050405020304" pitchFamily="18" charset="0"/>
              </a:rPr>
              <a:t>R</a:t>
            </a:r>
            <a:r>
              <a:rPr lang="en-US" sz="2100" i="1" baseline="-25000" dirty="0" smtClean="0">
                <a:ea typeface="Times New Roman" panose="02020603050405020304" pitchFamily="18" charset="0"/>
              </a:rPr>
              <a:t>e</a:t>
            </a:r>
            <a:r>
              <a:rPr lang="en-US" sz="2100" dirty="0" smtClean="0">
                <a:ea typeface="Times New Roman" panose="02020603050405020304" pitchFamily="18" charset="0"/>
              </a:rPr>
              <a:t> – </a:t>
            </a:r>
            <a:r>
              <a:rPr lang="en-US" sz="2100" dirty="0">
                <a:ea typeface="Times New Roman" panose="02020603050405020304" pitchFamily="18" charset="0"/>
              </a:rPr>
              <a:t>Rate of return on equity capital, which is usually set by the </a:t>
            </a:r>
            <a:r>
              <a:rPr lang="en-US" sz="2100" dirty="0" smtClean="0">
                <a:ea typeface="Times New Roman" panose="02020603050405020304" pitchFamily="18" charset="0"/>
              </a:rPr>
              <a:t>owner or determine by </a:t>
            </a:r>
            <a:r>
              <a:rPr lang="en-US" sz="2100" dirty="0">
                <a:ea typeface="Times New Roman" panose="02020603050405020304" pitchFamily="18" charset="0"/>
              </a:rPr>
              <a:t>the </a:t>
            </a:r>
            <a:r>
              <a:rPr lang="en-US" sz="2100" dirty="0" smtClean="0">
                <a:ea typeface="Times New Roman" panose="02020603050405020304" pitchFamily="18" charset="0"/>
              </a:rPr>
              <a:t>CAPM </a:t>
            </a:r>
            <a:r>
              <a:rPr lang="en-US" sz="2100" dirty="0">
                <a:ea typeface="Times New Roman" panose="02020603050405020304" pitchFamily="18" charset="0"/>
              </a:rPr>
              <a:t>method</a:t>
            </a:r>
            <a:endParaRPr lang="ru-RU" sz="2100" dirty="0">
              <a:ea typeface="Times New Roman" panose="02020603050405020304" pitchFamily="18" charset="0"/>
            </a:endParaRPr>
          </a:p>
          <a:p>
            <a:pPr indent="342900" algn="just"/>
            <a:endParaRPr lang="en-US" sz="2100" i="1" dirty="0" smtClean="0">
              <a:ea typeface="Times New Roman" panose="02020603050405020304" pitchFamily="18" charset="0"/>
            </a:endParaRPr>
          </a:p>
        </p:txBody>
      </p:sp>
    </p:spTree>
    <p:extLst>
      <p:ext uri="{BB962C8B-B14F-4D97-AF65-F5344CB8AC3E}">
        <p14:creationId xmlns:p14="http://schemas.microsoft.com/office/powerpoint/2010/main" val="4830131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en-US" sz="1200" b="1" dirty="0"/>
              <a:t>1.</a:t>
            </a:r>
            <a:endParaRPr lang="ru-RU" sz="1200" dirty="0"/>
          </a:p>
        </p:txBody>
      </p:sp>
      <p:sp>
        <p:nvSpPr>
          <p:cNvPr id="12" name="Объект 2"/>
          <p:cNvSpPr txBox="1">
            <a:spLocks/>
          </p:cNvSpPr>
          <p:nvPr/>
        </p:nvSpPr>
        <p:spPr>
          <a:xfrm>
            <a:off x="477149" y="797792"/>
            <a:ext cx="11644401" cy="118905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t> 	</a:t>
            </a:r>
            <a:r>
              <a:rPr lang="en-US" sz="2400" b="1" dirty="0"/>
              <a:t>Calculation of the discount rate.</a:t>
            </a:r>
            <a:endParaRPr lang="ru-RU" sz="2400" dirty="0"/>
          </a:p>
          <a:p>
            <a:pPr marL="0" indent="0">
              <a:buNone/>
            </a:pPr>
            <a:r>
              <a:rPr lang="en-US" sz="2400" dirty="0"/>
              <a:t>The total cost of capital of a particular enterprise is estimated using the CAPM model. The return on equity is determined by the formula</a:t>
            </a:r>
            <a:r>
              <a:rPr lang="en-US" sz="2400" dirty="0" smtClean="0"/>
              <a:t>:</a:t>
            </a:r>
            <a:endParaRPr lang="ru-RU" sz="2400" dirty="0"/>
          </a:p>
        </p:txBody>
      </p:sp>
      <p:sp>
        <p:nvSpPr>
          <p:cNvPr id="2" name="Прямоугольник 1"/>
          <p:cNvSpPr/>
          <p:nvPr/>
        </p:nvSpPr>
        <p:spPr>
          <a:xfrm>
            <a:off x="776878" y="2253169"/>
            <a:ext cx="3438762" cy="492443"/>
          </a:xfrm>
          <a:prstGeom prst="rect">
            <a:avLst/>
          </a:prstGeom>
        </p:spPr>
        <p:txBody>
          <a:bodyPr wrap="none">
            <a:spAutoFit/>
          </a:bodyPr>
          <a:lstStyle/>
          <a:p>
            <a:pPr marL="342900" algn="just">
              <a:spcAft>
                <a:spcPts val="0"/>
              </a:spcAft>
            </a:pPr>
            <a:r>
              <a:rPr lang="en-US" sz="2600" i="1" dirty="0">
                <a:latin typeface="Times New Roman" panose="02020603050405020304" pitchFamily="18" charset="0"/>
                <a:ea typeface="Times New Roman" panose="02020603050405020304" pitchFamily="18" charset="0"/>
              </a:rPr>
              <a:t>CAPM=r</a:t>
            </a:r>
            <a:r>
              <a:rPr lang="en-US" sz="2600" i="1" baseline="-25000" dirty="0">
                <a:latin typeface="Times New Roman" panose="02020603050405020304" pitchFamily="18" charset="0"/>
                <a:ea typeface="Times New Roman" panose="02020603050405020304" pitchFamily="18" charset="0"/>
              </a:rPr>
              <a:t>f</a:t>
            </a:r>
            <a:r>
              <a:rPr lang="en-US" sz="2600" i="1" dirty="0">
                <a:latin typeface="Times New Roman" panose="02020603050405020304" pitchFamily="18" charset="0"/>
                <a:ea typeface="Times New Roman" panose="02020603050405020304" pitchFamily="18" charset="0"/>
              </a:rPr>
              <a:t>+(r</a:t>
            </a:r>
            <a:r>
              <a:rPr lang="en-US" sz="2600" i="1" baseline="-25000" dirty="0">
                <a:latin typeface="Times New Roman" panose="02020603050405020304" pitchFamily="18" charset="0"/>
                <a:ea typeface="Times New Roman" panose="02020603050405020304" pitchFamily="18" charset="0"/>
              </a:rPr>
              <a:t>m </a:t>
            </a:r>
            <a:r>
              <a:rPr lang="en-US" sz="2600" i="1" dirty="0">
                <a:latin typeface="Times New Roman" panose="02020603050405020304" pitchFamily="18" charset="0"/>
                <a:ea typeface="Times New Roman" panose="02020603050405020304" pitchFamily="18" charset="0"/>
              </a:rPr>
              <a:t>– r</a:t>
            </a:r>
            <a:r>
              <a:rPr lang="en-US" sz="2600" i="1" baseline="-25000" dirty="0">
                <a:latin typeface="Times New Roman" panose="02020603050405020304" pitchFamily="18" charset="0"/>
                <a:ea typeface="Times New Roman" panose="02020603050405020304" pitchFamily="18" charset="0"/>
              </a:rPr>
              <a:t>f</a:t>
            </a:r>
            <a:r>
              <a:rPr lang="en-US" sz="2600" i="1" dirty="0">
                <a:latin typeface="Times New Roman" panose="02020603050405020304" pitchFamily="18" charset="0"/>
                <a:ea typeface="Times New Roman" panose="02020603050405020304" pitchFamily="18" charset="0"/>
              </a:rPr>
              <a:t>)</a:t>
            </a:r>
            <a:r>
              <a:rPr lang="en-US" sz="2600" dirty="0">
                <a:latin typeface="Times New Roman" panose="02020603050405020304" pitchFamily="18" charset="0"/>
                <a:ea typeface="Times New Roman" panose="02020603050405020304" pitchFamily="18" charset="0"/>
              </a:rPr>
              <a:t>х</a:t>
            </a:r>
            <a:r>
              <a:rPr lang="en-US" sz="2600" i="1" dirty="0">
                <a:latin typeface="Times New Roman" panose="02020603050405020304" pitchFamily="18" charset="0"/>
                <a:ea typeface="Times New Roman" panose="02020603050405020304" pitchFamily="18" charset="0"/>
                <a:sym typeface="Symbol" panose="05050102010706020507" pitchFamily="18" charset="2"/>
              </a:rPr>
              <a:t></a:t>
            </a:r>
            <a:endParaRPr lang="ru-RU" sz="2600" dirty="0">
              <a:effectLst/>
              <a:latin typeface="Times New Roman" panose="02020603050405020304" pitchFamily="18" charset="0"/>
              <a:ea typeface="Times New Roman" panose="02020603050405020304" pitchFamily="18" charset="0"/>
            </a:endParaRPr>
          </a:p>
        </p:txBody>
      </p:sp>
      <p:sp>
        <p:nvSpPr>
          <p:cNvPr id="4" name="Прямоугольник 3"/>
          <p:cNvSpPr/>
          <p:nvPr/>
        </p:nvSpPr>
        <p:spPr>
          <a:xfrm>
            <a:off x="3923540" y="2888115"/>
            <a:ext cx="7976360" cy="1200329"/>
          </a:xfrm>
          <a:prstGeom prst="rect">
            <a:avLst/>
          </a:prstGeom>
        </p:spPr>
        <p:txBody>
          <a:bodyPr wrap="square">
            <a:spAutoFit/>
          </a:bodyPr>
          <a:lstStyle/>
          <a:p>
            <a:pPr algn="just"/>
            <a:r>
              <a:rPr lang="en-US" sz="2400" i="1" dirty="0">
                <a:ea typeface="Times New Roman" panose="02020603050405020304" pitchFamily="18" charset="0"/>
              </a:rPr>
              <a:t>r</a:t>
            </a:r>
            <a:r>
              <a:rPr lang="en-US" sz="2400" i="1" baseline="-25000" dirty="0">
                <a:ea typeface="Times New Roman" panose="02020603050405020304" pitchFamily="18" charset="0"/>
              </a:rPr>
              <a:t>f</a:t>
            </a:r>
            <a:r>
              <a:rPr lang="en-US" sz="2400" dirty="0">
                <a:ea typeface="Times New Roman" panose="02020603050405020304" pitchFamily="18" charset="0"/>
              </a:rPr>
              <a:t>  – Rate of return on risk-free assets (risk-free rate of return</a:t>
            </a:r>
            <a:r>
              <a:rPr lang="en-US" sz="2400" dirty="0" smtClean="0">
                <a:ea typeface="Times New Roman" panose="02020603050405020304" pitchFamily="18" charset="0"/>
              </a:rPr>
              <a:t>)</a:t>
            </a:r>
            <a:endParaRPr lang="ru-RU" sz="2400" dirty="0">
              <a:ea typeface="Times New Roman" panose="02020603050405020304" pitchFamily="18" charset="0"/>
            </a:endParaRPr>
          </a:p>
          <a:p>
            <a:pPr algn="just"/>
            <a:r>
              <a:rPr lang="en-US" sz="2400" i="1" dirty="0">
                <a:ea typeface="Times New Roman" panose="02020603050405020304" pitchFamily="18" charset="0"/>
              </a:rPr>
              <a:t>r</a:t>
            </a:r>
            <a:r>
              <a:rPr lang="en-US" sz="2400" i="1" baseline="-25000" dirty="0">
                <a:ea typeface="Times New Roman" panose="02020603050405020304" pitchFamily="18" charset="0"/>
              </a:rPr>
              <a:t>m </a:t>
            </a:r>
            <a:r>
              <a:rPr lang="en-US" sz="2400" dirty="0">
                <a:ea typeface="Times New Roman" panose="02020603050405020304" pitchFamily="18" charset="0"/>
              </a:rPr>
              <a:t>– Average market rate of return on securities,</a:t>
            </a:r>
            <a:endParaRPr lang="ru-RU" sz="2400" dirty="0">
              <a:ea typeface="Times New Roman" panose="02020603050405020304" pitchFamily="18" charset="0"/>
            </a:endParaRPr>
          </a:p>
          <a:p>
            <a:r>
              <a:rPr lang="ru-RU" sz="2400" i="1" dirty="0" smtClean="0">
                <a:ea typeface="Times New Roman" panose="02020603050405020304" pitchFamily="18" charset="0"/>
                <a:cs typeface="Times New Roman" panose="02020603050405020304" pitchFamily="18" charset="0"/>
                <a:sym typeface="Symbol" panose="05050102010706020507" pitchFamily="18" charset="2"/>
              </a:rPr>
              <a:t></a:t>
            </a:r>
            <a:r>
              <a:rPr lang="en-US" sz="2400" i="1" dirty="0" smtClean="0">
                <a:ea typeface="Times New Roman" panose="02020603050405020304" pitchFamily="18" charset="0"/>
              </a:rPr>
              <a:t> </a:t>
            </a:r>
            <a:r>
              <a:rPr lang="en-US" sz="2400" dirty="0">
                <a:ea typeface="Times New Roman" panose="02020603050405020304" pitchFamily="18" charset="0"/>
              </a:rPr>
              <a:t>– Coefficient characterizing the totality of systematic risks</a:t>
            </a:r>
            <a:endParaRPr lang="ru-RU" sz="2400" dirty="0"/>
          </a:p>
        </p:txBody>
      </p:sp>
    </p:spTree>
    <p:extLst>
      <p:ext uri="{BB962C8B-B14F-4D97-AF65-F5344CB8AC3E}">
        <p14:creationId xmlns:p14="http://schemas.microsoft.com/office/powerpoint/2010/main" val="34125194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en-US" sz="1200" b="1" dirty="0"/>
              <a:t>1.</a:t>
            </a:r>
            <a:endParaRPr lang="ru-RU" sz="1200" dirty="0"/>
          </a:p>
        </p:txBody>
      </p:sp>
      <p:sp>
        <p:nvSpPr>
          <p:cNvPr id="12" name="Объект 2"/>
          <p:cNvSpPr txBox="1">
            <a:spLocks/>
          </p:cNvSpPr>
          <p:nvPr/>
        </p:nvSpPr>
        <p:spPr>
          <a:xfrm>
            <a:off x="172349" y="606521"/>
            <a:ext cx="11397351" cy="55268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smtClean="0"/>
              <a:t> 	</a:t>
            </a:r>
            <a:r>
              <a:rPr lang="en-US" sz="2400" b="1" dirty="0"/>
              <a:t>The cumulative method.</a:t>
            </a:r>
            <a:endParaRPr lang="ru-RU" sz="2400" dirty="0"/>
          </a:p>
          <a:p>
            <a:pPr marL="0" indent="0" algn="just">
              <a:buNone/>
            </a:pPr>
            <a:r>
              <a:rPr lang="en-US" sz="2400" dirty="0" smtClean="0"/>
              <a:t>	This </a:t>
            </a:r>
            <a:r>
              <a:rPr lang="en-US" sz="2400" dirty="0"/>
              <a:t>method is used to assess the profitability of startups that do not yet have their own financial indicators, real estate objects, and company capitalization. It is used to assess the reasons that prevent you from getting a certain profit. When determining the discount formula using this method, risk-free income is taken into account. A premium for investment risks is added to it. The risk-free rate is calculated based on data on the yield of government bonds that are highly liquid. In addition, the annual depreciation of the currency is taken into account. The use of long-term bonds for calculating the discount rate in each country has its own characteristics, since the cost of government securities depends on economic and political factors. For this reason, the risk-free rate for long-term foreign currency deposits is approximately 2.3% per annum.</a:t>
            </a:r>
            <a:endParaRPr lang="ru-RU" sz="2400" dirty="0"/>
          </a:p>
          <a:p>
            <a:pPr marL="0" indent="0" algn="just">
              <a:buNone/>
            </a:pPr>
            <a:r>
              <a:rPr lang="en-US" sz="2400" dirty="0" smtClean="0"/>
              <a:t>	When </a:t>
            </a:r>
            <a:r>
              <a:rPr lang="en-US" sz="2400" dirty="0"/>
              <a:t>calculating the discount rate using the cumulative method in terms of investments without risks, a certain income is expected. At the same time, the </a:t>
            </a:r>
            <a:r>
              <a:rPr lang="en-US" sz="2400" dirty="0" smtClean="0"/>
              <a:t>                           more </a:t>
            </a:r>
            <a:r>
              <a:rPr lang="en-US" sz="2400" dirty="0"/>
              <a:t>risks, the more money the project should bring. The formula looks like this:</a:t>
            </a:r>
            <a:endParaRPr lang="ru-RU" sz="2400" dirty="0"/>
          </a:p>
        </p:txBody>
      </p:sp>
    </p:spTree>
    <p:extLst>
      <p:ext uri="{BB962C8B-B14F-4D97-AF65-F5344CB8AC3E}">
        <p14:creationId xmlns:p14="http://schemas.microsoft.com/office/powerpoint/2010/main" val="2117350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6" name="Прямая соединительная линия 5"/>
          <p:cNvCxnSpPr/>
          <p:nvPr/>
        </p:nvCxnSpPr>
        <p:spPr>
          <a:xfrm>
            <a:off x="4893621" y="429328"/>
            <a:ext cx="7187044" cy="3019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9" name="Rectangle 3"/>
          <p:cNvSpPr>
            <a:spLocks noChangeArrowheads="1"/>
          </p:cNvSpPr>
          <p:nvPr/>
        </p:nvSpPr>
        <p:spPr bwMode="auto">
          <a:xfrm>
            <a:off x="1016381" y="2450328"/>
            <a:ext cx="742497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r>
              <a:rPr lang="en-US" sz="2400" b="1" dirty="0">
                <a:ea typeface="Times New Roman" panose="02020603050405020304" pitchFamily="18" charset="0"/>
              </a:rPr>
              <a:t>6.1. Economic essence and significance</a:t>
            </a:r>
          </a:p>
          <a:p>
            <a:pPr marL="342900" indent="342900"/>
            <a:r>
              <a:rPr lang="en-US" sz="2400" b="1" dirty="0">
                <a:ea typeface="Times New Roman" panose="02020603050405020304" pitchFamily="18" charset="0"/>
              </a:rPr>
              <a:t> of evaluating the effectiveness of real investments</a:t>
            </a:r>
            <a:endParaRPr lang="ru-RU" sz="2400" dirty="0">
              <a:ea typeface="Times New Roman" panose="02020603050405020304" pitchFamily="18" charset="0"/>
            </a:endParaRPr>
          </a:p>
        </p:txBody>
      </p:sp>
      <p:sp>
        <p:nvSpPr>
          <p:cNvPr id="10" name="Заголовок 3"/>
          <p:cNvSpPr txBox="1">
            <a:spLocks/>
          </p:cNvSpPr>
          <p:nvPr/>
        </p:nvSpPr>
        <p:spPr>
          <a:xfrm>
            <a:off x="7785017" y="31346"/>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4893621" y="-35960"/>
            <a:ext cx="2515275" cy="738664"/>
          </a:xfrm>
          <a:prstGeom prst="rect">
            <a:avLst/>
          </a:prstGeom>
        </p:spPr>
        <p:txBody>
          <a:bodyPr wrap="square">
            <a:spAutoFit/>
          </a:bodyPr>
          <a:lstStyle/>
          <a:p>
            <a:r>
              <a:rPr lang="en-US" sz="1400" b="1" dirty="0"/>
              <a:t>Tutorial</a:t>
            </a:r>
            <a:r>
              <a:rPr lang="ru-RU" sz="1400" b="1" dirty="0"/>
              <a:t> </a:t>
            </a:r>
            <a:r>
              <a:rPr lang="en-US" sz="1400" b="1" dirty="0"/>
              <a:t>6. </a:t>
            </a:r>
            <a:endParaRPr lang="ru-RU" sz="1400" b="1" dirty="0" smtClean="0"/>
          </a:p>
          <a:p>
            <a:r>
              <a:rPr lang="en-US" sz="1400" b="1" dirty="0"/>
              <a:t>Efficiency of real </a:t>
            </a:r>
            <a:r>
              <a:rPr lang="en-US" sz="1400" b="1" dirty="0" smtClean="0"/>
              <a:t>investments</a:t>
            </a:r>
          </a:p>
          <a:p>
            <a:r>
              <a:rPr lang="en-US" sz="1400" b="1" dirty="0" smtClean="0"/>
              <a:t>Part </a:t>
            </a:r>
            <a:r>
              <a:rPr lang="en-US" sz="1400" b="1" dirty="0"/>
              <a:t>1.</a:t>
            </a:r>
            <a:endParaRPr lang="ru-RU" sz="1400" dirty="0"/>
          </a:p>
        </p:txBody>
      </p:sp>
      <p:sp>
        <p:nvSpPr>
          <p:cNvPr id="3" name="Прямоугольник 2"/>
          <p:cNvSpPr/>
          <p:nvPr/>
        </p:nvSpPr>
        <p:spPr>
          <a:xfrm>
            <a:off x="1776604" y="3524504"/>
            <a:ext cx="10159682" cy="3477875"/>
          </a:xfrm>
          <a:prstGeom prst="rect">
            <a:avLst/>
          </a:prstGeom>
        </p:spPr>
        <p:txBody>
          <a:bodyPr wrap="square" lIns="36000" rIns="36000">
            <a:spAutoFit/>
          </a:bodyPr>
          <a:lstStyle/>
          <a:p>
            <a:pPr marL="342900" marR="127000" indent="342900">
              <a:spcAft>
                <a:spcPts val="0"/>
              </a:spcAft>
            </a:pPr>
            <a:r>
              <a:rPr lang="en-US" sz="2000" dirty="0">
                <a:ea typeface="Times New Roman" panose="02020603050405020304" pitchFamily="18" charset="0"/>
              </a:rPr>
              <a:t>Evaluation of investment efficiency is the most important stage in making a decision on the feasibility of an investment project. The period of return on invested capital, its profitability and the pace of development of the company (enterprise) depend on how objectively this assessment is carried </a:t>
            </a:r>
            <a:r>
              <a:rPr lang="en-US" sz="2000" dirty="0" smtClean="0">
                <a:ea typeface="Times New Roman" panose="02020603050405020304" pitchFamily="18" charset="0"/>
              </a:rPr>
              <a:t>out.</a:t>
            </a:r>
          </a:p>
          <a:p>
            <a:pPr marL="342900" marR="127000" indent="342900">
              <a:spcAft>
                <a:spcPts val="0"/>
              </a:spcAft>
            </a:pPr>
            <a:r>
              <a:rPr lang="en-US" sz="2000" dirty="0" smtClean="0"/>
              <a:t>Analysis </a:t>
            </a:r>
            <a:r>
              <a:rPr lang="en-US" sz="2000" dirty="0"/>
              <a:t>of the effectiveness of real investments in a broad sense consists in comparing them with the results obtained. The object of evaluation is investment and its consequences-current costs, profit, income, and other results. Capital is the means to generate income, and projects are alternatives to placing </a:t>
            </a:r>
            <a:r>
              <a:rPr lang="en-US" sz="2000" dirty="0" smtClean="0"/>
              <a:t>funds.</a:t>
            </a:r>
          </a:p>
          <a:p>
            <a:pPr marL="342900" marR="127000" indent="342900">
              <a:spcAft>
                <a:spcPts val="0"/>
              </a:spcAft>
            </a:pPr>
            <a:r>
              <a:rPr lang="en-US" sz="2000" dirty="0" smtClean="0"/>
              <a:t>The </a:t>
            </a:r>
            <a:r>
              <a:rPr lang="en-US" sz="2000" dirty="0"/>
              <a:t>effectiveness of an investment project should be considered as a category that covers a system of different project characteristics.</a:t>
            </a:r>
            <a:endParaRPr lang="ru-RU" sz="2000" dirty="0"/>
          </a:p>
          <a:p>
            <a:pPr marL="342900" marR="127000" indent="342900">
              <a:spcAft>
                <a:spcPts val="0"/>
              </a:spcAft>
            </a:pPr>
            <a:endParaRPr lang="ru-RU" sz="2000" dirty="0">
              <a:effectLst/>
              <a:ea typeface="Times New Roman" panose="02020603050405020304" pitchFamily="18" charset="0"/>
            </a:endParaRPr>
          </a:p>
        </p:txBody>
      </p:sp>
    </p:spTree>
    <p:extLst>
      <p:ext uri="{BB962C8B-B14F-4D97-AF65-F5344CB8AC3E}">
        <p14:creationId xmlns:p14="http://schemas.microsoft.com/office/powerpoint/2010/main" val="21726593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en-US" sz="1200" b="1" dirty="0"/>
              <a:t>1.</a:t>
            </a:r>
            <a:endParaRPr lang="ru-RU" sz="1200" dirty="0"/>
          </a:p>
        </p:txBody>
      </p:sp>
      <p:sp>
        <p:nvSpPr>
          <p:cNvPr id="12" name="Объект 2"/>
          <p:cNvSpPr txBox="1">
            <a:spLocks/>
          </p:cNvSpPr>
          <p:nvPr/>
        </p:nvSpPr>
        <p:spPr>
          <a:xfrm>
            <a:off x="484433" y="606521"/>
            <a:ext cx="11117951" cy="53988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t> 	</a:t>
            </a:r>
            <a:r>
              <a:rPr lang="en-US" sz="2600" i="1" dirty="0"/>
              <a:t>r =r</a:t>
            </a:r>
            <a:r>
              <a:rPr lang="en-US" sz="2600" i="1" baseline="-25000" dirty="0"/>
              <a:t>f</a:t>
            </a:r>
            <a:r>
              <a:rPr lang="en-US" sz="2600" i="1" dirty="0"/>
              <a:t> +r</a:t>
            </a:r>
            <a:r>
              <a:rPr lang="ru-RU" sz="2600" i="1" baseline="-25000" dirty="0"/>
              <a:t>р</a:t>
            </a:r>
            <a:r>
              <a:rPr lang="en-US" sz="2600" i="1" dirty="0"/>
              <a:t> +r</a:t>
            </a:r>
            <a:r>
              <a:rPr lang="ru-RU" sz="2600" i="1" baseline="-25000" dirty="0"/>
              <a:t>с</a:t>
            </a:r>
            <a:r>
              <a:rPr lang="en-US" sz="2600" i="1" dirty="0"/>
              <a:t> +I</a:t>
            </a:r>
            <a:r>
              <a:rPr lang="en-US" sz="2600" i="1" baseline="-25000" dirty="0"/>
              <a:t>n</a:t>
            </a:r>
            <a:r>
              <a:rPr lang="en-US" sz="2600" i="1" dirty="0"/>
              <a:t>		</a:t>
            </a:r>
            <a:r>
              <a:rPr lang="en-US" sz="2400" i="1" dirty="0"/>
              <a:t>					</a:t>
            </a:r>
            <a:endParaRPr lang="ru-RU" sz="2400" dirty="0"/>
          </a:p>
          <a:p>
            <a:pPr marL="0" indent="0">
              <a:buNone/>
            </a:pPr>
            <a:r>
              <a:rPr lang="en-US" sz="2400" i="1" dirty="0"/>
              <a:t>r</a:t>
            </a:r>
            <a:r>
              <a:rPr lang="en-US" sz="2400" i="1" baseline="-25000" dirty="0"/>
              <a:t>f</a:t>
            </a:r>
            <a:r>
              <a:rPr lang="en-US" sz="2400" i="1" dirty="0"/>
              <a:t> </a:t>
            </a:r>
            <a:r>
              <a:rPr lang="en-US" sz="2400" dirty="0"/>
              <a:t>– Rate of return on risk-free assets (risk-free rate of return),</a:t>
            </a:r>
            <a:endParaRPr lang="ru-RU" sz="2400" dirty="0"/>
          </a:p>
          <a:p>
            <a:pPr marL="0" indent="0">
              <a:buNone/>
            </a:pPr>
            <a:r>
              <a:rPr lang="en-US" sz="2400" i="1" dirty="0"/>
              <a:t>r</a:t>
            </a:r>
            <a:r>
              <a:rPr lang="ru-RU" sz="2400" i="1" baseline="-25000" dirty="0"/>
              <a:t>р</a:t>
            </a:r>
            <a:r>
              <a:rPr lang="en-US" sz="2400" dirty="0"/>
              <a:t> – Percent taking into account Possible risks,</a:t>
            </a:r>
            <a:endParaRPr lang="ru-RU" sz="2400" dirty="0"/>
          </a:p>
          <a:p>
            <a:pPr marL="0" indent="0">
              <a:buNone/>
            </a:pPr>
            <a:r>
              <a:rPr lang="en-US" sz="2400" i="1" dirty="0"/>
              <a:t>r</a:t>
            </a:r>
            <a:r>
              <a:rPr lang="ru-RU" sz="2400" i="1" baseline="-25000" dirty="0"/>
              <a:t>с</a:t>
            </a:r>
            <a:r>
              <a:rPr lang="en-US" sz="2400" dirty="0"/>
              <a:t> – Correction of possible risks of working in a particular country,</a:t>
            </a:r>
            <a:endParaRPr lang="ru-RU" sz="2400" dirty="0"/>
          </a:p>
          <a:p>
            <a:pPr marL="0" indent="0">
              <a:buNone/>
            </a:pPr>
            <a:r>
              <a:rPr lang="en-US" sz="2400" i="1" dirty="0"/>
              <a:t>I</a:t>
            </a:r>
            <a:r>
              <a:rPr lang="en-US" sz="2400" i="1" baseline="-25000" dirty="0"/>
              <a:t>n</a:t>
            </a:r>
            <a:r>
              <a:rPr lang="en-US" sz="2400" dirty="0"/>
              <a:t> – expected inflation</a:t>
            </a:r>
            <a:r>
              <a:rPr lang="en-US" sz="2400" dirty="0" smtClean="0"/>
              <a:t>.</a:t>
            </a:r>
          </a:p>
          <a:p>
            <a:pPr marL="0" indent="0">
              <a:buNone/>
            </a:pPr>
            <a:endParaRPr lang="en-US" sz="2400" dirty="0"/>
          </a:p>
          <a:p>
            <a:pPr marL="0" indent="0">
              <a:buNone/>
            </a:pPr>
            <a:r>
              <a:rPr lang="en-US" sz="2400" dirty="0" smtClean="0"/>
              <a:t>	However</a:t>
            </a:r>
            <a:r>
              <a:rPr lang="en-US" sz="2400" dirty="0"/>
              <a:t>, the formula often has an extended form, since it includes all possible investment risks for a given company or project.</a:t>
            </a:r>
            <a:endParaRPr lang="ru-RU" sz="2400" dirty="0"/>
          </a:p>
          <a:p>
            <a:pPr marL="0" indent="0">
              <a:buNone/>
            </a:pPr>
            <a:r>
              <a:rPr lang="en-US" sz="2400" dirty="0" smtClean="0"/>
              <a:t>	To </a:t>
            </a:r>
            <a:r>
              <a:rPr lang="en-US" sz="2400" dirty="0"/>
              <a:t>use the cumulative calculation method, you need to define all the terms of the formula. They start with a risk-free bid. This is the rate on government bonds or the percentage of income of Bank deposits. As a rule, the rate on long-term Bank obligations is taken as a basis.</a:t>
            </a:r>
            <a:endParaRPr lang="ru-RU" sz="2400" dirty="0"/>
          </a:p>
          <a:p>
            <a:pPr marL="0" indent="0">
              <a:buNone/>
            </a:pPr>
            <a:endParaRPr lang="ru-RU" sz="2400" dirty="0"/>
          </a:p>
        </p:txBody>
      </p:sp>
    </p:spTree>
    <p:extLst>
      <p:ext uri="{BB962C8B-B14F-4D97-AF65-F5344CB8AC3E}">
        <p14:creationId xmlns:p14="http://schemas.microsoft.com/office/powerpoint/2010/main" val="1775013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en-US" sz="1200" b="1" dirty="0"/>
              <a:t>1.</a:t>
            </a:r>
            <a:endParaRPr lang="ru-RU" sz="1200" dirty="0"/>
          </a:p>
        </p:txBody>
      </p:sp>
      <p:sp>
        <p:nvSpPr>
          <p:cNvPr id="12" name="Объект 2"/>
          <p:cNvSpPr txBox="1">
            <a:spLocks/>
          </p:cNvSpPr>
          <p:nvPr/>
        </p:nvSpPr>
        <p:spPr>
          <a:xfrm>
            <a:off x="114300" y="606520"/>
            <a:ext cx="11798299" cy="59085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2400" dirty="0" smtClean="0"/>
              <a:t> 	</a:t>
            </a:r>
            <a:r>
              <a:rPr lang="en-US" sz="2200" dirty="0"/>
              <a:t>The second stage is calculating the percentage of the premium for future risks. </a:t>
            </a:r>
            <a:endParaRPr lang="en-US" sz="2200" dirty="0" smtClean="0"/>
          </a:p>
          <a:p>
            <a:pPr marL="0" indent="0">
              <a:spcBef>
                <a:spcPts val="0"/>
              </a:spcBef>
              <a:buNone/>
            </a:pPr>
            <a:r>
              <a:rPr lang="en-US" sz="2200" dirty="0"/>
              <a:t>	</a:t>
            </a:r>
            <a:r>
              <a:rPr lang="en-US" sz="2200" b="1" dirty="0" smtClean="0"/>
              <a:t>Risk </a:t>
            </a:r>
            <a:r>
              <a:rPr lang="en-US" sz="2200" b="1" dirty="0"/>
              <a:t>groups include:</a:t>
            </a:r>
            <a:endParaRPr lang="ru-RU" sz="2200" b="1" dirty="0"/>
          </a:p>
          <a:p>
            <a:pPr marL="457200" lvl="0" indent="-457200" algn="just">
              <a:spcBef>
                <a:spcPts val="0"/>
              </a:spcBef>
              <a:buFont typeface="+mj-lt"/>
              <a:buAutoNum type="arabicPeriod"/>
            </a:pPr>
            <a:r>
              <a:rPr lang="en-US" sz="2200" b="1" dirty="0" smtClean="0"/>
              <a:t>Risk </a:t>
            </a:r>
            <a:r>
              <a:rPr lang="en-US" sz="2200" b="1" dirty="0"/>
              <a:t>of working in a specific country. </a:t>
            </a:r>
            <a:r>
              <a:rPr lang="en-US" sz="2200" dirty="0"/>
              <a:t>This criterion is important if you want to invest in a project </a:t>
            </a:r>
            <a:r>
              <a:rPr lang="en-US" sz="2200" dirty="0" smtClean="0"/>
              <a:t>in another </a:t>
            </a:r>
            <a:r>
              <a:rPr lang="en-US" sz="2200" dirty="0"/>
              <a:t>country. The political structure, features of economic development, and the favorable climate for doing business influence such risks. Risk information is analyzed and published by recognized international expert agencies, such as Moody's.</a:t>
            </a:r>
            <a:endParaRPr lang="ru-RU" sz="2200" dirty="0"/>
          </a:p>
          <a:p>
            <a:pPr marL="457200" lvl="0" indent="-457200" algn="just">
              <a:spcBef>
                <a:spcPts val="0"/>
              </a:spcBef>
              <a:buFont typeface="+mj-lt"/>
              <a:buAutoNum type="arabicPeriod"/>
            </a:pPr>
            <a:r>
              <a:rPr lang="en-US" sz="2200" b="1" dirty="0" smtClean="0"/>
              <a:t>Risk </a:t>
            </a:r>
            <a:r>
              <a:rPr lang="en-US" sz="2200" b="1" dirty="0"/>
              <a:t>of competition</a:t>
            </a:r>
            <a:r>
              <a:rPr lang="en-US" sz="2200" dirty="0"/>
              <a:t>. It directly depends on the size of the company and its products. For large corporations, the risks are minimal, as it is easier for them to fight with competitors. Small firms may not be able to withstand competition, so the percentage of risk for them in the calculations will be large.</a:t>
            </a:r>
            <a:endParaRPr lang="ru-RU" sz="2200" dirty="0"/>
          </a:p>
          <a:p>
            <a:pPr marL="457200" lvl="0" indent="-457200" algn="just">
              <a:spcBef>
                <a:spcPts val="0"/>
              </a:spcBef>
              <a:buFont typeface="+mj-lt"/>
              <a:buAutoNum type="arabicPeriod"/>
            </a:pPr>
            <a:r>
              <a:rPr lang="en-US" sz="2200" b="1" dirty="0" smtClean="0"/>
              <a:t>Risks </a:t>
            </a:r>
            <a:r>
              <a:rPr lang="en-US" sz="2200" b="1" dirty="0"/>
              <a:t>related to the company's financial performance</a:t>
            </a:r>
            <a:r>
              <a:rPr lang="en-US" sz="2200" dirty="0"/>
              <a:t>. If the capital structure is dominated by loans, the risk premium increases.</a:t>
            </a:r>
            <a:endParaRPr lang="ru-RU" sz="2200" dirty="0"/>
          </a:p>
          <a:p>
            <a:pPr marL="457200" lvl="0" indent="-457200" algn="just">
              <a:spcBef>
                <a:spcPts val="0"/>
              </a:spcBef>
              <a:buFont typeface="+mj-lt"/>
              <a:buAutoNum type="arabicPeriod"/>
            </a:pPr>
            <a:r>
              <a:rPr lang="en-US" sz="2200" b="1" dirty="0" smtClean="0"/>
              <a:t>Risk </a:t>
            </a:r>
            <a:r>
              <a:rPr lang="en-US" sz="2200" b="1" dirty="0"/>
              <a:t>associated with an inefficient company management system</a:t>
            </a:r>
            <a:r>
              <a:rPr lang="en-US" sz="2200" dirty="0"/>
              <a:t>. A management audit is conducted to evaluate this indicator.</a:t>
            </a:r>
            <a:endParaRPr lang="ru-RU" sz="2200" dirty="0"/>
          </a:p>
          <a:p>
            <a:pPr marL="0" indent="0">
              <a:spcBef>
                <a:spcPts val="0"/>
              </a:spcBef>
              <a:buNone/>
            </a:pPr>
            <a:r>
              <a:rPr lang="en-US" sz="2200" dirty="0"/>
              <a:t>	</a:t>
            </a:r>
            <a:r>
              <a:rPr lang="en-US" sz="2200" dirty="0" smtClean="0"/>
              <a:t>Disadvantages </a:t>
            </a:r>
            <a:r>
              <a:rPr lang="en-US" sz="2200" dirty="0"/>
              <a:t>of the cumulative method can be attributed to the subjective assessment of the estimated parameters.</a:t>
            </a:r>
            <a:endParaRPr lang="ru-RU" sz="2200" dirty="0"/>
          </a:p>
          <a:p>
            <a:pPr marL="0" indent="0">
              <a:spcBef>
                <a:spcPts val="0"/>
              </a:spcBef>
              <a:buNone/>
            </a:pPr>
            <a:r>
              <a:rPr lang="en-US" sz="2200" dirty="0" smtClean="0"/>
              <a:t>	Economist’s </a:t>
            </a:r>
            <a:r>
              <a:rPr lang="en-US" sz="2200" dirty="0"/>
              <a:t>conclusions may be wrong. To increase the reliability of the </a:t>
            </a:r>
            <a:r>
              <a:rPr lang="en-US" sz="2200" dirty="0" smtClean="0"/>
              <a:t>                             methodology</a:t>
            </a:r>
            <a:r>
              <a:rPr lang="en-US" sz="2200" dirty="0"/>
              <a:t>, </a:t>
            </a:r>
            <a:r>
              <a:rPr lang="en-US" sz="2200" dirty="0" smtClean="0"/>
              <a:t>experts </a:t>
            </a:r>
            <a:r>
              <a:rPr lang="en-US" sz="2200" dirty="0"/>
              <a:t>suggest using the financial indicators of similar firms that </a:t>
            </a:r>
            <a:r>
              <a:rPr lang="en-US" sz="2200" dirty="0" smtClean="0"/>
              <a:t>                                    operate </a:t>
            </a:r>
            <a:r>
              <a:rPr lang="en-US" sz="2200" dirty="0"/>
              <a:t>in </a:t>
            </a:r>
            <a:r>
              <a:rPr lang="en-US" sz="2200" dirty="0" smtClean="0"/>
              <a:t>the market </a:t>
            </a:r>
            <a:r>
              <a:rPr lang="en-US" sz="2200" dirty="0"/>
              <a:t>in calculations.</a:t>
            </a:r>
            <a:endParaRPr lang="ru-RU" sz="2200" dirty="0"/>
          </a:p>
        </p:txBody>
      </p:sp>
    </p:spTree>
    <p:extLst>
      <p:ext uri="{BB962C8B-B14F-4D97-AF65-F5344CB8AC3E}">
        <p14:creationId xmlns:p14="http://schemas.microsoft.com/office/powerpoint/2010/main" val="25167403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en-US" sz="1200" b="1" dirty="0"/>
              <a:t>1.</a:t>
            </a:r>
            <a:endParaRPr lang="ru-RU" sz="1200" dirty="0"/>
          </a:p>
        </p:txBody>
      </p:sp>
      <p:sp>
        <p:nvSpPr>
          <p:cNvPr id="12" name="Объект 2"/>
          <p:cNvSpPr txBox="1">
            <a:spLocks/>
          </p:cNvSpPr>
          <p:nvPr/>
        </p:nvSpPr>
        <p:spPr>
          <a:xfrm>
            <a:off x="114300" y="606521"/>
            <a:ext cx="11798299" cy="55656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smtClean="0"/>
              <a:t> 	</a:t>
            </a:r>
            <a:r>
              <a:rPr lang="en-US" sz="2400" b="1" dirty="0"/>
              <a:t>Adjustment of the discount rate</a:t>
            </a:r>
            <a:endParaRPr lang="ru-RU" sz="2400" dirty="0"/>
          </a:p>
          <a:p>
            <a:pPr marL="0" indent="0" algn="just">
              <a:buNone/>
            </a:pPr>
            <a:r>
              <a:rPr lang="en-US" sz="2400" dirty="0" smtClean="0"/>
              <a:t>	In </a:t>
            </a:r>
            <a:r>
              <a:rPr lang="en-US" sz="2400" dirty="0"/>
              <a:t>practice, the discount rate should be adjusted to take into account investment risks. To adjust, the risk percentage is added to the norm and only after that the investment efficiency is calculated. At the same time, the greater the risks of investing funds, the greater the premium, the value of which is calculated individually in each case. For example, a risk premium of 9% is set for expanding a successful company, 13% for implementing a new project, and 25% for launching new products that require a long production and sales cycle.</a:t>
            </a:r>
            <a:endParaRPr lang="ru-RU" sz="2400" dirty="0"/>
          </a:p>
          <a:p>
            <a:pPr marL="0" indent="0" algn="just">
              <a:buNone/>
            </a:pPr>
            <a:r>
              <a:rPr lang="en-US" sz="2400" b="1" dirty="0" smtClean="0"/>
              <a:t>	</a:t>
            </a:r>
          </a:p>
          <a:p>
            <a:pPr marL="0" indent="0" algn="just">
              <a:buNone/>
            </a:pPr>
            <a:r>
              <a:rPr lang="en-US" sz="2400" b="1" dirty="0"/>
              <a:t>	</a:t>
            </a:r>
            <a:r>
              <a:rPr lang="en-US" sz="2400" b="1" dirty="0" smtClean="0"/>
              <a:t>Need </a:t>
            </a:r>
            <a:r>
              <a:rPr lang="en-US" sz="2400" b="1" dirty="0"/>
              <a:t>for adjustments.</a:t>
            </a:r>
            <a:endParaRPr lang="ru-RU" sz="2400" dirty="0"/>
          </a:p>
          <a:p>
            <a:pPr marL="0" indent="0" algn="just">
              <a:spcBef>
                <a:spcPts val="600"/>
              </a:spcBef>
              <a:buNone/>
            </a:pPr>
            <a:r>
              <a:rPr lang="en-US" sz="2400" dirty="0" smtClean="0"/>
              <a:t>	If </a:t>
            </a:r>
            <a:r>
              <a:rPr lang="en-US" sz="2400" dirty="0"/>
              <a:t>the initial capital of the company was estimated at 7%, the discount rate for these cases will be 16%, 20%, 27%, respectively. Thus, the discount rate, the formula of which is considered in this article, is an effective economic tool for evaluating the profitability of investment. Discounting helps to determine profit both in simple cases, </a:t>
            </a:r>
            <a:r>
              <a:rPr lang="en-US" sz="2400" dirty="0" smtClean="0"/>
              <a:t>for                  . example</a:t>
            </a:r>
            <a:r>
              <a:rPr lang="en-US" sz="2400" dirty="0"/>
              <a:t>, in deposits, and for complex investment projects with many </a:t>
            </a:r>
            <a:endParaRPr lang="en-US" sz="2400" dirty="0" smtClean="0"/>
          </a:p>
          <a:p>
            <a:pPr marL="0" indent="0" algn="just">
              <a:spcBef>
                <a:spcPts val="600"/>
              </a:spcBef>
              <a:buNone/>
            </a:pPr>
            <a:r>
              <a:rPr lang="en-US" sz="2400" dirty="0" smtClean="0"/>
              <a:t>components (fixed and borrowed </a:t>
            </a:r>
            <a:r>
              <a:rPr lang="en-US" sz="2400" dirty="0"/>
              <a:t>capital, tax rate, premium risks).</a:t>
            </a:r>
            <a:endParaRPr lang="ru-RU" sz="2200" dirty="0"/>
          </a:p>
        </p:txBody>
      </p:sp>
    </p:spTree>
    <p:extLst>
      <p:ext uri="{BB962C8B-B14F-4D97-AF65-F5344CB8AC3E}">
        <p14:creationId xmlns:p14="http://schemas.microsoft.com/office/powerpoint/2010/main" val="2213949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6" name="Прямая соединительная линия 5"/>
          <p:cNvCxnSpPr/>
          <p:nvPr/>
        </p:nvCxnSpPr>
        <p:spPr>
          <a:xfrm>
            <a:off x="4893621" y="429328"/>
            <a:ext cx="7187044" cy="3019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9" name="Rectangle 3"/>
          <p:cNvSpPr>
            <a:spLocks noChangeArrowheads="1"/>
          </p:cNvSpPr>
          <p:nvPr/>
        </p:nvSpPr>
        <p:spPr bwMode="auto">
          <a:xfrm>
            <a:off x="1840104" y="2455349"/>
            <a:ext cx="594491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t>6.5. Methodology for calculating dynamic </a:t>
            </a:r>
            <a:endParaRPr lang="en-US" sz="2400" b="1" dirty="0" smtClean="0"/>
          </a:p>
          <a:p>
            <a:r>
              <a:rPr lang="en-US" sz="2400" b="1" dirty="0" smtClean="0"/>
              <a:t>indicators of </a:t>
            </a:r>
            <a:r>
              <a:rPr lang="en-US" sz="2400" b="1" dirty="0"/>
              <a:t>investment efficiency</a:t>
            </a:r>
            <a:endParaRPr lang="ru-RU" sz="2400" dirty="0"/>
          </a:p>
        </p:txBody>
      </p:sp>
      <p:sp>
        <p:nvSpPr>
          <p:cNvPr id="10" name="Заголовок 3"/>
          <p:cNvSpPr txBox="1">
            <a:spLocks/>
          </p:cNvSpPr>
          <p:nvPr/>
        </p:nvSpPr>
        <p:spPr>
          <a:xfrm>
            <a:off x="7785017" y="31346"/>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4893621" y="-35960"/>
            <a:ext cx="2515275" cy="738664"/>
          </a:xfrm>
          <a:prstGeom prst="rect">
            <a:avLst/>
          </a:prstGeom>
        </p:spPr>
        <p:txBody>
          <a:bodyPr wrap="square">
            <a:spAutoFit/>
          </a:bodyPr>
          <a:lstStyle/>
          <a:p>
            <a:r>
              <a:rPr lang="en-US" sz="1400" b="1" dirty="0"/>
              <a:t>Tutorial</a:t>
            </a:r>
            <a:r>
              <a:rPr lang="ru-RU" sz="1400" b="1" dirty="0"/>
              <a:t> </a:t>
            </a:r>
            <a:r>
              <a:rPr lang="en-US" sz="1400" b="1" dirty="0"/>
              <a:t>6. </a:t>
            </a:r>
            <a:endParaRPr lang="ru-RU" sz="1400" b="1" dirty="0" smtClean="0"/>
          </a:p>
          <a:p>
            <a:r>
              <a:rPr lang="en-US" sz="1400" b="1" dirty="0"/>
              <a:t>Efficiency of real </a:t>
            </a:r>
            <a:r>
              <a:rPr lang="en-US" sz="1400" b="1" dirty="0" smtClean="0"/>
              <a:t>investments</a:t>
            </a:r>
          </a:p>
          <a:p>
            <a:r>
              <a:rPr lang="en-US" sz="1400" b="1" dirty="0" smtClean="0"/>
              <a:t>Part </a:t>
            </a:r>
            <a:r>
              <a:rPr lang="en-US" sz="1400" b="1" dirty="0"/>
              <a:t>1.</a:t>
            </a:r>
            <a:endParaRPr lang="ru-RU" sz="1400" dirty="0"/>
          </a:p>
        </p:txBody>
      </p:sp>
      <p:sp>
        <p:nvSpPr>
          <p:cNvPr id="3" name="Прямоугольник 2"/>
          <p:cNvSpPr/>
          <p:nvPr/>
        </p:nvSpPr>
        <p:spPr>
          <a:xfrm>
            <a:off x="2201198" y="3636428"/>
            <a:ext cx="9673302" cy="2677656"/>
          </a:xfrm>
          <a:prstGeom prst="rect">
            <a:avLst/>
          </a:prstGeom>
        </p:spPr>
        <p:txBody>
          <a:bodyPr wrap="square" lIns="36000" rIns="36000">
            <a:spAutoFit/>
          </a:bodyPr>
          <a:lstStyle/>
          <a:p>
            <a:r>
              <a:rPr lang="en-US" sz="2400" dirty="0"/>
              <a:t>Dynamic project performance indicators are divided into cost indicators that characterize the effect in value terms, and specific indicators that show the effect per unit of costs. The choice of rational indicators for analyzing the effectiveness of the project depends on the task being solved.</a:t>
            </a:r>
            <a:endParaRPr lang="ru-RU" sz="2400" dirty="0"/>
          </a:p>
          <a:p>
            <a:r>
              <a:rPr lang="en-US" sz="2400" dirty="0"/>
              <a:t>Cost indicators include present value, net present value, and annual effect. Specific indicators are represented by investment profitability, internal rate of profit, modified internal rate of profit, and discounted payback period.</a:t>
            </a:r>
            <a:endParaRPr lang="ru-RU" sz="2400" dirty="0"/>
          </a:p>
        </p:txBody>
      </p:sp>
    </p:spTree>
    <p:extLst>
      <p:ext uri="{BB962C8B-B14F-4D97-AF65-F5344CB8AC3E}">
        <p14:creationId xmlns:p14="http://schemas.microsoft.com/office/powerpoint/2010/main" val="20929583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en-US" sz="1200" b="1" dirty="0"/>
              <a:t>1.</a:t>
            </a:r>
            <a:endParaRPr lang="ru-RU" sz="1200" dirty="0"/>
          </a:p>
        </p:txBody>
      </p:sp>
      <p:sp>
        <p:nvSpPr>
          <p:cNvPr id="12" name="Объект 2"/>
          <p:cNvSpPr txBox="1">
            <a:spLocks/>
          </p:cNvSpPr>
          <p:nvPr/>
        </p:nvSpPr>
        <p:spPr>
          <a:xfrm>
            <a:off x="0" y="506633"/>
            <a:ext cx="11962033" cy="33795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t> 	</a:t>
            </a:r>
            <a:r>
              <a:rPr lang="en-US" sz="2200" dirty="0"/>
              <a:t>Cost indicators are calculated for any project-financing scheme. Specific indicators are determined only in relation to investments of own funds. Specific indicators allow, firstly, to select projects with the highest return on unit costs and, secondly, to determine the financing schemes that provide the greatest return on investment from their own funds.</a:t>
            </a:r>
            <a:endParaRPr lang="ru-RU" sz="2200" dirty="0"/>
          </a:p>
          <a:p>
            <a:pPr marL="0" indent="0">
              <a:buNone/>
            </a:pPr>
            <a:r>
              <a:rPr lang="en-US" sz="2200" dirty="0"/>
              <a:t>A number of works and instructions show inconsistency of cost and specific indicators when comparing projects. In particular, a project that is the best in some indicators may be the worst in others, which makes it much more difficult to choose the investment direction.</a:t>
            </a:r>
            <a:endParaRPr lang="ru-RU" sz="2200" dirty="0"/>
          </a:p>
          <a:p>
            <a:pPr marL="0" indent="0">
              <a:buNone/>
            </a:pPr>
            <a:r>
              <a:rPr lang="en-US" sz="2200" dirty="0"/>
              <a:t>Project evaluation becomes unambiguous when specifying the investor's target setting and project financing conditions. Under certain conditions, the performance indicators of the compared projects may be identical, see the table</a:t>
            </a:r>
            <a:endParaRPr lang="ru-RU" sz="2200" dirty="0"/>
          </a:p>
        </p:txBody>
      </p:sp>
      <p:graphicFrame>
        <p:nvGraphicFramePr>
          <p:cNvPr id="2" name="Таблица 1"/>
          <p:cNvGraphicFramePr>
            <a:graphicFrameLocks noGrp="1"/>
          </p:cNvGraphicFramePr>
          <p:nvPr>
            <p:extLst>
              <p:ext uri="{D42A27DB-BD31-4B8C-83A1-F6EECF244321}">
                <p14:modId xmlns:p14="http://schemas.microsoft.com/office/powerpoint/2010/main" val="683355662"/>
              </p:ext>
            </p:extLst>
          </p:nvPr>
        </p:nvGraphicFramePr>
        <p:xfrm>
          <a:off x="622300" y="3886713"/>
          <a:ext cx="9375834" cy="2638480"/>
        </p:xfrm>
        <a:graphic>
          <a:graphicData uri="http://schemas.openxmlformats.org/drawingml/2006/table">
            <a:tbl>
              <a:tblPr>
                <a:tableStyleId>{5C22544A-7EE6-4342-B048-85BDC9FD1C3A}</a:tableStyleId>
              </a:tblPr>
              <a:tblGrid>
                <a:gridCol w="3098800"/>
                <a:gridCol w="3073400"/>
                <a:gridCol w="1333500"/>
                <a:gridCol w="1870134"/>
              </a:tblGrid>
              <a:tr h="469387">
                <a:tc>
                  <a:txBody>
                    <a:bodyPr/>
                    <a:lstStyle/>
                    <a:p>
                      <a:pPr>
                        <a:spcAft>
                          <a:spcPts val="0"/>
                        </a:spcAft>
                      </a:pPr>
                      <a:r>
                        <a:rPr lang="en-US" sz="1600" dirty="0">
                          <a:effectLst/>
                        </a:rPr>
                        <a:t>Criteria (investor's target settings</a:t>
                      </a:r>
                      <a:r>
                        <a:rPr lang="en-US" sz="1600" dirty="0" smtClean="0">
                          <a:effectLst/>
                        </a:rPr>
                        <a:t>)</a:t>
                      </a:r>
                      <a:r>
                        <a:rPr lang="ru-RU" sz="1600" dirty="0">
                          <a:effectLst/>
                        </a:rPr>
                        <a:t> </a:t>
                      </a:r>
                      <a:endParaRPr lang="ru-RU" sz="1600" dirty="0">
                        <a:effectLst/>
                        <a:latin typeface="Times New Roman" panose="02020603050405020304" pitchFamily="18" charset="0"/>
                        <a:ea typeface="Times New Roman" panose="02020603050405020304" pitchFamily="18" charset="0"/>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600" dirty="0">
                          <a:effectLst/>
                        </a:rPr>
                        <a:t>Criteria </a:t>
                      </a:r>
                      <a:r>
                        <a:rPr lang="en-US" sz="1600" dirty="0" smtClean="0">
                          <a:effectLst/>
                        </a:rPr>
                        <a:t>indicators</a:t>
                      </a:r>
                      <a:endParaRPr lang="ru-RU" sz="1600" dirty="0">
                        <a:effectLst/>
                        <a:latin typeface="Times New Roman" panose="02020603050405020304" pitchFamily="18" charset="0"/>
                        <a:ea typeface="Tahoma" panose="020B0604030504040204" pitchFamily="34" charset="0"/>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indent="-127000" algn="ctr">
                        <a:lnSpc>
                          <a:spcPts val="1370"/>
                        </a:lnSpc>
                        <a:spcBef>
                          <a:spcPts val="1800"/>
                        </a:spcBef>
                        <a:spcAft>
                          <a:spcPts val="0"/>
                        </a:spcAft>
                      </a:pPr>
                      <a:r>
                        <a:rPr lang="en-US" sz="1600" dirty="0">
                          <a:effectLst/>
                        </a:rPr>
                        <a:t>Conditions for the identity of indicators</a:t>
                      </a:r>
                      <a:endParaRPr lang="ru-RU" sz="1600" dirty="0">
                        <a:effectLst/>
                        <a:latin typeface="Times New Roman" panose="02020603050405020304" pitchFamily="18" charset="0"/>
                        <a:ea typeface="Tahoma" panose="020B0604030504040204" pitchFamily="34" charset="0"/>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ru-RU"/>
                    </a:p>
                  </a:txBody>
                  <a:tcPr/>
                </a:tc>
              </a:tr>
              <a:tr h="312687">
                <a:tc>
                  <a:txBody>
                    <a:bodyPr/>
                    <a:lstStyle/>
                    <a:p>
                      <a:pPr>
                        <a:spcAft>
                          <a:spcPts val="0"/>
                        </a:spcAft>
                      </a:pPr>
                      <a:r>
                        <a:rPr lang="en-US" sz="1600" dirty="0">
                          <a:effectLst/>
                        </a:rPr>
                        <a:t>Maximum effect of capital investment in </a:t>
                      </a:r>
                      <a:r>
                        <a:rPr lang="en-US" sz="1600" dirty="0" smtClean="0">
                          <a:effectLst/>
                        </a:rPr>
                        <a:t>General</a:t>
                      </a:r>
                      <a:endParaRPr lang="ru-RU" sz="1600" dirty="0">
                        <a:effectLst/>
                        <a:latin typeface="Times New Roman" panose="02020603050405020304" pitchFamily="18" charset="0"/>
                        <a:ea typeface="Times New Roman" panose="02020603050405020304" pitchFamily="18" charset="0"/>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600" dirty="0">
                          <a:effectLst/>
                        </a:rPr>
                        <a:t>Net present value of the Annual effect</a:t>
                      </a:r>
                      <a:endParaRPr lang="ru-RU" sz="1600" dirty="0">
                        <a:effectLst/>
                        <a:latin typeface="Times New Roman" panose="02020603050405020304" pitchFamily="18" charset="0"/>
                        <a:ea typeface="Times New Roman" panose="02020603050405020304" pitchFamily="18" charset="0"/>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indent="-127000" algn="ctr">
                        <a:lnSpc>
                          <a:spcPts val="1370"/>
                        </a:lnSpc>
                        <a:spcBef>
                          <a:spcPts val="1800"/>
                        </a:spcBef>
                        <a:spcAft>
                          <a:spcPts val="0"/>
                        </a:spcAft>
                      </a:pPr>
                      <a:r>
                        <a:rPr lang="en-US" sz="1600" dirty="0">
                          <a:effectLst/>
                        </a:rPr>
                        <a:t>Equal the estimated periods</a:t>
                      </a:r>
                      <a:endParaRPr lang="ru-RU" sz="1600" dirty="0">
                        <a:effectLst/>
                        <a:latin typeface="Times New Roman" panose="02020603050405020304" pitchFamily="18" charset="0"/>
                        <a:ea typeface="Tahoma" panose="020B0604030504040204" pitchFamily="34" charset="0"/>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indent="-127000" algn="ctr">
                        <a:lnSpc>
                          <a:spcPts val="1370"/>
                        </a:lnSpc>
                        <a:spcBef>
                          <a:spcPts val="1800"/>
                        </a:spcBef>
                        <a:spcAft>
                          <a:spcPts val="0"/>
                        </a:spcAft>
                      </a:pPr>
                      <a:r>
                        <a:rPr lang="en-US" sz="1600" dirty="0">
                          <a:effectLst/>
                        </a:rPr>
                        <a:t>Equal to the periods and volumes of investments of own funds</a:t>
                      </a:r>
                      <a:endParaRPr lang="ru-RU" sz="1600" dirty="0">
                        <a:effectLst/>
                        <a:latin typeface="Times New Roman" panose="02020603050405020304" pitchFamily="18" charset="0"/>
                        <a:ea typeface="Tahoma" panose="020B0604030504040204" pitchFamily="34" charset="0"/>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39807">
                <a:tc rowSpan="2">
                  <a:txBody>
                    <a:bodyPr/>
                    <a:lstStyle/>
                    <a:p>
                      <a:pPr>
                        <a:spcAft>
                          <a:spcPts val="0"/>
                        </a:spcAft>
                      </a:pPr>
                      <a:r>
                        <a:rPr lang="en-US" sz="1600" dirty="0">
                          <a:effectLst/>
                        </a:rPr>
                        <a:t>The maximum effect per unit of investment of own funds</a:t>
                      </a:r>
                      <a:endParaRPr lang="ru-RU" sz="1600" dirty="0">
                        <a:effectLst/>
                      </a:endParaRPr>
                    </a:p>
                    <a:p>
                      <a:pPr>
                        <a:spcAft>
                          <a:spcPts val="0"/>
                        </a:spcAft>
                      </a:pPr>
                      <a:r>
                        <a:rPr lang="en-US" sz="1600" dirty="0">
                          <a:effectLst/>
                        </a:rPr>
                        <a:t> </a:t>
                      </a:r>
                      <a:endParaRPr lang="ru-RU" sz="1600" dirty="0">
                        <a:effectLst/>
                        <a:latin typeface="Times New Roman" panose="02020603050405020304" pitchFamily="18" charset="0"/>
                        <a:ea typeface="Times New Roman" panose="02020603050405020304" pitchFamily="18" charset="0"/>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127000" algn="ctr">
                        <a:lnSpc>
                          <a:spcPts val="1370"/>
                        </a:lnSpc>
                        <a:spcBef>
                          <a:spcPts val="0"/>
                        </a:spcBef>
                        <a:spcAft>
                          <a:spcPts val="0"/>
                        </a:spcAft>
                      </a:pPr>
                      <a:r>
                        <a:rPr lang="en-US" sz="1600" dirty="0">
                          <a:effectLst/>
                        </a:rPr>
                        <a:t>Investment </a:t>
                      </a:r>
                      <a:r>
                        <a:rPr lang="en-US" sz="1600" dirty="0" smtClean="0">
                          <a:effectLst/>
                        </a:rPr>
                        <a:t>profitability</a:t>
                      </a:r>
                    </a:p>
                    <a:p>
                      <a:pPr indent="-127000" algn="ctr">
                        <a:lnSpc>
                          <a:spcPts val="1370"/>
                        </a:lnSpc>
                        <a:spcBef>
                          <a:spcPts val="0"/>
                        </a:spcBef>
                        <a:spcAft>
                          <a:spcPts val="0"/>
                        </a:spcAft>
                      </a:pPr>
                      <a:r>
                        <a:rPr lang="en-US" sz="1600" dirty="0" smtClean="0">
                          <a:effectLst/>
                        </a:rPr>
                        <a:t>Modified </a:t>
                      </a:r>
                      <a:r>
                        <a:rPr lang="en-US" sz="1600" dirty="0">
                          <a:effectLst/>
                        </a:rPr>
                        <a:t>internal rate of profit</a:t>
                      </a:r>
                      <a:endParaRPr lang="ru-RU" sz="1600" dirty="0">
                        <a:effectLst/>
                        <a:latin typeface="Times New Roman" panose="02020603050405020304" pitchFamily="18" charset="0"/>
                        <a:ea typeface="Tahoma" panose="020B0604030504040204" pitchFamily="34" charset="0"/>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ru-RU"/>
                    </a:p>
                  </a:txBody>
                  <a:tcPr/>
                </a:tc>
                <a:tc vMerge="1">
                  <a:txBody>
                    <a:bodyPr/>
                    <a:lstStyle/>
                    <a:p>
                      <a:endParaRPr lang="ru-RU"/>
                    </a:p>
                  </a:txBody>
                  <a:tcPr/>
                </a:tc>
              </a:tr>
              <a:tr h="260907">
                <a:tc vMerge="1">
                  <a:txBody>
                    <a:bodyPr/>
                    <a:lstStyle/>
                    <a:p>
                      <a:endParaRPr lang="ru-RU"/>
                    </a:p>
                  </a:txBody>
                  <a:tcPr/>
                </a:tc>
                <a:tc>
                  <a:txBody>
                    <a:bodyPr/>
                    <a:lstStyle/>
                    <a:p>
                      <a:pPr indent="-127000" algn="ctr">
                        <a:lnSpc>
                          <a:spcPts val="1370"/>
                        </a:lnSpc>
                        <a:spcBef>
                          <a:spcPts val="1800"/>
                        </a:spcBef>
                        <a:spcAft>
                          <a:spcPts val="0"/>
                        </a:spcAft>
                      </a:pPr>
                      <a:r>
                        <a:rPr lang="en-US" sz="1600" dirty="0">
                          <a:effectLst/>
                        </a:rPr>
                        <a:t>Internal rate of profit</a:t>
                      </a:r>
                      <a:endParaRPr lang="ru-RU" sz="1600" dirty="0">
                        <a:effectLst/>
                        <a:latin typeface="Times New Roman" panose="02020603050405020304" pitchFamily="18" charset="0"/>
                        <a:ea typeface="Tahoma" panose="020B0604030504040204" pitchFamily="34" charset="0"/>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gridSpan="2">
                  <a:txBody>
                    <a:bodyPr/>
                    <a:lstStyle/>
                    <a:p>
                      <a:pPr indent="-127000" algn="ctr">
                        <a:lnSpc>
                          <a:spcPts val="1370"/>
                        </a:lnSpc>
                        <a:spcBef>
                          <a:spcPts val="1800"/>
                        </a:spcBef>
                        <a:spcAft>
                          <a:spcPts val="0"/>
                        </a:spcAft>
                      </a:pPr>
                      <a:r>
                        <a:rPr lang="en-US" sz="1600" dirty="0">
                          <a:effectLst/>
                        </a:rPr>
                        <a:t>There are no identical indicators</a:t>
                      </a:r>
                      <a:endParaRPr lang="ru-RU" sz="1600" dirty="0">
                        <a:effectLst/>
                        <a:latin typeface="Times New Roman" panose="02020603050405020304" pitchFamily="18" charset="0"/>
                        <a:ea typeface="Tahoma" panose="020B0604030504040204" pitchFamily="34" charset="0"/>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hMerge="1">
                  <a:txBody>
                    <a:bodyPr/>
                    <a:lstStyle/>
                    <a:p>
                      <a:endParaRPr lang="ru-RU"/>
                    </a:p>
                  </a:txBody>
                  <a:tcPr/>
                </a:tc>
              </a:tr>
              <a:tr h="335915">
                <a:tc>
                  <a:txBody>
                    <a:bodyPr/>
                    <a:lstStyle/>
                    <a:p>
                      <a:pPr>
                        <a:spcAft>
                          <a:spcPts val="0"/>
                        </a:spcAft>
                      </a:pPr>
                      <a:r>
                        <a:rPr lang="en-US" sz="1600" dirty="0">
                          <a:effectLst/>
                        </a:rPr>
                        <a:t>The minimum payback period of investment of their own </a:t>
                      </a:r>
                      <a:r>
                        <a:rPr lang="en-US" sz="1600" dirty="0" smtClean="0">
                          <a:effectLst/>
                        </a:rPr>
                        <a:t>funds</a:t>
                      </a:r>
                      <a:endParaRPr lang="ru-RU" sz="1600" dirty="0">
                        <a:effectLst/>
                        <a:latin typeface="Times New Roman" panose="02020603050405020304" pitchFamily="18" charset="0"/>
                        <a:ea typeface="Times New Roman" panose="02020603050405020304" pitchFamily="18" charset="0"/>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600" dirty="0">
                          <a:effectLst/>
                        </a:rPr>
                        <a:t>Discount payback period</a:t>
                      </a:r>
                      <a:endParaRPr lang="ru-RU" sz="1600" dirty="0">
                        <a:effectLst/>
                        <a:latin typeface="Times New Roman" panose="02020603050405020304" pitchFamily="18" charset="0"/>
                        <a:ea typeface="Times New Roman" panose="02020603050405020304" pitchFamily="18" charset="0"/>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vMerge="1">
                  <a:txBody>
                    <a:bodyPr/>
                    <a:lstStyle/>
                    <a:p>
                      <a:endParaRPr lang="ru-RU"/>
                    </a:p>
                  </a:txBody>
                  <a:tcPr/>
                </a:tc>
                <a:tc hMerge="1" vMerge="1">
                  <a:txBody>
                    <a:bodyPr/>
                    <a:lstStyle/>
                    <a:p>
                      <a:endParaRPr lang="ru-RU"/>
                    </a:p>
                  </a:txBody>
                  <a:tcPr/>
                </a:tc>
              </a:tr>
            </a:tbl>
          </a:graphicData>
        </a:graphic>
      </p:graphicFrame>
    </p:spTree>
    <p:extLst>
      <p:ext uri="{BB962C8B-B14F-4D97-AF65-F5344CB8AC3E}">
        <p14:creationId xmlns:p14="http://schemas.microsoft.com/office/powerpoint/2010/main" val="26715212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en-US" sz="1200" b="1" dirty="0"/>
              <a:t>1.</a:t>
            </a:r>
            <a:endParaRPr lang="ru-RU" sz="1200" dirty="0"/>
          </a:p>
        </p:txBody>
      </p:sp>
      <p:sp>
        <p:nvSpPr>
          <p:cNvPr id="12" name="Объект 2"/>
          <p:cNvSpPr txBox="1">
            <a:spLocks/>
          </p:cNvSpPr>
          <p:nvPr/>
        </p:nvSpPr>
        <p:spPr>
          <a:xfrm>
            <a:off x="482600" y="623603"/>
            <a:ext cx="11441333" cy="11951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t> 		</a:t>
            </a:r>
            <a:r>
              <a:rPr lang="en-US" sz="2400" b="1" dirty="0" smtClean="0"/>
              <a:t>Net </a:t>
            </a:r>
            <a:r>
              <a:rPr lang="en-US" sz="2400" b="1" dirty="0"/>
              <a:t>Present Value (NPV)</a:t>
            </a:r>
            <a:endParaRPr lang="ru-RU" sz="2400" dirty="0"/>
          </a:p>
          <a:p>
            <a:pPr marL="0" indent="0">
              <a:buNone/>
            </a:pPr>
            <a:r>
              <a:rPr lang="en-US" sz="2400" dirty="0" smtClean="0"/>
              <a:t>	This </a:t>
            </a:r>
            <a:r>
              <a:rPr lang="en-US" sz="2400" dirty="0"/>
              <a:t>method is based on comparing the value of the original investment </a:t>
            </a:r>
            <a:r>
              <a:rPr lang="en-US" sz="2400" i="1" dirty="0"/>
              <a:t>(</a:t>
            </a:r>
            <a:r>
              <a:rPr lang="en-US" sz="2400" i="1" dirty="0" err="1"/>
              <a:t>Inv</a:t>
            </a:r>
            <a:r>
              <a:rPr lang="en-US" sz="2400" i="1" dirty="0"/>
              <a:t>)</a:t>
            </a:r>
            <a:r>
              <a:rPr lang="en-US" sz="2400" dirty="0"/>
              <a:t> with the total amount of discounted net cash generated by it over the forecast period</a:t>
            </a:r>
            <a:endParaRPr lang="ru-RU" sz="2200" dirty="0"/>
          </a:p>
        </p:txBody>
      </p:sp>
      <p:graphicFrame>
        <p:nvGraphicFramePr>
          <p:cNvPr id="4" name="Объект 3"/>
          <p:cNvGraphicFramePr>
            <a:graphicFrameLocks noChangeAspect="1"/>
          </p:cNvGraphicFramePr>
          <p:nvPr>
            <p:extLst>
              <p:ext uri="{D42A27DB-BD31-4B8C-83A1-F6EECF244321}">
                <p14:modId xmlns:p14="http://schemas.microsoft.com/office/powerpoint/2010/main" val="1400535861"/>
              </p:ext>
            </p:extLst>
          </p:nvPr>
        </p:nvGraphicFramePr>
        <p:xfrm>
          <a:off x="596900" y="1818770"/>
          <a:ext cx="1668712" cy="1058645"/>
        </p:xfrm>
        <a:graphic>
          <a:graphicData uri="http://schemas.openxmlformats.org/presentationml/2006/ole">
            <mc:AlternateContent xmlns:mc="http://schemas.openxmlformats.org/markup-compatibility/2006">
              <mc:Choice xmlns:v="urn:schemas-microsoft-com:vml" Requires="v">
                <p:oleObj spid="_x0000_s28682" name="Уравнение" r:id="rId4" imgW="990170" imgH="634725" progId="Equation.3">
                  <p:embed/>
                </p:oleObj>
              </mc:Choice>
              <mc:Fallback>
                <p:oleObj name="Уравнение" r:id="rId4" imgW="990170" imgH="634725"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900" y="1818770"/>
                        <a:ext cx="1668712" cy="1058645"/>
                      </a:xfrm>
                      <a:prstGeom prst="rect">
                        <a:avLst/>
                      </a:prstGeom>
                      <a:noFill/>
                    </p:spPr>
                  </p:pic>
                </p:oleObj>
              </mc:Fallback>
            </mc:AlternateContent>
          </a:graphicData>
        </a:graphic>
      </p:graphicFrame>
      <p:sp>
        <p:nvSpPr>
          <p:cNvPr id="5" name="Прямоугольник 4"/>
          <p:cNvSpPr/>
          <p:nvPr/>
        </p:nvSpPr>
        <p:spPr>
          <a:xfrm>
            <a:off x="1616134" y="2896823"/>
            <a:ext cx="8382000" cy="461665"/>
          </a:xfrm>
          <a:prstGeom prst="rect">
            <a:avLst/>
          </a:prstGeom>
        </p:spPr>
        <p:txBody>
          <a:bodyPr wrap="square">
            <a:spAutoFit/>
          </a:bodyPr>
          <a:lstStyle/>
          <a:p>
            <a:r>
              <a:rPr lang="en-US" sz="2400" dirty="0">
                <a:ea typeface="Times New Roman" panose="02020603050405020304" pitchFamily="18" charset="0"/>
              </a:rPr>
              <a:t>Thus, the net present value (NPV) is calculated using the formula</a:t>
            </a:r>
            <a:endParaRPr lang="ru-RU" sz="2400" dirty="0"/>
          </a:p>
        </p:txBody>
      </p:sp>
      <p:graphicFrame>
        <p:nvGraphicFramePr>
          <p:cNvPr id="7" name="Объект 6"/>
          <p:cNvGraphicFramePr>
            <a:graphicFrameLocks noChangeAspect="1"/>
          </p:cNvGraphicFramePr>
          <p:nvPr>
            <p:extLst>
              <p:ext uri="{D42A27DB-BD31-4B8C-83A1-F6EECF244321}">
                <p14:modId xmlns:p14="http://schemas.microsoft.com/office/powerpoint/2010/main" val="4285561464"/>
              </p:ext>
            </p:extLst>
          </p:nvPr>
        </p:nvGraphicFramePr>
        <p:xfrm>
          <a:off x="6350000" y="3515150"/>
          <a:ext cx="2623123" cy="766497"/>
        </p:xfrm>
        <a:graphic>
          <a:graphicData uri="http://schemas.openxmlformats.org/presentationml/2006/ole">
            <mc:AlternateContent xmlns:mc="http://schemas.openxmlformats.org/markup-compatibility/2006">
              <mc:Choice xmlns:v="urn:schemas-microsoft-com:vml" Requires="v">
                <p:oleObj spid="_x0000_s28683" name="Уравнение" r:id="rId6" imgW="1497950" imgH="431613" progId="Equation.3">
                  <p:embed/>
                </p:oleObj>
              </mc:Choice>
              <mc:Fallback>
                <p:oleObj name="Уравнение" r:id="rId6" imgW="1497950" imgH="431613"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0000" y="3515150"/>
                        <a:ext cx="2623123" cy="766497"/>
                      </a:xfrm>
                      <a:prstGeom prst="rect">
                        <a:avLst/>
                      </a:prstGeom>
                      <a:noFill/>
                    </p:spPr>
                  </p:pic>
                </p:oleObj>
              </mc:Fallback>
            </mc:AlternateContent>
          </a:graphicData>
        </a:graphic>
      </p:graphicFrame>
      <p:sp>
        <p:nvSpPr>
          <p:cNvPr id="8" name="Прямоугольник 7"/>
          <p:cNvSpPr/>
          <p:nvPr/>
        </p:nvSpPr>
        <p:spPr>
          <a:xfrm>
            <a:off x="346906" y="4371685"/>
            <a:ext cx="11464093" cy="830997"/>
          </a:xfrm>
          <a:prstGeom prst="rect">
            <a:avLst/>
          </a:prstGeom>
        </p:spPr>
        <p:txBody>
          <a:bodyPr wrap="square">
            <a:spAutoFit/>
          </a:bodyPr>
          <a:lstStyle/>
          <a:p>
            <a:pPr indent="342900" algn="just">
              <a:spcAft>
                <a:spcPts val="0"/>
              </a:spcAft>
            </a:pPr>
            <a:r>
              <a:rPr lang="en-US" sz="2400" dirty="0">
                <a:ea typeface="Times New Roman" panose="02020603050405020304" pitchFamily="18" charset="0"/>
              </a:rPr>
              <a:t>If the project involves not a one-time investment, but a serial investment of financial resources over m years, then the formula for calculating NPV takes the following form:</a:t>
            </a:r>
            <a:endParaRPr lang="ru-RU" sz="2400" dirty="0">
              <a:effectLst/>
              <a:ea typeface="Times New Roman" panose="02020603050405020304" pitchFamily="18" charset="0"/>
            </a:endParaRPr>
          </a:p>
        </p:txBody>
      </p:sp>
      <p:graphicFrame>
        <p:nvGraphicFramePr>
          <p:cNvPr id="14" name="Объект 13"/>
          <p:cNvGraphicFramePr>
            <a:graphicFrameLocks noChangeAspect="1"/>
          </p:cNvGraphicFramePr>
          <p:nvPr>
            <p:extLst>
              <p:ext uri="{D42A27DB-BD31-4B8C-83A1-F6EECF244321}">
                <p14:modId xmlns:p14="http://schemas.microsoft.com/office/powerpoint/2010/main" val="3338689274"/>
              </p:ext>
            </p:extLst>
          </p:nvPr>
        </p:nvGraphicFramePr>
        <p:xfrm>
          <a:off x="1616134" y="5430330"/>
          <a:ext cx="3501966" cy="819609"/>
        </p:xfrm>
        <a:graphic>
          <a:graphicData uri="http://schemas.openxmlformats.org/presentationml/2006/ole">
            <mc:AlternateContent xmlns:mc="http://schemas.openxmlformats.org/markup-compatibility/2006">
              <mc:Choice xmlns:v="urn:schemas-microsoft-com:vml" Requires="v">
                <p:oleObj spid="_x0000_s28684" name="Уравнение" r:id="rId8" imgW="1916868" imgH="444307" progId="Equation.3">
                  <p:embed/>
                </p:oleObj>
              </mc:Choice>
              <mc:Fallback>
                <p:oleObj name="Уравнение" r:id="rId8" imgW="1916868" imgH="444307"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6134" y="5430330"/>
                        <a:ext cx="3501966" cy="819609"/>
                      </a:xfrm>
                      <a:prstGeom prst="rect">
                        <a:avLst/>
                      </a:prstGeom>
                      <a:noFill/>
                    </p:spPr>
                  </p:pic>
                </p:oleObj>
              </mc:Fallback>
            </mc:AlternateContent>
          </a:graphicData>
        </a:graphic>
      </p:graphicFrame>
    </p:spTree>
    <p:extLst>
      <p:ext uri="{BB962C8B-B14F-4D97-AF65-F5344CB8AC3E}">
        <p14:creationId xmlns:p14="http://schemas.microsoft.com/office/powerpoint/2010/main" val="13294160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en-US" sz="1200" b="1" dirty="0"/>
              <a:t>1.</a:t>
            </a:r>
            <a:endParaRPr lang="ru-RU" sz="1200" dirty="0"/>
          </a:p>
        </p:txBody>
      </p:sp>
      <p:sp>
        <p:nvSpPr>
          <p:cNvPr id="12" name="Объект 2"/>
          <p:cNvSpPr txBox="1">
            <a:spLocks/>
          </p:cNvSpPr>
          <p:nvPr/>
        </p:nvSpPr>
        <p:spPr>
          <a:xfrm>
            <a:off x="419100" y="420403"/>
            <a:ext cx="11441333" cy="62343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2200" dirty="0" smtClean="0"/>
              <a:t> 		</a:t>
            </a:r>
            <a:r>
              <a:rPr lang="en-US" sz="2200" dirty="0"/>
              <a:t>Obviously, if:</a:t>
            </a:r>
            <a:endParaRPr lang="ru-RU" sz="2200" dirty="0"/>
          </a:p>
          <a:p>
            <a:pPr>
              <a:spcBef>
                <a:spcPts val="600"/>
              </a:spcBef>
            </a:pPr>
            <a:r>
              <a:rPr lang="en-US" sz="2200" i="1" dirty="0"/>
              <a:t>NPV &gt; 0</a:t>
            </a:r>
            <a:r>
              <a:rPr lang="en-US" sz="2200" dirty="0"/>
              <a:t>, the project should be accepted;</a:t>
            </a:r>
            <a:endParaRPr lang="ru-RU" sz="2200" dirty="0"/>
          </a:p>
          <a:p>
            <a:pPr>
              <a:spcBef>
                <a:spcPts val="600"/>
              </a:spcBef>
            </a:pPr>
            <a:r>
              <a:rPr lang="en-US" sz="2200" i="1" dirty="0"/>
              <a:t>NPV &lt; 0</a:t>
            </a:r>
            <a:r>
              <a:rPr lang="en-US" sz="2200" dirty="0"/>
              <a:t>, then the project should be rejected;</a:t>
            </a:r>
            <a:endParaRPr lang="ru-RU" sz="2200" dirty="0"/>
          </a:p>
          <a:p>
            <a:pPr>
              <a:spcBef>
                <a:spcPts val="600"/>
              </a:spcBef>
            </a:pPr>
            <a:r>
              <a:rPr lang="en-US" sz="2200" i="1" dirty="0"/>
              <a:t>NPV = 0</a:t>
            </a:r>
            <a:r>
              <a:rPr lang="en-US" sz="2200" dirty="0"/>
              <a:t>, then the project is neither profitable nor unprofitable.</a:t>
            </a:r>
            <a:endParaRPr lang="ru-RU" sz="2200" dirty="0"/>
          </a:p>
          <a:p>
            <a:pPr marL="0" indent="0">
              <a:spcBef>
                <a:spcPts val="600"/>
              </a:spcBef>
              <a:buNone/>
            </a:pPr>
            <a:r>
              <a:rPr lang="en-US" sz="2200" dirty="0" smtClean="0"/>
              <a:t>	It </a:t>
            </a:r>
            <a:r>
              <a:rPr lang="en-US" sz="2200" dirty="0"/>
              <a:t>is possible to give an economic interpretation to the interpretation of the NPV criterion from the point of view of its owners:</a:t>
            </a:r>
            <a:endParaRPr lang="ru-RU" sz="2200" dirty="0"/>
          </a:p>
          <a:p>
            <a:pPr marL="0" indent="0">
              <a:spcBef>
                <a:spcPts val="600"/>
              </a:spcBef>
              <a:buNone/>
            </a:pPr>
            <a:r>
              <a:rPr lang="en-US" sz="2200" dirty="0"/>
              <a:t>• If </a:t>
            </a:r>
            <a:r>
              <a:rPr lang="en-US" sz="2200" i="1" dirty="0"/>
              <a:t>NPV&gt;0</a:t>
            </a:r>
            <a:r>
              <a:rPr lang="en-US" sz="2200" dirty="0"/>
              <a:t>, if the project is accepted, the value of the company will increase, and therefore the owners of its owners will increase;</a:t>
            </a:r>
            <a:endParaRPr lang="ru-RU" sz="2200" dirty="0"/>
          </a:p>
          <a:p>
            <a:pPr marL="0" indent="0">
              <a:spcBef>
                <a:spcPts val="600"/>
              </a:spcBef>
              <a:buNone/>
            </a:pPr>
            <a:r>
              <a:rPr lang="en-US" sz="2200" dirty="0"/>
              <a:t>• If </a:t>
            </a:r>
            <a:r>
              <a:rPr lang="en-US" sz="2200" i="1" dirty="0"/>
              <a:t>NPV&lt;0</a:t>
            </a:r>
            <a:r>
              <a:rPr lang="en-US" sz="2200" dirty="0"/>
              <a:t>, then if the project is accepted, the value of the company will decrease, i.e. the owners of the company will suffer a loss;</a:t>
            </a:r>
            <a:endParaRPr lang="ru-RU" sz="2200" dirty="0"/>
          </a:p>
          <a:p>
            <a:pPr marL="0" indent="0">
              <a:spcBef>
                <a:spcPts val="600"/>
              </a:spcBef>
              <a:buNone/>
            </a:pPr>
            <a:r>
              <a:rPr lang="en-US" sz="2200" dirty="0" smtClean="0"/>
              <a:t>• </a:t>
            </a:r>
            <a:r>
              <a:rPr lang="en-US" sz="2200" dirty="0"/>
              <a:t>If </a:t>
            </a:r>
            <a:r>
              <a:rPr lang="en-US" sz="2200" i="1" dirty="0"/>
              <a:t>NPV=0</a:t>
            </a:r>
            <a:r>
              <a:rPr lang="en-US" sz="2200" dirty="0"/>
              <a:t>, then if the project is accepted, the company's value will not change, i.e. the owners of its owners will remain at the same level. A project with </a:t>
            </a:r>
            <a:r>
              <a:rPr lang="en-US" sz="2200" i="1" dirty="0"/>
              <a:t>NPV = 0</a:t>
            </a:r>
            <a:r>
              <a:rPr lang="en-US" sz="2200" dirty="0"/>
              <a:t> still has an argument in its favor - if the project is implemented, the company will increase in scale, which will be considered as a positive trend.</a:t>
            </a:r>
            <a:endParaRPr lang="ru-RU" sz="2200" dirty="0"/>
          </a:p>
          <a:p>
            <a:pPr marL="0" indent="0">
              <a:spcBef>
                <a:spcPts val="600"/>
              </a:spcBef>
              <a:buNone/>
            </a:pPr>
            <a:r>
              <a:rPr lang="en-US" sz="2200" dirty="0"/>
              <a:t> </a:t>
            </a:r>
            <a:r>
              <a:rPr lang="en-US" sz="2200" dirty="0" smtClean="0"/>
              <a:t>         NPV </a:t>
            </a:r>
            <a:r>
              <a:rPr lang="en-US" sz="2200" dirty="0"/>
              <a:t>indicator is additive in the space-time aspect, i.e. the NPV of various projects </a:t>
            </a:r>
            <a:r>
              <a:rPr lang="en-US" sz="2200" dirty="0" smtClean="0"/>
              <a:t>                can </a:t>
            </a:r>
            <a:r>
              <a:rPr lang="en-US" sz="2200" dirty="0"/>
              <a:t>be summed up. This important property distinguishes this criterion from all others </a:t>
            </a:r>
            <a:r>
              <a:rPr lang="en-US" sz="2200" dirty="0" smtClean="0"/>
              <a:t>                           and </a:t>
            </a:r>
            <a:r>
              <a:rPr lang="en-US" sz="2200" dirty="0"/>
              <a:t>allows you to use it as the main one when analyzing the optimality of an </a:t>
            </a:r>
            <a:r>
              <a:rPr lang="en-US" sz="2200" dirty="0" smtClean="0"/>
              <a:t>                                 investment </a:t>
            </a:r>
            <a:r>
              <a:rPr lang="en-US" sz="2200" dirty="0"/>
              <a:t>portfolio.</a:t>
            </a:r>
            <a:endParaRPr lang="ru-RU" sz="2200" dirty="0"/>
          </a:p>
        </p:txBody>
      </p:sp>
    </p:spTree>
    <p:extLst>
      <p:ext uri="{BB962C8B-B14F-4D97-AF65-F5344CB8AC3E}">
        <p14:creationId xmlns:p14="http://schemas.microsoft.com/office/powerpoint/2010/main" val="15229994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en-US" sz="1200" b="1" dirty="0"/>
              <a:t>1.</a:t>
            </a:r>
            <a:endParaRPr lang="ru-RU" sz="1200" dirty="0"/>
          </a:p>
        </p:txBody>
      </p:sp>
      <p:sp>
        <p:nvSpPr>
          <p:cNvPr id="12" name="Объект 2"/>
          <p:cNvSpPr txBox="1">
            <a:spLocks/>
          </p:cNvSpPr>
          <p:nvPr/>
        </p:nvSpPr>
        <p:spPr>
          <a:xfrm>
            <a:off x="444500" y="492221"/>
            <a:ext cx="11441333" cy="57942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smtClean="0"/>
              <a:t> 		</a:t>
            </a:r>
            <a:r>
              <a:rPr lang="en-US" sz="2400" b="1" dirty="0"/>
              <a:t>Net terminal value (NTV</a:t>
            </a:r>
            <a:r>
              <a:rPr lang="en-US" sz="2400" b="1" dirty="0" smtClean="0"/>
              <a:t>).</a:t>
            </a:r>
          </a:p>
          <a:p>
            <a:pPr marL="0" indent="0">
              <a:buNone/>
            </a:pPr>
            <a:endParaRPr lang="ru-RU" sz="2400" dirty="0"/>
          </a:p>
          <a:p>
            <a:pPr marL="0" indent="0">
              <a:buNone/>
            </a:pPr>
            <a:r>
              <a:rPr lang="en-US" sz="2400" dirty="0" smtClean="0"/>
              <a:t>	The </a:t>
            </a:r>
            <a:r>
              <a:rPr lang="en-US" sz="2400" dirty="0"/>
              <a:t>NPV criterion is based on bringing the cash flow to the beginning of the project, i.e. it is based on the discounting operation. Obviously, you can also use the reverse, but related operation-build-up. In this case, the elements of the cash flow will be brought to the end of the project; the corresponding criterion is called "net terminal cost".</a:t>
            </a:r>
            <a:endParaRPr lang="ru-RU" sz="2400" dirty="0"/>
          </a:p>
          <a:p>
            <a:pPr marL="0" indent="0">
              <a:buNone/>
            </a:pPr>
            <a:r>
              <a:rPr lang="en-US" sz="2400" dirty="0" smtClean="0"/>
              <a:t>	To </a:t>
            </a:r>
            <a:r>
              <a:rPr lang="en-US" sz="2400" dirty="0"/>
              <a:t>calculate the </a:t>
            </a:r>
            <a:r>
              <a:rPr lang="en-US" sz="2400" i="1" dirty="0"/>
              <a:t>NPV</a:t>
            </a:r>
            <a:r>
              <a:rPr lang="en-US" sz="2400" dirty="0"/>
              <a:t>, you must:</a:t>
            </a:r>
            <a:endParaRPr lang="ru-RU" sz="2400" dirty="0"/>
          </a:p>
          <a:p>
            <a:pPr marL="0" indent="0">
              <a:buNone/>
            </a:pPr>
            <a:r>
              <a:rPr lang="en-US" sz="2400" dirty="0"/>
              <a:t>1. Make a forecast plan of cash flows for the investment project in the context of periods. Cash flows should include both income (inflows of funds) and expenses (investments made and other project implementation costs).</a:t>
            </a:r>
            <a:endParaRPr lang="ru-RU" sz="2400" dirty="0"/>
          </a:p>
          <a:p>
            <a:pPr marL="0" indent="0">
              <a:buNone/>
            </a:pPr>
            <a:r>
              <a:rPr lang="en-US" sz="2400" dirty="0"/>
              <a:t>2. Determine the size of the discount rate. In fact, the discount rate reflects the marginal rate of the investor's cost of capital. For example, if the Bank's borrowed funds are used for investment, the discount rate will be the effective interest rate on the loan. </a:t>
            </a:r>
            <a:endParaRPr lang="en-US" sz="2400" dirty="0" smtClean="0"/>
          </a:p>
          <a:p>
            <a:pPr marL="0" indent="0">
              <a:buNone/>
            </a:pPr>
            <a:r>
              <a:rPr lang="en-US" sz="2400" dirty="0" smtClean="0"/>
              <a:t>If </a:t>
            </a:r>
            <a:r>
              <a:rPr lang="en-US" sz="2400" dirty="0"/>
              <a:t>the investor's own funds are used, then for the bid</a:t>
            </a:r>
            <a:endParaRPr lang="ru-RU" sz="2200" dirty="0"/>
          </a:p>
        </p:txBody>
      </p:sp>
    </p:spTree>
    <p:extLst>
      <p:ext uri="{BB962C8B-B14F-4D97-AF65-F5344CB8AC3E}">
        <p14:creationId xmlns:p14="http://schemas.microsoft.com/office/powerpoint/2010/main" val="33846740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en-US" sz="1200" b="1" dirty="0"/>
              <a:t>1.</a:t>
            </a:r>
            <a:endParaRPr lang="ru-RU" sz="1200" dirty="0"/>
          </a:p>
        </p:txBody>
      </p:sp>
      <p:sp>
        <p:nvSpPr>
          <p:cNvPr id="12" name="Объект 2"/>
          <p:cNvSpPr txBox="1">
            <a:spLocks/>
          </p:cNvSpPr>
          <p:nvPr/>
        </p:nvSpPr>
        <p:spPr>
          <a:xfrm>
            <a:off x="170767" y="679475"/>
            <a:ext cx="11441333" cy="7283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smtClean="0"/>
              <a:t> 	</a:t>
            </a:r>
            <a:r>
              <a:rPr lang="en-US" sz="2400" dirty="0" smtClean="0"/>
              <a:t>It </a:t>
            </a:r>
            <a:r>
              <a:rPr lang="en-US" sz="2400" dirty="0"/>
              <a:t>is easy to see from the calculation algorithms that the </a:t>
            </a:r>
            <a:r>
              <a:rPr lang="en-US" sz="2400" i="1" dirty="0"/>
              <a:t>NTV</a:t>
            </a:r>
            <a:r>
              <a:rPr lang="en-US" sz="2400" dirty="0"/>
              <a:t> &amp; </a:t>
            </a:r>
            <a:r>
              <a:rPr lang="en-US" sz="2400" i="1" dirty="0"/>
              <a:t>NPV</a:t>
            </a:r>
            <a:r>
              <a:rPr lang="en-US" sz="2400" dirty="0"/>
              <a:t> criteria are reciprocal:</a:t>
            </a:r>
            <a:endParaRPr lang="ru-RU" sz="2400" dirty="0"/>
          </a:p>
        </p:txBody>
      </p:sp>
      <p:graphicFrame>
        <p:nvGraphicFramePr>
          <p:cNvPr id="8" name="Объект 7"/>
          <p:cNvGraphicFramePr>
            <a:graphicFrameLocks noChangeAspect="1"/>
          </p:cNvGraphicFramePr>
          <p:nvPr>
            <p:extLst>
              <p:ext uri="{D42A27DB-BD31-4B8C-83A1-F6EECF244321}">
                <p14:modId xmlns:p14="http://schemas.microsoft.com/office/powerpoint/2010/main" val="4106567725"/>
              </p:ext>
            </p:extLst>
          </p:nvPr>
        </p:nvGraphicFramePr>
        <p:xfrm>
          <a:off x="1219200" y="1431353"/>
          <a:ext cx="2882900" cy="376030"/>
        </p:xfrm>
        <a:graphic>
          <a:graphicData uri="http://schemas.openxmlformats.org/presentationml/2006/ole">
            <mc:AlternateContent xmlns:mc="http://schemas.openxmlformats.org/markup-compatibility/2006">
              <mc:Choice xmlns:v="urn:schemas-microsoft-com:vml" Requires="v">
                <p:oleObj spid="_x0000_s29715" name="Уравнение" r:id="rId4" imgW="1536033" imgH="203112" progId="Equation.3">
                  <p:embed/>
                </p:oleObj>
              </mc:Choice>
              <mc:Fallback>
                <p:oleObj name="Уравнение" r:id="rId4" imgW="1536033" imgH="203112"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431353"/>
                        <a:ext cx="2882900" cy="376030"/>
                      </a:xfrm>
                      <a:prstGeom prst="rect">
                        <a:avLst/>
                      </a:prstGeom>
                      <a:noFill/>
                    </p:spPr>
                  </p:pic>
                </p:oleObj>
              </mc:Fallback>
            </mc:AlternateContent>
          </a:graphicData>
        </a:graphic>
      </p:graphicFrame>
      <p:graphicFrame>
        <p:nvGraphicFramePr>
          <p:cNvPr id="14" name="Объект 13"/>
          <p:cNvGraphicFramePr>
            <a:graphicFrameLocks noChangeAspect="1"/>
          </p:cNvGraphicFramePr>
          <p:nvPr>
            <p:extLst>
              <p:ext uri="{D42A27DB-BD31-4B8C-83A1-F6EECF244321}">
                <p14:modId xmlns:p14="http://schemas.microsoft.com/office/powerpoint/2010/main" val="3486708965"/>
              </p:ext>
            </p:extLst>
          </p:nvPr>
        </p:nvGraphicFramePr>
        <p:xfrm>
          <a:off x="2139483" y="2164811"/>
          <a:ext cx="2768600" cy="354516"/>
        </p:xfrm>
        <a:graphic>
          <a:graphicData uri="http://schemas.openxmlformats.org/presentationml/2006/ole">
            <mc:AlternateContent xmlns:mc="http://schemas.openxmlformats.org/markup-compatibility/2006">
              <mc:Choice xmlns:v="urn:schemas-microsoft-com:vml" Requires="v">
                <p:oleObj spid="_x0000_s29716" name="Уравнение" r:id="rId6" imgW="1562100" imgH="203200" progId="Equation.3">
                  <p:embed/>
                </p:oleObj>
              </mc:Choice>
              <mc:Fallback>
                <p:oleObj name="Уравнение" r:id="rId6" imgW="1562100" imgH="2032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9483" y="2164811"/>
                        <a:ext cx="2768600" cy="354516"/>
                      </a:xfrm>
                      <a:prstGeom prst="rect">
                        <a:avLst/>
                      </a:prstGeom>
                      <a:noFill/>
                    </p:spPr>
                  </p:pic>
                </p:oleObj>
              </mc:Fallback>
            </mc:AlternateContent>
          </a:graphicData>
        </a:graphic>
      </p:graphicFrame>
      <p:sp>
        <p:nvSpPr>
          <p:cNvPr id="15" name="Rectangle 1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7" name="Объект 2"/>
          <p:cNvSpPr txBox="1">
            <a:spLocks/>
          </p:cNvSpPr>
          <p:nvPr/>
        </p:nvSpPr>
        <p:spPr>
          <a:xfrm>
            <a:off x="2230659" y="1766709"/>
            <a:ext cx="386667" cy="412090"/>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smtClean="0"/>
              <a:t> </a:t>
            </a:r>
            <a:r>
              <a:rPr lang="en-US" sz="2400" dirty="0" smtClean="0"/>
              <a:t>or</a:t>
            </a:r>
            <a:endParaRPr lang="ru-RU" sz="2400" dirty="0"/>
          </a:p>
        </p:txBody>
      </p:sp>
      <p:sp>
        <p:nvSpPr>
          <p:cNvPr id="18" name="Прямоугольник 17"/>
          <p:cNvSpPr/>
          <p:nvPr/>
        </p:nvSpPr>
        <p:spPr>
          <a:xfrm>
            <a:off x="5034682" y="1569379"/>
            <a:ext cx="7256241" cy="830997"/>
          </a:xfrm>
          <a:prstGeom prst="rect">
            <a:avLst/>
          </a:prstGeom>
        </p:spPr>
        <p:txBody>
          <a:bodyPr wrap="square">
            <a:spAutoFit/>
          </a:bodyPr>
          <a:lstStyle/>
          <a:p>
            <a:pPr indent="342900" algn="just">
              <a:spcAft>
                <a:spcPts val="0"/>
              </a:spcAft>
            </a:pPr>
            <a:r>
              <a:rPr lang="en-US" sz="2400" i="1" dirty="0">
                <a:latin typeface="Times New Roman" panose="02020603050405020304" pitchFamily="18" charset="0"/>
                <a:ea typeface="Times New Roman" panose="02020603050405020304" pitchFamily="18" charset="0"/>
              </a:rPr>
              <a:t>FM1 (r, n)</a:t>
            </a:r>
            <a:r>
              <a:rPr lang="en-US" sz="2400" dirty="0">
                <a:latin typeface="Times New Roman" panose="02020603050405020304" pitchFamily="18" charset="0"/>
                <a:ea typeface="Times New Roman" panose="02020603050405020304" pitchFamily="18" charset="0"/>
              </a:rPr>
              <a:t> </a:t>
            </a:r>
            <a:r>
              <a:rPr lang="en-US" sz="2400" dirty="0">
                <a:ea typeface="Times New Roman" panose="02020603050405020304" pitchFamily="18" charset="0"/>
              </a:rPr>
              <a:t>- building up coefficient: </a:t>
            </a:r>
            <a:r>
              <a:rPr lang="en-US" sz="2400" i="1" dirty="0">
                <a:latin typeface="Times New Roman" panose="02020603050405020304" pitchFamily="18" charset="0"/>
                <a:ea typeface="Times New Roman" panose="02020603050405020304" pitchFamily="18" charset="0"/>
              </a:rPr>
              <a:t>FM 1 = (1 + </a:t>
            </a:r>
            <a:r>
              <a:rPr lang="en-US" sz="2400" i="1" dirty="0" smtClean="0">
                <a:latin typeface="Times New Roman" panose="02020603050405020304" pitchFamily="18" charset="0"/>
                <a:ea typeface="Times New Roman" panose="02020603050405020304" pitchFamily="18" charset="0"/>
              </a:rPr>
              <a:t>r)</a:t>
            </a:r>
            <a:r>
              <a:rPr lang="en-US" sz="2400" i="1" baseline="30000" dirty="0" smtClean="0">
                <a:latin typeface="Times New Roman" panose="02020603050405020304" pitchFamily="18" charset="0"/>
                <a:ea typeface="Times New Roman" panose="02020603050405020304" pitchFamily="18" charset="0"/>
              </a:rPr>
              <a:t>n</a:t>
            </a:r>
            <a:endParaRPr lang="ru-RU" sz="2400" dirty="0">
              <a:latin typeface="Times New Roman" panose="02020603050405020304" pitchFamily="18" charset="0"/>
              <a:ea typeface="Times New Roman" panose="02020603050405020304" pitchFamily="18" charset="0"/>
            </a:endParaRPr>
          </a:p>
          <a:p>
            <a:pPr indent="342900" algn="just">
              <a:spcAft>
                <a:spcPts val="0"/>
              </a:spcAft>
            </a:pPr>
            <a:r>
              <a:rPr lang="en-US" sz="2400" i="1" dirty="0" smtClean="0">
                <a:latin typeface="Times New Roman" panose="02020603050405020304" pitchFamily="18" charset="0"/>
                <a:ea typeface="Times New Roman" panose="02020603050405020304" pitchFamily="18" charset="0"/>
              </a:rPr>
              <a:t>FM2 </a:t>
            </a:r>
            <a:r>
              <a:rPr lang="en-US" sz="2400" i="1" dirty="0">
                <a:latin typeface="Times New Roman" panose="02020603050405020304" pitchFamily="18" charset="0"/>
                <a:ea typeface="Times New Roman" panose="02020603050405020304" pitchFamily="18" charset="0"/>
              </a:rPr>
              <a:t>(r, n)</a:t>
            </a:r>
            <a:r>
              <a:rPr lang="en-US" sz="2400" dirty="0">
                <a:latin typeface="Times New Roman" panose="02020603050405020304" pitchFamily="18" charset="0"/>
                <a:ea typeface="Times New Roman" panose="02020603050405020304" pitchFamily="18" charset="0"/>
              </a:rPr>
              <a:t> </a:t>
            </a:r>
            <a:r>
              <a:rPr lang="en-US" sz="2400" dirty="0">
                <a:ea typeface="Times New Roman" panose="02020603050405020304" pitchFamily="18" charset="0"/>
              </a:rPr>
              <a:t>- discount coefficient: </a:t>
            </a:r>
            <a:r>
              <a:rPr lang="en-US" sz="2400" i="1" dirty="0">
                <a:latin typeface="Times New Roman" panose="02020603050405020304" pitchFamily="18" charset="0"/>
                <a:ea typeface="Times New Roman" panose="02020603050405020304" pitchFamily="18" charset="0"/>
              </a:rPr>
              <a:t>FM 2 = l/(1 + </a:t>
            </a:r>
            <a:r>
              <a:rPr lang="en-US" sz="2400" i="1" dirty="0" smtClean="0">
                <a:latin typeface="Times New Roman" panose="02020603050405020304" pitchFamily="18" charset="0"/>
                <a:ea typeface="Times New Roman" panose="02020603050405020304" pitchFamily="18" charset="0"/>
              </a:rPr>
              <a:t>r)</a:t>
            </a:r>
            <a:r>
              <a:rPr lang="en-US" sz="2400" i="1" baseline="30000" dirty="0" smtClean="0">
                <a:latin typeface="Times New Roman" panose="02020603050405020304" pitchFamily="18" charset="0"/>
                <a:ea typeface="Times New Roman" panose="02020603050405020304" pitchFamily="18" charset="0"/>
              </a:rPr>
              <a:t>n</a:t>
            </a:r>
            <a:endParaRPr lang="ru-RU" sz="2400" dirty="0">
              <a:effectLst/>
              <a:latin typeface="Times New Roman" panose="02020603050405020304" pitchFamily="18" charset="0"/>
              <a:ea typeface="Times New Roman" panose="02020603050405020304" pitchFamily="18" charset="0"/>
            </a:endParaRPr>
          </a:p>
        </p:txBody>
      </p:sp>
      <p:sp>
        <p:nvSpPr>
          <p:cNvPr id="19" name="Объект 2"/>
          <p:cNvSpPr txBox="1">
            <a:spLocks/>
          </p:cNvSpPr>
          <p:nvPr/>
        </p:nvSpPr>
        <p:spPr>
          <a:xfrm>
            <a:off x="170766" y="2762813"/>
            <a:ext cx="11441333" cy="12511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smtClean="0"/>
              <a:t> 	</a:t>
            </a:r>
            <a:r>
              <a:rPr lang="en-US" sz="2400" dirty="0"/>
              <a:t>In other words, these criteria duplicate each other, i.e. selecting a project based on one of them gives exactly the same result when using another criterion.</a:t>
            </a:r>
            <a:endParaRPr lang="ru-RU" sz="2400" dirty="0"/>
          </a:p>
          <a:p>
            <a:pPr marL="0" indent="0">
              <a:buNone/>
            </a:pPr>
            <a:r>
              <a:rPr lang="en-US" sz="2400" dirty="0" smtClean="0"/>
              <a:t>	The </a:t>
            </a:r>
            <a:r>
              <a:rPr lang="en-US" sz="2400" dirty="0"/>
              <a:t>formula for calculating the NTV criterion is as follows:</a:t>
            </a:r>
            <a:endParaRPr lang="ru-RU" sz="2400" dirty="0"/>
          </a:p>
        </p:txBody>
      </p:sp>
      <p:graphicFrame>
        <p:nvGraphicFramePr>
          <p:cNvPr id="21" name="Объект 20"/>
          <p:cNvGraphicFramePr>
            <a:graphicFrameLocks noChangeAspect="1"/>
          </p:cNvGraphicFramePr>
          <p:nvPr>
            <p:extLst>
              <p:ext uri="{D42A27DB-BD31-4B8C-83A1-F6EECF244321}">
                <p14:modId xmlns:p14="http://schemas.microsoft.com/office/powerpoint/2010/main" val="683857674"/>
              </p:ext>
            </p:extLst>
          </p:nvPr>
        </p:nvGraphicFramePr>
        <p:xfrm>
          <a:off x="2088683" y="3951445"/>
          <a:ext cx="4295408" cy="776279"/>
        </p:xfrm>
        <a:graphic>
          <a:graphicData uri="http://schemas.openxmlformats.org/presentationml/2006/ole">
            <mc:AlternateContent xmlns:mc="http://schemas.openxmlformats.org/markup-compatibility/2006">
              <mc:Choice xmlns:v="urn:schemas-microsoft-com:vml" Requires="v">
                <p:oleObj spid="_x0000_s29717" name="Уравнение" r:id="rId8" imgW="2374900" imgH="431800" progId="Equation.3">
                  <p:embed/>
                </p:oleObj>
              </mc:Choice>
              <mc:Fallback>
                <p:oleObj name="Уравнение" r:id="rId8" imgW="2374900" imgH="431800"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88683" y="3951445"/>
                        <a:ext cx="4295408" cy="776279"/>
                      </a:xfrm>
                      <a:prstGeom prst="rect">
                        <a:avLst/>
                      </a:prstGeom>
                      <a:noFill/>
                    </p:spPr>
                  </p:pic>
                </p:oleObj>
              </mc:Fallback>
            </mc:AlternateContent>
          </a:graphicData>
        </a:graphic>
      </p:graphicFrame>
      <p:sp>
        <p:nvSpPr>
          <p:cNvPr id="22" name="Прямоугольник 21"/>
          <p:cNvSpPr/>
          <p:nvPr/>
        </p:nvSpPr>
        <p:spPr>
          <a:xfrm>
            <a:off x="330200" y="4635808"/>
            <a:ext cx="11822334" cy="1938992"/>
          </a:xfrm>
          <a:prstGeom prst="rect">
            <a:avLst/>
          </a:prstGeom>
        </p:spPr>
        <p:txBody>
          <a:bodyPr wrap="square">
            <a:spAutoFit/>
          </a:bodyPr>
          <a:lstStyle/>
          <a:p>
            <a:pPr indent="342900" algn="just">
              <a:spcAft>
                <a:spcPts val="0"/>
              </a:spcAft>
            </a:pPr>
            <a:r>
              <a:rPr lang="en-US" sz="2400" dirty="0">
                <a:ea typeface="Times New Roman" panose="02020603050405020304" pitchFamily="18" charset="0"/>
              </a:rPr>
              <a:t>The conditions for accepting a project based on the </a:t>
            </a:r>
            <a:r>
              <a:rPr lang="en-US" sz="2400" i="1" dirty="0">
                <a:ea typeface="Times New Roman" panose="02020603050405020304" pitchFamily="18" charset="0"/>
              </a:rPr>
              <a:t>NTV</a:t>
            </a:r>
            <a:r>
              <a:rPr lang="en-US" sz="2400" dirty="0">
                <a:ea typeface="Times New Roman" panose="02020603050405020304" pitchFamily="18" charset="0"/>
              </a:rPr>
              <a:t> criterion are the same as in the case of </a:t>
            </a:r>
            <a:r>
              <a:rPr lang="en-US" sz="2400" i="1" dirty="0">
                <a:ea typeface="Times New Roman" panose="02020603050405020304" pitchFamily="18" charset="0"/>
              </a:rPr>
              <a:t>NPV</a:t>
            </a:r>
            <a:r>
              <a:rPr lang="en-US" sz="2400" dirty="0">
                <a:ea typeface="Times New Roman" panose="02020603050405020304" pitchFamily="18" charset="0"/>
              </a:rPr>
              <a:t>.</a:t>
            </a:r>
            <a:endParaRPr lang="ru-RU" sz="2400" dirty="0">
              <a:ea typeface="Times New Roman" panose="02020603050405020304" pitchFamily="18" charset="0"/>
            </a:endParaRPr>
          </a:p>
          <a:p>
            <a:pPr marL="342900" lvl="0" indent="-342900" algn="just">
              <a:spcAft>
                <a:spcPts val="0"/>
              </a:spcAft>
              <a:buFont typeface="Symbol" panose="05050102010706020507" pitchFamily="18" charset="2"/>
              <a:buChar char=""/>
            </a:pPr>
            <a:r>
              <a:rPr lang="en-US" sz="2400" i="1" dirty="0">
                <a:ea typeface="Times New Roman" panose="02020603050405020304" pitchFamily="18" charset="0"/>
              </a:rPr>
              <a:t>NTV &gt; 0</a:t>
            </a:r>
            <a:r>
              <a:rPr lang="en-US" sz="2400" dirty="0">
                <a:ea typeface="Times New Roman" panose="02020603050405020304" pitchFamily="18" charset="0"/>
              </a:rPr>
              <a:t>, the project should be accepted;</a:t>
            </a:r>
            <a:endParaRPr lang="ru-RU" sz="2400" dirty="0">
              <a:ea typeface="Times New Roman" panose="02020603050405020304" pitchFamily="18" charset="0"/>
            </a:endParaRPr>
          </a:p>
          <a:p>
            <a:pPr marL="342900" lvl="0" indent="-342900" algn="just">
              <a:spcAft>
                <a:spcPts val="0"/>
              </a:spcAft>
              <a:buFont typeface="Symbol" panose="05050102010706020507" pitchFamily="18" charset="2"/>
              <a:buChar char=""/>
            </a:pPr>
            <a:r>
              <a:rPr lang="en-US" sz="2400" i="1" dirty="0">
                <a:ea typeface="Times New Roman" panose="02020603050405020304" pitchFamily="18" charset="0"/>
              </a:rPr>
              <a:t>NTV &lt; 0</a:t>
            </a:r>
            <a:r>
              <a:rPr lang="en-US" sz="2400" dirty="0">
                <a:ea typeface="Times New Roman" panose="02020603050405020304" pitchFamily="18" charset="0"/>
              </a:rPr>
              <a:t>, then the project should be rejected;</a:t>
            </a:r>
            <a:endParaRPr lang="ru-RU" sz="2400" dirty="0">
              <a:ea typeface="Times New Roman" panose="02020603050405020304" pitchFamily="18" charset="0"/>
            </a:endParaRPr>
          </a:p>
          <a:p>
            <a:pPr marL="342900" lvl="0" indent="-342900" algn="just">
              <a:spcAft>
                <a:spcPts val="0"/>
              </a:spcAft>
              <a:buFont typeface="Symbol" panose="05050102010706020507" pitchFamily="18" charset="2"/>
              <a:buChar char=""/>
            </a:pPr>
            <a:r>
              <a:rPr lang="en-US" sz="2400" i="1" dirty="0">
                <a:ea typeface="Times New Roman" panose="02020603050405020304" pitchFamily="18" charset="0"/>
              </a:rPr>
              <a:t>NTV = 0</a:t>
            </a:r>
            <a:r>
              <a:rPr lang="en-US" sz="2400" dirty="0">
                <a:ea typeface="Times New Roman" panose="02020603050405020304" pitchFamily="18" charset="0"/>
              </a:rPr>
              <a:t>, then the project is neither profitable nor unprofitable.</a:t>
            </a:r>
            <a:endParaRPr lang="ru-RU" sz="2400" dirty="0">
              <a:effectLst/>
              <a:ea typeface="Times New Roman" panose="02020603050405020304" pitchFamily="18" charset="0"/>
            </a:endParaRPr>
          </a:p>
        </p:txBody>
      </p:sp>
    </p:spTree>
    <p:extLst>
      <p:ext uri="{BB962C8B-B14F-4D97-AF65-F5344CB8AC3E}">
        <p14:creationId xmlns:p14="http://schemas.microsoft.com/office/powerpoint/2010/main" val="35434624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en-US" sz="1200" b="1" dirty="0"/>
              <a:t>1.</a:t>
            </a:r>
            <a:endParaRPr lang="ru-RU" sz="1200" dirty="0"/>
          </a:p>
        </p:txBody>
      </p:sp>
      <p:sp>
        <p:nvSpPr>
          <p:cNvPr id="12" name="Объект 2"/>
          <p:cNvSpPr txBox="1">
            <a:spLocks/>
          </p:cNvSpPr>
          <p:nvPr/>
        </p:nvSpPr>
        <p:spPr>
          <a:xfrm>
            <a:off x="170767" y="679475"/>
            <a:ext cx="11441333" cy="26860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200" dirty="0" smtClean="0"/>
              <a:t> 	</a:t>
            </a:r>
            <a:r>
              <a:rPr lang="en-US" sz="2400" b="1" dirty="0"/>
              <a:t>Profitability investment (Profitability Index, PI).</a:t>
            </a:r>
            <a:endParaRPr lang="ru-RU" sz="2400" dirty="0"/>
          </a:p>
          <a:p>
            <a:pPr marL="0" indent="0" algn="just">
              <a:buNone/>
            </a:pPr>
            <a:r>
              <a:rPr lang="en-US" sz="2400" dirty="0" smtClean="0"/>
              <a:t>	In </a:t>
            </a:r>
            <a:r>
              <a:rPr lang="en-US" sz="2400" dirty="0"/>
              <a:t>contrast to net present value, Profitability investment (PI) is a relative indicator: it characterizes the level of income per unit of expenditure, i.e. the efficiency of investments. The higher the value of this indicator, the higher the return of each $ invested in this project. This makes the PI criterion very convenient when selecting one project from a number of alternative projects that have approximately the same NPV values.</a:t>
            </a:r>
            <a:endParaRPr lang="ru-RU" sz="2400" dirty="0"/>
          </a:p>
          <a:p>
            <a:pPr marL="0" indent="0" algn="just">
              <a:buNone/>
            </a:pPr>
            <a:r>
              <a:rPr lang="en-US" sz="2400" dirty="0" smtClean="0"/>
              <a:t>	The </a:t>
            </a:r>
            <a:r>
              <a:rPr lang="en-US" sz="2400" dirty="0"/>
              <a:t>return on investment (PI) is calculated using the formula</a:t>
            </a:r>
            <a:endParaRPr lang="ru-RU" sz="2400" dirty="0"/>
          </a:p>
        </p:txBody>
      </p:sp>
      <p:sp>
        <p:nvSpPr>
          <p:cNvPr id="15" name="Rectangle 1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 name="Объект 2"/>
          <p:cNvGraphicFramePr>
            <a:graphicFrameLocks noChangeAspect="1"/>
          </p:cNvGraphicFramePr>
          <p:nvPr>
            <p:extLst>
              <p:ext uri="{D42A27DB-BD31-4B8C-83A1-F6EECF244321}">
                <p14:modId xmlns:p14="http://schemas.microsoft.com/office/powerpoint/2010/main" val="3938798629"/>
              </p:ext>
            </p:extLst>
          </p:nvPr>
        </p:nvGraphicFramePr>
        <p:xfrm>
          <a:off x="1549400" y="3399173"/>
          <a:ext cx="3289300" cy="840202"/>
        </p:xfrm>
        <a:graphic>
          <a:graphicData uri="http://schemas.openxmlformats.org/presentationml/2006/ole">
            <mc:AlternateContent xmlns:mc="http://schemas.openxmlformats.org/markup-compatibility/2006">
              <mc:Choice xmlns:v="urn:schemas-microsoft-com:vml" Requires="v">
                <p:oleObj spid="_x0000_s32772" name="Уравнение" r:id="rId4" imgW="1752600" imgH="444500" progId="Equation.3">
                  <p:embed/>
                </p:oleObj>
              </mc:Choice>
              <mc:Fallback>
                <p:oleObj name="Уравнение" r:id="rId4" imgW="1752600" imgH="4445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9400" y="3399173"/>
                        <a:ext cx="3289300" cy="840202"/>
                      </a:xfrm>
                      <a:prstGeom prst="rect">
                        <a:avLst/>
                      </a:prstGeom>
                      <a:noFill/>
                    </p:spPr>
                  </p:pic>
                </p:oleObj>
              </mc:Fallback>
            </mc:AlternateContent>
          </a:graphicData>
        </a:graphic>
      </p:graphicFrame>
      <p:sp>
        <p:nvSpPr>
          <p:cNvPr id="16" name="Объект 2"/>
          <p:cNvSpPr txBox="1">
            <a:spLocks/>
          </p:cNvSpPr>
          <p:nvPr/>
        </p:nvSpPr>
        <p:spPr>
          <a:xfrm>
            <a:off x="1045241" y="4539749"/>
            <a:ext cx="8211233" cy="177215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smtClean="0"/>
              <a:t> 	</a:t>
            </a:r>
            <a:r>
              <a:rPr lang="en-US" sz="2400" dirty="0"/>
              <a:t>Obviously, if:</a:t>
            </a:r>
            <a:endParaRPr lang="ru-RU" sz="2400" dirty="0"/>
          </a:p>
          <a:p>
            <a:r>
              <a:rPr lang="en-US" sz="2400" i="1" dirty="0"/>
              <a:t>PI &gt; 1,</a:t>
            </a:r>
            <a:r>
              <a:rPr lang="en-US" sz="2400" dirty="0"/>
              <a:t> then the project should be </a:t>
            </a:r>
            <a:r>
              <a:rPr lang="en-US" sz="2400" dirty="0" smtClean="0"/>
              <a:t>accepted</a:t>
            </a:r>
            <a:endParaRPr lang="ru-RU" sz="2400" dirty="0"/>
          </a:p>
          <a:p>
            <a:r>
              <a:rPr lang="en-US" sz="2400" i="1" dirty="0"/>
              <a:t>PI &lt; 1,</a:t>
            </a:r>
            <a:r>
              <a:rPr lang="en-US" sz="2400" dirty="0"/>
              <a:t> then the project should be </a:t>
            </a:r>
            <a:r>
              <a:rPr lang="en-US" sz="2400" dirty="0" smtClean="0"/>
              <a:t>rejected</a:t>
            </a:r>
            <a:endParaRPr lang="ru-RU" sz="2400" dirty="0"/>
          </a:p>
          <a:p>
            <a:r>
              <a:rPr lang="en-US" sz="2400" i="1" dirty="0"/>
              <a:t>PI = 1,</a:t>
            </a:r>
            <a:r>
              <a:rPr lang="en-US" sz="2400" dirty="0"/>
              <a:t> then the project is neither profitable nor </a:t>
            </a:r>
            <a:r>
              <a:rPr lang="en-US" sz="2400" dirty="0" smtClean="0"/>
              <a:t>unprofitable</a:t>
            </a:r>
            <a:endParaRPr lang="ru-RU" sz="2400" dirty="0"/>
          </a:p>
        </p:txBody>
      </p:sp>
    </p:spTree>
    <p:extLst>
      <p:ext uri="{BB962C8B-B14F-4D97-AF65-F5344CB8AC3E}">
        <p14:creationId xmlns:p14="http://schemas.microsoft.com/office/powerpoint/2010/main" val="2865215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14" name="Прямая соединительная линия 13"/>
          <p:cNvCxnSpPr>
            <a:stCxn id="15"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5"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6" name="Прямоугольник 15"/>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en-US" sz="1200" b="1" dirty="0"/>
              <a:t>1.</a:t>
            </a:r>
            <a:endParaRPr lang="ru-RU" sz="1200" dirty="0"/>
          </a:p>
        </p:txBody>
      </p:sp>
      <p:sp>
        <p:nvSpPr>
          <p:cNvPr id="17" name="Rectangle 2"/>
          <p:cNvSpPr>
            <a:spLocks noChangeArrowheads="1"/>
          </p:cNvSpPr>
          <p:nvPr/>
        </p:nvSpPr>
        <p:spPr bwMode="auto">
          <a:xfrm>
            <a:off x="1045241" y="551766"/>
            <a:ext cx="10549288"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429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42900" algn="l" defTabSz="914400" rtl="0" eaLnBrk="0" fontAlgn="base" latinLnBrk="0" hangingPunct="0">
              <a:lnSpc>
                <a:spcPct val="100000"/>
              </a:lnSpc>
              <a:spcBef>
                <a:spcPct val="0"/>
              </a:spcBef>
              <a:spcAft>
                <a:spcPct val="0"/>
              </a:spcAft>
              <a:buClrTx/>
              <a:buSzTx/>
              <a:buFontTx/>
              <a:buNone/>
              <a:tabLst/>
            </a:pPr>
            <a:r>
              <a:rPr kumimoji="0" lang="en-US" altLang="ru-RU" sz="2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The distribution of investment and income cash flow is shown in figure 1.</a:t>
            </a:r>
            <a:endParaRPr kumimoji="0" lang="ru-RU" altLang="ru-RU" sz="2400" b="0" i="0" u="none" strike="noStrike" cap="none" normalizeH="0" baseline="0" dirty="0" smtClean="0">
              <a:ln>
                <a:noFill/>
              </a:ln>
              <a:solidFill>
                <a:schemeClr val="tx1"/>
              </a:solidFill>
              <a:effectLst/>
              <a:latin typeface="Arial" panose="020B0604020202020204" pitchFamily="34" charset="0"/>
            </a:endParaRPr>
          </a:p>
        </p:txBody>
      </p:sp>
      <p:pic>
        <p:nvPicPr>
          <p:cNvPr id="18" name="Picture 1" descr="Drawing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405" y="427532"/>
            <a:ext cx="9344239" cy="494336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799999" lon="1200000" rev="20820000"/>
            </a:camera>
            <a:lightRig rig="freezing"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
        <p:nvSpPr>
          <p:cNvPr id="19" name="Rectangle 3"/>
          <p:cNvSpPr>
            <a:spLocks noChangeArrowheads="1"/>
          </p:cNvSpPr>
          <p:nvPr/>
        </p:nvSpPr>
        <p:spPr bwMode="auto">
          <a:xfrm>
            <a:off x="1366787" y="5923736"/>
            <a:ext cx="86313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342900" algn="just" defTabSz="914400" rtl="0" eaLnBrk="0" fontAlgn="base" latinLnBrk="0" hangingPunct="0">
              <a:lnSpc>
                <a:spcPct val="100000"/>
              </a:lnSpc>
              <a:spcBef>
                <a:spcPct val="0"/>
              </a:spcBef>
              <a:spcAft>
                <a:spcPct val="0"/>
              </a:spcAft>
              <a:buClrTx/>
              <a:buSzTx/>
              <a:buFontTx/>
              <a:buNone/>
              <a:tabLst/>
            </a:pPr>
            <a:r>
              <a:rPr kumimoji="0" lang="en-US" altLang="ru-RU" sz="2400" b="1"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Picture 1. - Cash flow of investments and income</a:t>
            </a:r>
            <a:endParaRPr kumimoji="0" lang="en-US" altLang="ru-RU"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71245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en-US" sz="1200" b="1" dirty="0"/>
              <a:t>1.</a:t>
            </a:r>
            <a:endParaRPr lang="ru-RU" sz="1200" dirty="0"/>
          </a:p>
        </p:txBody>
      </p:sp>
      <p:sp>
        <p:nvSpPr>
          <p:cNvPr id="12" name="Объект 2"/>
          <p:cNvSpPr txBox="1">
            <a:spLocks/>
          </p:cNvSpPr>
          <p:nvPr/>
        </p:nvSpPr>
        <p:spPr>
          <a:xfrm>
            <a:off x="170767" y="679475"/>
            <a:ext cx="11441333" cy="15938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smtClean="0"/>
              <a:t> 	</a:t>
            </a:r>
            <a:r>
              <a:rPr lang="en-US" sz="2400" b="1" dirty="0"/>
              <a:t>Internal Rate of Retune, IRR</a:t>
            </a:r>
            <a:endParaRPr lang="ru-RU" sz="2400" dirty="0"/>
          </a:p>
          <a:p>
            <a:pPr marL="0" indent="0">
              <a:buNone/>
            </a:pPr>
            <a:r>
              <a:rPr lang="en-US" sz="2400" dirty="0" smtClean="0"/>
              <a:t>	The </a:t>
            </a:r>
            <a:r>
              <a:rPr lang="en-US" sz="2400" dirty="0"/>
              <a:t>internal rate of investment profit (synonyms: internal profitability, internal payback) is understood as the value of the discount rate (r), at which the net present value of the project (NPV) is zero</a:t>
            </a:r>
            <a:r>
              <a:rPr lang="en-US" sz="2400" dirty="0" smtClean="0"/>
              <a:t>:</a:t>
            </a:r>
            <a:endParaRPr lang="ru-RU" sz="2400" dirty="0"/>
          </a:p>
        </p:txBody>
      </p:sp>
      <p:sp>
        <p:nvSpPr>
          <p:cNvPr id="15" name="Rectangle 1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5" name="Объект 4"/>
          <p:cNvGraphicFramePr>
            <a:graphicFrameLocks noChangeAspect="1"/>
          </p:cNvGraphicFramePr>
          <p:nvPr>
            <p:extLst>
              <p:ext uri="{D42A27DB-BD31-4B8C-83A1-F6EECF244321}">
                <p14:modId xmlns:p14="http://schemas.microsoft.com/office/powerpoint/2010/main" val="220437830"/>
              </p:ext>
            </p:extLst>
          </p:nvPr>
        </p:nvGraphicFramePr>
        <p:xfrm>
          <a:off x="1181100" y="2261488"/>
          <a:ext cx="1143000" cy="381000"/>
        </p:xfrm>
        <a:graphic>
          <a:graphicData uri="http://schemas.openxmlformats.org/presentationml/2006/ole">
            <mc:AlternateContent xmlns:mc="http://schemas.openxmlformats.org/markup-compatibility/2006">
              <mc:Choice xmlns:v="urn:schemas-microsoft-com:vml" Requires="v">
                <p:oleObj spid="_x0000_s33801" name="Уравнение" r:id="rId4" imgW="571252" imgH="190417" progId="Equation.3">
                  <p:embed/>
                </p:oleObj>
              </mc:Choice>
              <mc:Fallback>
                <p:oleObj name="Уравнение" r:id="rId4" imgW="571252" imgH="190417"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1100" y="2261488"/>
                        <a:ext cx="1143000" cy="381000"/>
                      </a:xfrm>
                      <a:prstGeom prst="rect">
                        <a:avLst/>
                      </a:prstGeom>
                      <a:noFill/>
                    </p:spPr>
                  </p:pic>
                </p:oleObj>
              </mc:Fallback>
            </mc:AlternateContent>
          </a:graphicData>
        </a:graphic>
      </p:graphicFrame>
      <p:sp>
        <p:nvSpPr>
          <p:cNvPr id="13" name="Объект 2"/>
          <p:cNvSpPr txBox="1">
            <a:spLocks/>
          </p:cNvSpPr>
          <p:nvPr/>
        </p:nvSpPr>
        <p:spPr>
          <a:xfrm>
            <a:off x="2120900" y="2353582"/>
            <a:ext cx="1415367" cy="226824"/>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smtClean="0"/>
              <a:t> </a:t>
            </a:r>
            <a:r>
              <a:rPr lang="ru-RU" sz="2400" dirty="0" smtClean="0"/>
              <a:t>,</a:t>
            </a:r>
            <a:r>
              <a:rPr lang="en-US" sz="2400" dirty="0" smtClean="0"/>
              <a:t>  </a:t>
            </a:r>
            <a:r>
              <a:rPr lang="ru-RU" sz="2400" dirty="0" smtClean="0"/>
              <a:t> </a:t>
            </a:r>
            <a:r>
              <a:rPr lang="en-US" sz="2400" dirty="0"/>
              <a:t>in which </a:t>
            </a:r>
            <a:endParaRPr lang="ru-RU" sz="2400" dirty="0"/>
          </a:p>
        </p:txBody>
      </p:sp>
      <p:graphicFrame>
        <p:nvGraphicFramePr>
          <p:cNvPr id="7" name="Объект 6"/>
          <p:cNvGraphicFramePr>
            <a:graphicFrameLocks noChangeAspect="1"/>
          </p:cNvGraphicFramePr>
          <p:nvPr>
            <p:extLst>
              <p:ext uri="{D42A27DB-BD31-4B8C-83A1-F6EECF244321}">
                <p14:modId xmlns:p14="http://schemas.microsoft.com/office/powerpoint/2010/main" val="2708340195"/>
              </p:ext>
            </p:extLst>
          </p:nvPr>
        </p:nvGraphicFramePr>
        <p:xfrm>
          <a:off x="3559286" y="2273830"/>
          <a:ext cx="1579562" cy="425949"/>
        </p:xfrm>
        <a:graphic>
          <a:graphicData uri="http://schemas.openxmlformats.org/presentationml/2006/ole">
            <mc:AlternateContent xmlns:mc="http://schemas.openxmlformats.org/markup-compatibility/2006">
              <mc:Choice xmlns:v="urn:schemas-microsoft-com:vml" Requires="v">
                <p:oleObj spid="_x0000_s33802" name="Уравнение" r:id="rId6" imgW="850900" imgH="228600" progId="Equation.3">
                  <p:embed/>
                </p:oleObj>
              </mc:Choice>
              <mc:Fallback>
                <p:oleObj name="Уравнение" r:id="rId6" imgW="850900" imgH="2286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59286" y="2273830"/>
                        <a:ext cx="1579562" cy="425949"/>
                      </a:xfrm>
                      <a:prstGeom prst="rect">
                        <a:avLst/>
                      </a:prstGeom>
                      <a:noFill/>
                    </p:spPr>
                  </p:pic>
                </p:oleObj>
              </mc:Fallback>
            </mc:AlternateContent>
          </a:graphicData>
        </a:graphic>
      </p:graphicFrame>
      <p:sp>
        <p:nvSpPr>
          <p:cNvPr id="17" name="Объект 2"/>
          <p:cNvSpPr txBox="1">
            <a:spLocks/>
          </p:cNvSpPr>
          <p:nvPr/>
        </p:nvSpPr>
        <p:spPr>
          <a:xfrm>
            <a:off x="0" y="2780061"/>
            <a:ext cx="11441333" cy="17030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smtClean="0"/>
              <a:t> 	</a:t>
            </a:r>
            <a:r>
              <a:rPr lang="en-US" sz="2400" dirty="0"/>
              <a:t>IRR shows the expected profitability of the project and, consequently, the maximum allowable relative level of expenses that can be associated with this project. For example, if the project is fully financed by a commercial Bank loan, the IRR value shows the upper limit of the Bank's acceptable interest rate, exceeding which makes the project unprofitable</a:t>
            </a:r>
            <a:r>
              <a:rPr lang="en-US" sz="2400" dirty="0" smtClean="0"/>
              <a:t>.</a:t>
            </a:r>
            <a:r>
              <a:rPr lang="ru-RU" sz="2400" dirty="0" smtClean="0"/>
              <a:t> </a:t>
            </a:r>
            <a:endParaRPr lang="ru-RU" sz="2400" dirty="0"/>
          </a:p>
        </p:txBody>
      </p:sp>
      <p:sp>
        <p:nvSpPr>
          <p:cNvPr id="19" name="Объект 2"/>
          <p:cNvSpPr txBox="1">
            <a:spLocks/>
          </p:cNvSpPr>
          <p:nvPr/>
        </p:nvSpPr>
        <p:spPr>
          <a:xfrm>
            <a:off x="0" y="4503837"/>
            <a:ext cx="11441333" cy="1833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smtClean="0"/>
              <a:t> 	</a:t>
            </a:r>
            <a:r>
              <a:rPr lang="en-US" sz="2400" dirty="0" smtClean="0"/>
              <a:t>The </a:t>
            </a:r>
            <a:r>
              <a:rPr lang="en-US" sz="2400" dirty="0"/>
              <a:t>economic meaning of the IRR criterion is as follows: a commercial organization can make any investment decisions whose profitability level is not lower than the current value of the "cost of capital" indicator (CC), which means either the weighted average cost of capital (WACC), if the source of funds is not accurately identified, or the cost of the target source, if there is one. </a:t>
            </a:r>
            <a:endParaRPr lang="ru-RU" sz="2400" dirty="0"/>
          </a:p>
        </p:txBody>
      </p:sp>
    </p:spTree>
    <p:extLst>
      <p:ext uri="{BB962C8B-B14F-4D97-AF65-F5344CB8AC3E}">
        <p14:creationId xmlns:p14="http://schemas.microsoft.com/office/powerpoint/2010/main" val="37295328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en-US" sz="1200" b="1" dirty="0"/>
              <a:t>1.</a:t>
            </a:r>
            <a:endParaRPr lang="ru-RU" sz="1200" dirty="0"/>
          </a:p>
        </p:txBody>
      </p:sp>
      <p:sp>
        <p:nvSpPr>
          <p:cNvPr id="15" name="Rectangle 1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8" name="Объект 2"/>
          <p:cNvSpPr txBox="1">
            <a:spLocks/>
          </p:cNvSpPr>
          <p:nvPr/>
        </p:nvSpPr>
        <p:spPr>
          <a:xfrm>
            <a:off x="144259" y="646332"/>
            <a:ext cx="11798300" cy="55766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t>	The </a:t>
            </a:r>
            <a:r>
              <a:rPr lang="en-US" sz="2400" dirty="0"/>
              <a:t>IRR calculated for a specific project is compared with the CC indicator, and the relationship between them is as follows:</a:t>
            </a:r>
            <a:endParaRPr lang="ru-RU" sz="2400" dirty="0"/>
          </a:p>
          <a:p>
            <a:r>
              <a:rPr lang="en-US" sz="2400" dirty="0" smtClean="0"/>
              <a:t>If </a:t>
            </a:r>
            <a:r>
              <a:rPr lang="en-US" sz="2400" i="1" dirty="0"/>
              <a:t>IRR &gt; CC</a:t>
            </a:r>
            <a:r>
              <a:rPr lang="en-US" sz="2400" dirty="0"/>
              <a:t>, the project should be accepted</a:t>
            </a:r>
            <a:endParaRPr lang="ru-RU" sz="2400" dirty="0"/>
          </a:p>
          <a:p>
            <a:r>
              <a:rPr lang="en-US" sz="2400" dirty="0"/>
              <a:t>If </a:t>
            </a:r>
            <a:r>
              <a:rPr lang="en-US" sz="2400" i="1" dirty="0"/>
              <a:t>IRR &lt; CC</a:t>
            </a:r>
            <a:r>
              <a:rPr lang="en-US" sz="2400" dirty="0"/>
              <a:t>, then the project should be rejected</a:t>
            </a:r>
            <a:endParaRPr lang="ru-RU" sz="2400" dirty="0"/>
          </a:p>
          <a:p>
            <a:r>
              <a:rPr lang="en-US" sz="2400" dirty="0"/>
              <a:t>If </a:t>
            </a:r>
            <a:r>
              <a:rPr lang="en-US" sz="2400" i="1" dirty="0"/>
              <a:t>IRR = CC</a:t>
            </a:r>
            <a:r>
              <a:rPr lang="en-US" sz="2400" dirty="0"/>
              <a:t>, then the project is neither profitable nor unprofitable</a:t>
            </a:r>
            <a:endParaRPr lang="ru-RU" sz="2400" dirty="0"/>
          </a:p>
          <a:p>
            <a:pPr marL="0" indent="0">
              <a:buNone/>
            </a:pPr>
            <a:r>
              <a:rPr lang="en-US" sz="2400" dirty="0" smtClean="0"/>
              <a:t>	All </a:t>
            </a:r>
            <a:r>
              <a:rPr lang="en-US" sz="2400" dirty="0"/>
              <a:t>other things being equal, a higher IRR value is generally considered preferable</a:t>
            </a:r>
            <a:r>
              <a:rPr lang="en-US" sz="2400" dirty="0" smtClean="0"/>
              <a:t>.</a:t>
            </a:r>
          </a:p>
          <a:p>
            <a:pPr marL="0" indent="0">
              <a:buNone/>
            </a:pPr>
            <a:r>
              <a:rPr lang="en-US" sz="2400" b="1" dirty="0" smtClean="0"/>
              <a:t>	The </a:t>
            </a:r>
            <a:r>
              <a:rPr lang="en-US" sz="2400" b="1" dirty="0"/>
              <a:t>IRR criterion does not have the additive property</a:t>
            </a:r>
            <a:r>
              <a:rPr lang="en-US" sz="2400" dirty="0"/>
              <a:t> (the value of a quantity corresponding to an entire object is equal to the sum of the values of the quantities corresponding to its parts).</a:t>
            </a:r>
            <a:endParaRPr lang="ru-RU" sz="2400" dirty="0"/>
          </a:p>
          <a:p>
            <a:pPr marL="0" indent="0">
              <a:buNone/>
            </a:pPr>
            <a:r>
              <a:rPr lang="en-US" sz="2400" dirty="0" smtClean="0"/>
              <a:t>	The </a:t>
            </a:r>
            <a:r>
              <a:rPr lang="en-US" sz="2400" dirty="0"/>
              <a:t>IRR is calculated using sequential iterations.</a:t>
            </a:r>
            <a:endParaRPr lang="ru-RU" sz="2400" dirty="0"/>
          </a:p>
          <a:p>
            <a:pPr marL="0" indent="0">
              <a:buNone/>
            </a:pPr>
            <a:r>
              <a:rPr lang="en-US" sz="2400" dirty="0" smtClean="0"/>
              <a:t>	To </a:t>
            </a:r>
            <a:r>
              <a:rPr lang="en-US" sz="2400" dirty="0"/>
              <a:t>do this, select two values of the discount rate </a:t>
            </a:r>
            <a:r>
              <a:rPr lang="en-US" sz="2400" i="1" dirty="0"/>
              <a:t>r</a:t>
            </a:r>
            <a:r>
              <a:rPr lang="en-US" sz="2400" i="1" baseline="-25000" dirty="0"/>
              <a:t>1</a:t>
            </a:r>
            <a:r>
              <a:rPr lang="en-US" sz="2400" i="1" dirty="0"/>
              <a:t> &amp; r</a:t>
            </a:r>
            <a:r>
              <a:rPr lang="en-US" sz="2400" i="1" baseline="-25000" dirty="0"/>
              <a:t>2</a:t>
            </a:r>
            <a:r>
              <a:rPr lang="en-US" sz="2400" dirty="0"/>
              <a:t>, (and </a:t>
            </a:r>
            <a:r>
              <a:rPr lang="en-US" sz="2400" i="1" dirty="0"/>
              <a:t>r</a:t>
            </a:r>
            <a:r>
              <a:rPr lang="en-US" sz="2400" i="1" baseline="-25000" dirty="0"/>
              <a:t>1</a:t>
            </a:r>
            <a:r>
              <a:rPr lang="en-US" sz="2400" i="1" dirty="0"/>
              <a:t> &lt; r</a:t>
            </a:r>
            <a:r>
              <a:rPr lang="en-US" sz="2400" i="1" baseline="-25000" dirty="0"/>
              <a:t>2</a:t>
            </a:r>
            <a:r>
              <a:rPr lang="en-US" sz="2400" dirty="0"/>
              <a:t>) so that in the interval </a:t>
            </a:r>
            <a:r>
              <a:rPr lang="en-US" sz="2400" dirty="0" smtClean="0"/>
              <a:t>(</a:t>
            </a:r>
            <a:r>
              <a:rPr lang="en-US" sz="2400" i="1" dirty="0" smtClean="0"/>
              <a:t>r</a:t>
            </a:r>
            <a:r>
              <a:rPr lang="en-US" sz="2400" i="1" baseline="-25000" dirty="0" smtClean="0"/>
              <a:t>1</a:t>
            </a:r>
            <a:r>
              <a:rPr lang="en-US" sz="2400" i="1" dirty="0" smtClean="0"/>
              <a:t>- </a:t>
            </a:r>
            <a:r>
              <a:rPr lang="en-US" sz="2400" i="1" dirty="0"/>
              <a:t>r</a:t>
            </a:r>
            <a:r>
              <a:rPr lang="en-US" sz="2400" i="1" baseline="-25000" dirty="0"/>
              <a:t>2</a:t>
            </a:r>
            <a:r>
              <a:rPr lang="en-US" sz="2400" dirty="0"/>
              <a:t>) the function </a:t>
            </a:r>
            <a:r>
              <a:rPr lang="en-US" sz="2400" i="1" dirty="0"/>
              <a:t>NPV = f(r)</a:t>
            </a:r>
            <a:r>
              <a:rPr lang="en-US" sz="2400" dirty="0"/>
              <a:t> changes its value from "+" to "-" </a:t>
            </a:r>
            <a:endParaRPr lang="en-US" sz="2400" dirty="0" smtClean="0"/>
          </a:p>
          <a:p>
            <a:pPr marL="0" indent="0">
              <a:buNone/>
            </a:pPr>
            <a:r>
              <a:rPr lang="en-US" sz="2400" dirty="0" smtClean="0"/>
              <a:t>or </a:t>
            </a:r>
            <a:r>
              <a:rPr lang="en-US" sz="2400" dirty="0"/>
              <a:t>from </a:t>
            </a:r>
            <a:r>
              <a:rPr lang="en-US" sz="2400" dirty="0" smtClean="0"/>
              <a:t>"-"to"+"</a:t>
            </a:r>
            <a:endParaRPr lang="ru-RU" sz="2400" dirty="0"/>
          </a:p>
        </p:txBody>
      </p:sp>
    </p:spTree>
    <p:extLst>
      <p:ext uri="{BB962C8B-B14F-4D97-AF65-F5344CB8AC3E}">
        <p14:creationId xmlns:p14="http://schemas.microsoft.com/office/powerpoint/2010/main" val="401592182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en-US" sz="1200" b="1" dirty="0"/>
              <a:t>1.</a:t>
            </a:r>
            <a:endParaRPr lang="ru-RU" sz="1200" dirty="0"/>
          </a:p>
        </p:txBody>
      </p:sp>
      <p:sp>
        <p:nvSpPr>
          <p:cNvPr id="15" name="Rectangle 1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8" name="Объект 2"/>
          <p:cNvSpPr txBox="1">
            <a:spLocks/>
          </p:cNvSpPr>
          <p:nvPr/>
        </p:nvSpPr>
        <p:spPr>
          <a:xfrm>
            <a:off x="393700" y="786033"/>
            <a:ext cx="3124200" cy="3315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t>Then </a:t>
            </a:r>
            <a:r>
              <a:rPr lang="en-US" sz="2400" dirty="0"/>
              <a:t>apply the formula</a:t>
            </a:r>
            <a:endParaRPr lang="ru-RU" sz="2400" dirty="0"/>
          </a:p>
        </p:txBody>
      </p:sp>
      <p:graphicFrame>
        <p:nvGraphicFramePr>
          <p:cNvPr id="4" name="Объект 3"/>
          <p:cNvGraphicFramePr>
            <a:graphicFrameLocks noChangeAspect="1"/>
          </p:cNvGraphicFramePr>
          <p:nvPr>
            <p:extLst>
              <p:ext uri="{D42A27DB-BD31-4B8C-83A1-F6EECF244321}">
                <p14:modId xmlns:p14="http://schemas.microsoft.com/office/powerpoint/2010/main" val="2099089903"/>
              </p:ext>
            </p:extLst>
          </p:nvPr>
        </p:nvGraphicFramePr>
        <p:xfrm>
          <a:off x="1063158" y="1432364"/>
          <a:ext cx="4599353" cy="828236"/>
        </p:xfrm>
        <a:graphic>
          <a:graphicData uri="http://schemas.openxmlformats.org/presentationml/2006/ole">
            <mc:AlternateContent xmlns:mc="http://schemas.openxmlformats.org/markup-compatibility/2006">
              <mc:Choice xmlns:v="urn:schemas-microsoft-com:vml" Requires="v">
                <p:oleObj spid="_x0000_s34820" name="Уравнение" r:id="rId4" imgW="2489200" imgH="444500" progId="Equation.3">
                  <p:embed/>
                </p:oleObj>
              </mc:Choice>
              <mc:Fallback>
                <p:oleObj name="Уравнение" r:id="rId4" imgW="2489200" imgH="4445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3158" y="1432364"/>
                        <a:ext cx="4599353" cy="828236"/>
                      </a:xfrm>
                      <a:prstGeom prst="rect">
                        <a:avLst/>
                      </a:prstGeom>
                      <a:noFill/>
                    </p:spPr>
                  </p:pic>
                </p:oleObj>
              </mc:Fallback>
            </mc:AlternateContent>
          </a:graphicData>
        </a:graphic>
      </p:graphicFrame>
      <p:sp>
        <p:nvSpPr>
          <p:cNvPr id="5" name="Прямоугольник 4"/>
          <p:cNvSpPr/>
          <p:nvPr/>
        </p:nvSpPr>
        <p:spPr>
          <a:xfrm>
            <a:off x="3517900" y="2260600"/>
            <a:ext cx="7683500" cy="830997"/>
          </a:xfrm>
          <a:prstGeom prst="rect">
            <a:avLst/>
          </a:prstGeom>
        </p:spPr>
        <p:txBody>
          <a:bodyPr wrap="square">
            <a:spAutoFit/>
          </a:bodyPr>
          <a:lstStyle/>
          <a:p>
            <a:pPr indent="342900" algn="just">
              <a:spcAft>
                <a:spcPts val="0"/>
              </a:spcAft>
            </a:pPr>
            <a:r>
              <a:rPr lang="en-US" sz="2400" i="1" dirty="0">
                <a:ea typeface="Times New Roman" panose="02020603050405020304" pitchFamily="18" charset="0"/>
              </a:rPr>
              <a:t>r</a:t>
            </a:r>
            <a:r>
              <a:rPr lang="en-US" sz="2400" i="1" baseline="-25000" dirty="0">
                <a:ea typeface="Times New Roman" panose="02020603050405020304" pitchFamily="18" charset="0"/>
              </a:rPr>
              <a:t>1</a:t>
            </a:r>
            <a:r>
              <a:rPr lang="en-US" sz="2400" i="1" dirty="0">
                <a:ea typeface="Times New Roman" panose="02020603050405020304" pitchFamily="18" charset="0"/>
              </a:rPr>
              <a:t> </a:t>
            </a:r>
            <a:r>
              <a:rPr lang="en-US" sz="2400" dirty="0">
                <a:ea typeface="Times New Roman" panose="02020603050405020304" pitchFamily="18" charset="0"/>
              </a:rPr>
              <a:t>- value of the discount rate at which </a:t>
            </a:r>
            <a:r>
              <a:rPr lang="en-US" sz="2400" i="1" dirty="0">
                <a:ea typeface="Times New Roman" panose="02020603050405020304" pitchFamily="18" charset="0"/>
              </a:rPr>
              <a:t>NPV &gt; 0 (NPV &lt; 0)</a:t>
            </a:r>
            <a:r>
              <a:rPr lang="en-US" sz="2400" dirty="0">
                <a:ea typeface="Times New Roman" panose="02020603050405020304" pitchFamily="18" charset="0"/>
              </a:rPr>
              <a:t>;</a:t>
            </a:r>
            <a:endParaRPr lang="ru-RU" sz="2400" dirty="0">
              <a:ea typeface="Times New Roman" panose="02020603050405020304" pitchFamily="18" charset="0"/>
            </a:endParaRPr>
          </a:p>
          <a:p>
            <a:pPr indent="342900" algn="just">
              <a:spcAft>
                <a:spcPts val="0"/>
              </a:spcAft>
            </a:pPr>
            <a:r>
              <a:rPr lang="en-US" sz="2400" i="1" dirty="0" smtClean="0">
                <a:ea typeface="Times New Roman" panose="02020603050405020304" pitchFamily="18" charset="0"/>
              </a:rPr>
              <a:t>r</a:t>
            </a:r>
            <a:r>
              <a:rPr lang="en-US" sz="2400" i="1" baseline="-25000" dirty="0" smtClean="0">
                <a:ea typeface="Times New Roman" panose="02020603050405020304" pitchFamily="18" charset="0"/>
              </a:rPr>
              <a:t>2</a:t>
            </a:r>
            <a:r>
              <a:rPr lang="en-US" sz="2400" dirty="0" smtClean="0">
                <a:ea typeface="Times New Roman" panose="02020603050405020304" pitchFamily="18" charset="0"/>
              </a:rPr>
              <a:t> </a:t>
            </a:r>
            <a:r>
              <a:rPr lang="en-US" sz="2400" dirty="0">
                <a:ea typeface="Times New Roman" panose="02020603050405020304" pitchFamily="18" charset="0"/>
              </a:rPr>
              <a:t>- value of the discount rate at which</a:t>
            </a:r>
            <a:r>
              <a:rPr lang="en-US" sz="2400" i="1" dirty="0">
                <a:ea typeface="Times New Roman" panose="02020603050405020304" pitchFamily="18" charset="0"/>
              </a:rPr>
              <a:t> NPV &lt; 0 (NPV &gt; 0</a:t>
            </a:r>
            <a:r>
              <a:rPr lang="en-US" sz="2400" dirty="0">
                <a:ea typeface="Times New Roman" panose="02020603050405020304" pitchFamily="18" charset="0"/>
              </a:rPr>
              <a:t>).</a:t>
            </a:r>
            <a:endParaRPr lang="ru-RU" sz="2400" dirty="0">
              <a:effectLst/>
              <a:ea typeface="Times New Roman" panose="02020603050405020304" pitchFamily="18" charset="0"/>
            </a:endParaRPr>
          </a:p>
        </p:txBody>
      </p:sp>
      <p:sp>
        <p:nvSpPr>
          <p:cNvPr id="12" name="Объект 2"/>
          <p:cNvSpPr txBox="1">
            <a:spLocks/>
          </p:cNvSpPr>
          <p:nvPr/>
        </p:nvSpPr>
        <p:spPr>
          <a:xfrm>
            <a:off x="393700" y="3255735"/>
            <a:ext cx="10668000" cy="19604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t>	The </a:t>
            </a:r>
            <a:r>
              <a:rPr lang="en-US" sz="2400" dirty="0"/>
              <a:t>accuracy of calculations is inversely proportional to the length of the interval </a:t>
            </a:r>
            <a:r>
              <a:rPr lang="en-US" sz="2400" i="1" dirty="0"/>
              <a:t>(r</a:t>
            </a:r>
            <a:r>
              <a:rPr lang="en-US" sz="2400" i="1" baseline="-25000" dirty="0"/>
              <a:t>1</a:t>
            </a:r>
            <a:r>
              <a:rPr lang="en-US" sz="2400" i="1" dirty="0"/>
              <a:t>, r</a:t>
            </a:r>
            <a:r>
              <a:rPr lang="en-US" sz="2400" i="1" baseline="-25000" dirty="0"/>
              <a:t>2</a:t>
            </a:r>
            <a:r>
              <a:rPr lang="en-US" sz="2400" i="1" dirty="0"/>
              <a:t>)</a:t>
            </a:r>
            <a:r>
              <a:rPr lang="en-US" sz="2400" dirty="0"/>
              <a:t>, and the best accuracy is achieved when the interval length is minimal (equal to 1%), i.e. </a:t>
            </a:r>
            <a:r>
              <a:rPr lang="en-US" sz="2400" i="1" dirty="0"/>
              <a:t>r</a:t>
            </a:r>
            <a:r>
              <a:rPr lang="en-US" sz="2400" i="1" baseline="-25000" dirty="0"/>
              <a:t>1</a:t>
            </a:r>
            <a:r>
              <a:rPr lang="en-US" sz="2400" dirty="0"/>
              <a:t> and </a:t>
            </a:r>
            <a:r>
              <a:rPr lang="en-US" sz="2400" i="1" dirty="0"/>
              <a:t>r</a:t>
            </a:r>
            <a:r>
              <a:rPr lang="en-US" sz="2400" i="1" baseline="-25000" dirty="0"/>
              <a:t>2</a:t>
            </a:r>
            <a:r>
              <a:rPr lang="en-US" sz="2400" dirty="0"/>
              <a:t> are the nearest values of the discount rate that meet the conditions (if the sign of the function changes from "+" to" -"). </a:t>
            </a:r>
            <a:r>
              <a:rPr lang="en-US" sz="2400" i="1" dirty="0"/>
              <a:t>r</a:t>
            </a:r>
            <a:r>
              <a:rPr lang="en-US" sz="2400" i="1" baseline="-25000" dirty="0"/>
              <a:t>1</a:t>
            </a:r>
            <a:r>
              <a:rPr lang="en-US" sz="2400" dirty="0"/>
              <a:t> is the discount rate value that minimizes the positive value of the </a:t>
            </a:r>
            <a:r>
              <a:rPr lang="en-US" sz="2400" i="1" dirty="0"/>
              <a:t>NPV</a:t>
            </a:r>
            <a:r>
              <a:rPr lang="en-US" sz="2400" dirty="0"/>
              <a:t> indicator; </a:t>
            </a:r>
            <a:r>
              <a:rPr lang="en-US" sz="2400" i="1" dirty="0"/>
              <a:t>r</a:t>
            </a:r>
            <a:r>
              <a:rPr lang="en-US" sz="2400" i="1" baseline="-25000" dirty="0"/>
              <a:t>2</a:t>
            </a:r>
            <a:r>
              <a:rPr lang="en-US" sz="2400" dirty="0"/>
              <a:t> is the discount rate value that maximizes the negative value of the </a:t>
            </a:r>
            <a:r>
              <a:rPr lang="en-US" sz="2400" i="1" dirty="0"/>
              <a:t>NPV</a:t>
            </a:r>
            <a:r>
              <a:rPr lang="en-US" sz="2400" dirty="0"/>
              <a:t> indicator.</a:t>
            </a:r>
            <a:endParaRPr lang="ru-RU" sz="2400" dirty="0"/>
          </a:p>
        </p:txBody>
      </p:sp>
    </p:spTree>
    <p:extLst>
      <p:ext uri="{BB962C8B-B14F-4D97-AF65-F5344CB8AC3E}">
        <p14:creationId xmlns:p14="http://schemas.microsoft.com/office/powerpoint/2010/main" val="243393728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en-US" sz="1200" b="1" dirty="0"/>
              <a:t>1.</a:t>
            </a:r>
            <a:endParaRPr lang="ru-RU" sz="1200" dirty="0"/>
          </a:p>
        </p:txBody>
      </p:sp>
      <p:sp>
        <p:nvSpPr>
          <p:cNvPr id="15" name="Rectangle 1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8" name="Объект 2"/>
          <p:cNvSpPr txBox="1">
            <a:spLocks/>
          </p:cNvSpPr>
          <p:nvPr/>
        </p:nvSpPr>
        <p:spPr>
          <a:xfrm>
            <a:off x="762000" y="646332"/>
            <a:ext cx="11036300" cy="14999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	Discounted </a:t>
            </a:r>
            <a:r>
              <a:rPr lang="en-US" sz="2400" b="1" dirty="0"/>
              <a:t>payback period (DPP).</a:t>
            </a:r>
            <a:endParaRPr lang="ru-RU" sz="2400" dirty="0"/>
          </a:p>
          <a:p>
            <a:pPr marL="0" indent="0">
              <a:buNone/>
            </a:pPr>
            <a:r>
              <a:rPr lang="en-US" sz="2400" dirty="0" smtClean="0"/>
              <a:t>	Some </a:t>
            </a:r>
            <a:r>
              <a:rPr lang="en-US" sz="2400" dirty="0"/>
              <a:t>experts still recommend taking into account the time aspect when calculating the (</a:t>
            </a:r>
            <a:r>
              <a:rPr lang="en-US" sz="2400" i="1" dirty="0"/>
              <a:t>T - payback period)</a:t>
            </a:r>
            <a:r>
              <a:rPr lang="en-US" sz="2400" dirty="0"/>
              <a:t> indicator. In this case, discounted cash flows are taken into account, and the corresponding formula looks like:</a:t>
            </a:r>
            <a:endParaRPr lang="ru-RU" sz="2400" dirty="0"/>
          </a:p>
        </p:txBody>
      </p:sp>
      <p:graphicFrame>
        <p:nvGraphicFramePr>
          <p:cNvPr id="6" name="Объект 5"/>
          <p:cNvGraphicFramePr>
            <a:graphicFrameLocks noChangeAspect="1"/>
          </p:cNvGraphicFramePr>
          <p:nvPr>
            <p:extLst>
              <p:ext uri="{D42A27DB-BD31-4B8C-83A1-F6EECF244321}">
                <p14:modId xmlns:p14="http://schemas.microsoft.com/office/powerpoint/2010/main" val="2150853784"/>
              </p:ext>
            </p:extLst>
          </p:nvPr>
        </p:nvGraphicFramePr>
        <p:xfrm>
          <a:off x="4495800" y="2251872"/>
          <a:ext cx="2730500" cy="867119"/>
        </p:xfrm>
        <a:graphic>
          <a:graphicData uri="http://schemas.openxmlformats.org/presentationml/2006/ole">
            <mc:AlternateContent xmlns:mc="http://schemas.openxmlformats.org/markup-compatibility/2006">
              <mc:Choice xmlns:v="urn:schemas-microsoft-com:vml" Requires="v">
                <p:oleObj spid="_x0000_s36871" name="Уравнение" r:id="rId4" imgW="1409088" imgH="444307" progId="Equation.3">
                  <p:embed/>
                </p:oleObj>
              </mc:Choice>
              <mc:Fallback>
                <p:oleObj name="Уравнение" r:id="rId4" imgW="1409088" imgH="444307"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2251872"/>
                        <a:ext cx="2730500" cy="867119"/>
                      </a:xfrm>
                      <a:prstGeom prst="rect">
                        <a:avLst/>
                      </a:prstGeom>
                      <a:noFill/>
                    </p:spPr>
                  </p:pic>
                </p:oleObj>
              </mc:Fallback>
            </mc:AlternateContent>
          </a:graphicData>
        </a:graphic>
      </p:graphicFrame>
      <p:sp>
        <p:nvSpPr>
          <p:cNvPr id="7" name="Rectangle 3"/>
          <p:cNvSpPr>
            <a:spLocks noChangeArrowheads="1"/>
          </p:cNvSpPr>
          <p:nvPr/>
        </p:nvSpPr>
        <p:spPr bwMode="auto">
          <a:xfrm>
            <a:off x="1358900" y="2456995"/>
            <a:ext cx="31369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342900" algn="just" defTabSz="914400" rtl="0" eaLnBrk="0" fontAlgn="base" latinLnBrk="0" hangingPunct="0">
              <a:lnSpc>
                <a:spcPct val="100000"/>
              </a:lnSpc>
              <a:spcBef>
                <a:spcPct val="0"/>
              </a:spcBef>
              <a:spcAft>
                <a:spcPct val="0"/>
              </a:spcAft>
              <a:buClrTx/>
              <a:buSzTx/>
              <a:buFontTx/>
              <a:buNone/>
              <a:tabLst/>
            </a:pPr>
            <a:r>
              <a:rPr kumimoji="0" lang="en-US" altLang="ru-RU" sz="2200" b="0" i="1"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DPP</a:t>
            </a:r>
            <a:r>
              <a:rPr kumimoji="0" lang="ru-RU" altLang="ru-RU" sz="2200" b="0" i="1"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ru-RU" sz="2200" b="0" i="1"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min n</a:t>
            </a:r>
            <a:r>
              <a:rPr kumimoji="0" lang="ru-RU" altLang="ru-RU" sz="22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2200" b="0" i="1"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 which</a:t>
            </a:r>
            <a:r>
              <a:rPr kumimoji="0" lang="ru-RU" altLang="ru-RU" sz="22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ru-RU" altLang="ru-RU" sz="2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Объект 2"/>
          <p:cNvSpPr txBox="1">
            <a:spLocks/>
          </p:cNvSpPr>
          <p:nvPr/>
        </p:nvSpPr>
        <p:spPr>
          <a:xfrm>
            <a:off x="762000" y="3224563"/>
            <a:ext cx="10923799" cy="32847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	</a:t>
            </a:r>
            <a:r>
              <a:rPr lang="en-US" sz="2400" dirty="0"/>
              <a:t>In the case of discounting, the payback period increases, i.e. always </a:t>
            </a:r>
            <a:r>
              <a:rPr lang="en-US" sz="2400" i="1" dirty="0"/>
              <a:t>DPP &gt; T</a:t>
            </a:r>
            <a:r>
              <a:rPr lang="en-US" sz="2400" dirty="0"/>
              <a:t>. A project that is acceptable under the </a:t>
            </a:r>
            <a:r>
              <a:rPr lang="en-US" sz="2400" i="1" dirty="0"/>
              <a:t>T</a:t>
            </a:r>
            <a:r>
              <a:rPr lang="en-US" sz="2400" dirty="0"/>
              <a:t> criterion may not be acceptable under the </a:t>
            </a:r>
            <a:r>
              <a:rPr lang="en-US" sz="2400" i="1" dirty="0"/>
              <a:t>DPP</a:t>
            </a:r>
            <a:r>
              <a:rPr lang="en-US" sz="2400" dirty="0"/>
              <a:t> criterion.</a:t>
            </a:r>
            <a:endParaRPr lang="ru-RU" sz="2400" dirty="0"/>
          </a:p>
          <a:p>
            <a:pPr marL="0" indent="0">
              <a:buNone/>
            </a:pPr>
            <a:r>
              <a:rPr lang="en-US" sz="2400" dirty="0" smtClean="0"/>
              <a:t>	It </a:t>
            </a:r>
            <a:r>
              <a:rPr lang="en-US" sz="2400" dirty="0"/>
              <a:t>should be noted that in the evaluation of investment projects, the </a:t>
            </a:r>
            <a:r>
              <a:rPr lang="en-US" sz="2400" i="1" dirty="0"/>
              <a:t>DPP</a:t>
            </a:r>
            <a:r>
              <a:rPr lang="en-US" sz="2400" dirty="0"/>
              <a:t> criterion can be used in two ways:</a:t>
            </a:r>
            <a:endParaRPr lang="ru-RU" sz="2400" dirty="0"/>
          </a:p>
          <a:p>
            <a:pPr marL="0" indent="0">
              <a:buNone/>
            </a:pPr>
            <a:r>
              <a:rPr lang="en-US" sz="2400" dirty="0"/>
              <a:t>1. Project accepted if the payback occurs</a:t>
            </a:r>
            <a:endParaRPr lang="ru-RU" sz="2400" dirty="0"/>
          </a:p>
          <a:p>
            <a:pPr marL="0" indent="0">
              <a:buNone/>
            </a:pPr>
            <a:r>
              <a:rPr lang="en-US" sz="2400" dirty="0"/>
              <a:t>2. Project accepted only if the payback period does not exceed a certain </a:t>
            </a:r>
            <a:endParaRPr lang="en-US" sz="2400" dirty="0" smtClean="0"/>
          </a:p>
          <a:p>
            <a:pPr marL="0" indent="0">
              <a:buNone/>
            </a:pPr>
            <a:r>
              <a:rPr lang="en-US" sz="2400" dirty="0" smtClean="0"/>
              <a:t>limit </a:t>
            </a:r>
            <a:r>
              <a:rPr lang="en-US" sz="2400" dirty="0"/>
              <a:t>set by the company</a:t>
            </a:r>
            <a:endParaRPr lang="ru-RU" sz="2400" dirty="0"/>
          </a:p>
        </p:txBody>
      </p:sp>
    </p:spTree>
    <p:extLst>
      <p:ext uri="{BB962C8B-B14F-4D97-AF65-F5344CB8AC3E}">
        <p14:creationId xmlns:p14="http://schemas.microsoft.com/office/powerpoint/2010/main" val="16528843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en-US" sz="1200" b="1" dirty="0"/>
              <a:t>1.</a:t>
            </a:r>
            <a:endParaRPr lang="ru-RU" sz="1200" dirty="0"/>
          </a:p>
        </p:txBody>
      </p:sp>
      <p:sp>
        <p:nvSpPr>
          <p:cNvPr id="15" name="Rectangle 1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8" name="Объект 2"/>
          <p:cNvSpPr txBox="1">
            <a:spLocks/>
          </p:cNvSpPr>
          <p:nvPr/>
        </p:nvSpPr>
        <p:spPr>
          <a:xfrm>
            <a:off x="381000" y="646332"/>
            <a:ext cx="11417300" cy="49797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	</a:t>
            </a:r>
            <a:r>
              <a:rPr lang="en-US" sz="2400" b="1" dirty="0"/>
              <a:t>Modified Internal Rate of Return, MIRR</a:t>
            </a:r>
            <a:endParaRPr lang="ru-RU" sz="2400" dirty="0"/>
          </a:p>
          <a:p>
            <a:pPr marL="0" indent="0">
              <a:buNone/>
            </a:pPr>
            <a:endParaRPr lang="en-US" sz="2400" dirty="0" smtClean="0"/>
          </a:p>
          <a:p>
            <a:pPr marL="0" indent="0">
              <a:buNone/>
            </a:pPr>
            <a:r>
              <a:rPr lang="en-US" sz="2400" dirty="0" smtClean="0"/>
              <a:t>Modified </a:t>
            </a:r>
            <a:r>
              <a:rPr lang="en-US" sz="2400" dirty="0"/>
              <a:t>internal rate of return (MIRR) is an analog of IRR, which can be used in the analysis of any projects (both relevant and irrelevant). Various variants of MIRR construction are described in the economic literature. Consider one of them.</a:t>
            </a:r>
            <a:endParaRPr lang="ru-RU" sz="2400" dirty="0"/>
          </a:p>
          <a:p>
            <a:pPr marL="0" indent="0">
              <a:buNone/>
            </a:pPr>
            <a:r>
              <a:rPr lang="en-US" sz="2400" dirty="0"/>
              <a:t>The calculation algorithm includes the following procedures:</a:t>
            </a:r>
            <a:endParaRPr lang="ru-RU" sz="2400" dirty="0"/>
          </a:p>
          <a:p>
            <a:pPr marL="0" indent="0">
              <a:buNone/>
            </a:pPr>
            <a:r>
              <a:rPr lang="en-US" sz="2400" dirty="0"/>
              <a:t>1. Total discounted value of all outflows is calculated;</a:t>
            </a:r>
            <a:endParaRPr lang="ru-RU" sz="2400" dirty="0"/>
          </a:p>
          <a:p>
            <a:pPr marL="0" indent="0">
              <a:buNone/>
            </a:pPr>
            <a:r>
              <a:rPr lang="en-US" sz="2400" dirty="0"/>
              <a:t>2. Total accrued cost of all inflows is calculated (with discounting and accrual being made at the price of the project's source of financing);</a:t>
            </a:r>
            <a:endParaRPr lang="ru-RU" sz="2400" dirty="0"/>
          </a:p>
          <a:p>
            <a:pPr marL="0" indent="0">
              <a:buNone/>
            </a:pPr>
            <a:r>
              <a:rPr lang="en-US" sz="2400" dirty="0"/>
              <a:t>3. Discount rate is determined that equates the total present value of outflows and the terminal value of inflows. This bid represents MIRR. The calculation formula looks like:</a:t>
            </a:r>
            <a:endParaRPr lang="ru-RU" sz="2400" dirty="0"/>
          </a:p>
        </p:txBody>
      </p:sp>
    </p:spTree>
    <p:extLst>
      <p:ext uri="{BB962C8B-B14F-4D97-AF65-F5344CB8AC3E}">
        <p14:creationId xmlns:p14="http://schemas.microsoft.com/office/powerpoint/2010/main" val="42453068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en-US" sz="1200" b="1" dirty="0"/>
              <a:t>1.</a:t>
            </a:r>
            <a:endParaRPr lang="ru-RU" sz="1200" dirty="0"/>
          </a:p>
        </p:txBody>
      </p:sp>
      <p:sp>
        <p:nvSpPr>
          <p:cNvPr id="15" name="Rectangle 1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8" name="Объект 2"/>
          <p:cNvSpPr txBox="1">
            <a:spLocks/>
          </p:cNvSpPr>
          <p:nvPr/>
        </p:nvSpPr>
        <p:spPr>
          <a:xfrm>
            <a:off x="3744931" y="637598"/>
            <a:ext cx="7926167" cy="15377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2400" i="1" dirty="0" smtClean="0"/>
              <a:t>OF</a:t>
            </a:r>
            <a:r>
              <a:rPr lang="en-US" sz="2400" i="1" baseline="-25000" dirty="0" smtClean="0"/>
              <a:t>i</a:t>
            </a:r>
            <a:r>
              <a:rPr lang="en-US" sz="2400" dirty="0" smtClean="0"/>
              <a:t> </a:t>
            </a:r>
            <a:r>
              <a:rPr lang="en-US" sz="2400" i="1" dirty="0"/>
              <a:t>–</a:t>
            </a:r>
            <a:r>
              <a:rPr lang="en-US" sz="2400" dirty="0"/>
              <a:t> cash outflow in the </a:t>
            </a:r>
            <a:r>
              <a:rPr lang="en-US" sz="2400" dirty="0" err="1"/>
              <a:t>i-th</a:t>
            </a:r>
            <a:r>
              <a:rPr lang="en-US" sz="2400" dirty="0"/>
              <a:t> period</a:t>
            </a:r>
            <a:endParaRPr lang="ru-RU" sz="2400" dirty="0"/>
          </a:p>
          <a:p>
            <a:pPr marL="0" indent="0">
              <a:spcBef>
                <a:spcPts val="0"/>
              </a:spcBef>
              <a:buNone/>
            </a:pPr>
            <a:r>
              <a:rPr lang="en-US" sz="2400" i="1" dirty="0" err="1"/>
              <a:t>IF</a:t>
            </a:r>
            <a:r>
              <a:rPr lang="en-US" sz="2400" i="1" baseline="-25000" dirty="0" err="1"/>
              <a:t>i</a:t>
            </a:r>
            <a:r>
              <a:rPr lang="en-US" sz="2400" i="1" dirty="0"/>
              <a:t> –</a:t>
            </a:r>
            <a:r>
              <a:rPr lang="en-US" sz="2400" dirty="0"/>
              <a:t> cash inflow in the </a:t>
            </a:r>
            <a:r>
              <a:rPr lang="en-US" sz="2400" dirty="0" err="1"/>
              <a:t>i-th</a:t>
            </a:r>
            <a:r>
              <a:rPr lang="en-US" sz="2400" dirty="0"/>
              <a:t> period</a:t>
            </a:r>
            <a:endParaRPr lang="ru-RU" sz="2400" dirty="0"/>
          </a:p>
          <a:p>
            <a:pPr marL="0" indent="0">
              <a:spcBef>
                <a:spcPts val="0"/>
              </a:spcBef>
              <a:buNone/>
            </a:pPr>
            <a:r>
              <a:rPr lang="en-US" sz="2400" dirty="0"/>
              <a:t>c </a:t>
            </a:r>
            <a:r>
              <a:rPr lang="en-US" sz="2400" i="1" dirty="0"/>
              <a:t>–</a:t>
            </a:r>
            <a:r>
              <a:rPr lang="en-US" sz="2400" dirty="0"/>
              <a:t> Cost of the source of financing for this project</a:t>
            </a:r>
            <a:endParaRPr lang="ru-RU" sz="2400" dirty="0"/>
          </a:p>
          <a:p>
            <a:pPr marL="0" indent="0">
              <a:spcBef>
                <a:spcPts val="0"/>
              </a:spcBef>
              <a:buNone/>
            </a:pPr>
            <a:r>
              <a:rPr lang="en-US" sz="2400" i="1" dirty="0"/>
              <a:t>n – </a:t>
            </a:r>
            <a:r>
              <a:rPr lang="en-US" sz="2400" dirty="0"/>
              <a:t>Duration of the project.</a:t>
            </a:r>
            <a:endParaRPr lang="ru-RU" sz="2400" dirty="0"/>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4" name="Объект 3"/>
          <p:cNvGraphicFramePr>
            <a:graphicFrameLocks noChangeAspect="1"/>
          </p:cNvGraphicFramePr>
          <p:nvPr>
            <p:extLst>
              <p:ext uri="{D42A27DB-BD31-4B8C-83A1-F6EECF244321}">
                <p14:modId xmlns:p14="http://schemas.microsoft.com/office/powerpoint/2010/main" val="1758731464"/>
              </p:ext>
            </p:extLst>
          </p:nvPr>
        </p:nvGraphicFramePr>
        <p:xfrm>
          <a:off x="819597" y="646332"/>
          <a:ext cx="2538172" cy="950042"/>
        </p:xfrm>
        <a:graphic>
          <a:graphicData uri="http://schemas.openxmlformats.org/presentationml/2006/ole">
            <mc:AlternateContent xmlns:mc="http://schemas.openxmlformats.org/markup-compatibility/2006">
              <mc:Choice xmlns:v="urn:schemas-microsoft-com:vml" Requires="v">
                <p:oleObj spid="_x0000_s37891" name="Уравнение" r:id="rId4" imgW="1701800" imgH="635000" progId="Equation.3">
                  <p:embed/>
                </p:oleObj>
              </mc:Choice>
              <mc:Fallback>
                <p:oleObj name="Уравнение" r:id="rId4" imgW="1701800" imgH="6350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9597" y="646332"/>
                        <a:ext cx="2538172" cy="950042"/>
                      </a:xfrm>
                      <a:prstGeom prst="rect">
                        <a:avLst/>
                      </a:prstGeom>
                      <a:noFill/>
                    </p:spPr>
                  </p:pic>
                </p:oleObj>
              </mc:Fallback>
            </mc:AlternateContent>
          </a:graphicData>
        </a:graphic>
      </p:graphicFrame>
      <p:sp>
        <p:nvSpPr>
          <p:cNvPr id="12" name="Объект 2"/>
          <p:cNvSpPr txBox="1">
            <a:spLocks/>
          </p:cNvSpPr>
          <p:nvPr/>
        </p:nvSpPr>
        <p:spPr>
          <a:xfrm>
            <a:off x="392131" y="2288890"/>
            <a:ext cx="11495069" cy="43405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t>	The </a:t>
            </a:r>
            <a:r>
              <a:rPr lang="en-US" sz="2400" dirty="0"/>
              <a:t>formula shows that the MIRR criterion always has a single value and therefore can be used instead of the IRR criterion for irrelevant flows.</a:t>
            </a:r>
            <a:endParaRPr lang="ru-RU" sz="2400" dirty="0"/>
          </a:p>
          <a:p>
            <a:pPr marL="0" indent="0">
              <a:buNone/>
            </a:pPr>
            <a:r>
              <a:rPr lang="en-US" sz="2400" dirty="0" smtClean="0"/>
              <a:t>	The </a:t>
            </a:r>
            <a:r>
              <a:rPr lang="en-US" sz="2400" dirty="0"/>
              <a:t>project is accepted if </a:t>
            </a:r>
            <a:r>
              <a:rPr lang="en-US" sz="2400" i="1" dirty="0"/>
              <a:t>MIRR &gt; CC</a:t>
            </a:r>
            <a:r>
              <a:rPr lang="en-US" sz="2400" dirty="0"/>
              <a:t>, where </a:t>
            </a:r>
            <a:r>
              <a:rPr lang="en-US" sz="2400" i="1" dirty="0"/>
              <a:t>CC</a:t>
            </a:r>
            <a:r>
              <a:rPr lang="en-US" sz="2400" dirty="0"/>
              <a:t> - the cost of the project's funding source.</a:t>
            </a:r>
            <a:endParaRPr lang="ru-RU" sz="2400" dirty="0"/>
          </a:p>
          <a:p>
            <a:pPr marL="0" indent="0">
              <a:buNone/>
            </a:pPr>
            <a:r>
              <a:rPr lang="en-US" sz="2400" dirty="0" smtClean="0"/>
              <a:t>	The </a:t>
            </a:r>
            <a:r>
              <a:rPr lang="en-US" sz="2400" dirty="0"/>
              <a:t>MIRR criterion is fully consistent with the </a:t>
            </a:r>
            <a:r>
              <a:rPr lang="en-US" sz="2400" i="1" dirty="0"/>
              <a:t>NPV</a:t>
            </a:r>
            <a:r>
              <a:rPr lang="en-US" sz="2400" dirty="0"/>
              <a:t> criterion and can therefore be used for evaluating independent projects.</a:t>
            </a:r>
            <a:endParaRPr lang="ru-RU" sz="2400" dirty="0"/>
          </a:p>
          <a:p>
            <a:pPr marL="0" indent="0">
              <a:spcBef>
                <a:spcPts val="0"/>
              </a:spcBef>
              <a:buNone/>
            </a:pPr>
            <a:r>
              <a:rPr lang="en-US" sz="2400" dirty="0" smtClean="0"/>
              <a:t>	As </a:t>
            </a:r>
            <a:r>
              <a:rPr lang="en-US" sz="2400" dirty="0"/>
              <a:t>for alternative projects, contradictions between the </a:t>
            </a:r>
            <a:r>
              <a:rPr lang="en-US" sz="2400" i="1" dirty="0"/>
              <a:t>NPV</a:t>
            </a:r>
            <a:r>
              <a:rPr lang="en-US" sz="2400" dirty="0"/>
              <a:t> and </a:t>
            </a:r>
            <a:r>
              <a:rPr lang="en-US" sz="2400" i="1" dirty="0"/>
              <a:t>MIRR</a:t>
            </a:r>
            <a:r>
              <a:rPr lang="en-US" sz="2400" dirty="0"/>
              <a:t> criteria may arise if the projects differ significantly in scale, i.e. the element values of one stream are significantly greater in absolute value than the other, or the projects have </a:t>
            </a:r>
            <a:endParaRPr lang="en-US" sz="2400" dirty="0" smtClean="0"/>
          </a:p>
          <a:p>
            <a:pPr marL="0" indent="0">
              <a:spcBef>
                <a:spcPts val="0"/>
              </a:spcBef>
              <a:buNone/>
            </a:pPr>
            <a:r>
              <a:rPr lang="en-US" sz="2400" dirty="0" smtClean="0"/>
              <a:t>different </a:t>
            </a:r>
            <a:r>
              <a:rPr lang="en-US" sz="2400" dirty="0"/>
              <a:t>durations. In this case, it is again recommended to apply the </a:t>
            </a:r>
            <a:r>
              <a:rPr lang="en-US" sz="2400" i="1" dirty="0" smtClean="0"/>
              <a:t>NPV</a:t>
            </a:r>
          </a:p>
          <a:p>
            <a:pPr marL="0" indent="0">
              <a:spcBef>
                <a:spcPts val="0"/>
              </a:spcBef>
              <a:buNone/>
            </a:pPr>
            <a:r>
              <a:rPr lang="en-US" sz="2400" dirty="0" smtClean="0"/>
              <a:t> </a:t>
            </a:r>
            <a:r>
              <a:rPr lang="en-US" sz="2400" dirty="0"/>
              <a:t>criterion, while also taking into account the riskiness of the cash flow.</a:t>
            </a:r>
            <a:endParaRPr lang="ru-RU" sz="2400" dirty="0"/>
          </a:p>
        </p:txBody>
      </p:sp>
    </p:spTree>
    <p:extLst>
      <p:ext uri="{BB962C8B-B14F-4D97-AF65-F5344CB8AC3E}">
        <p14:creationId xmlns:p14="http://schemas.microsoft.com/office/powerpoint/2010/main" val="5226269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en-US" sz="1200" b="1" dirty="0"/>
              <a:t>1.</a:t>
            </a:r>
            <a:endParaRPr lang="ru-RU" sz="1200" dirty="0"/>
          </a:p>
        </p:txBody>
      </p:sp>
      <p:sp>
        <p:nvSpPr>
          <p:cNvPr id="15" name="Rectangle 1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3"/>
          <p:cNvSpPr>
            <a:spLocks noChangeArrowheads="1"/>
          </p:cNvSpPr>
          <p:nvPr/>
        </p:nvSpPr>
        <p:spPr bwMode="auto">
          <a:xfrm>
            <a:off x="2400233" y="1184833"/>
            <a:ext cx="946378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Test </a:t>
            </a:r>
          </a:p>
          <a:p>
            <a:endParaRPr lang="en-US" sz="2400" dirty="0" smtClean="0"/>
          </a:p>
          <a:p>
            <a:pPr marL="457200" lvl="0" indent="-457200">
              <a:buFont typeface="+mj-lt"/>
              <a:buAutoNum type="arabicPeriod"/>
            </a:pPr>
            <a:r>
              <a:rPr lang="en-US" sz="2400" dirty="0"/>
              <a:t>The economic efficiency coefficient</a:t>
            </a:r>
            <a:endParaRPr lang="ru-RU" sz="2400" dirty="0"/>
          </a:p>
          <a:p>
            <a:pPr marL="457200" lvl="0" indent="-457200">
              <a:buFont typeface="+mj-lt"/>
              <a:buAutoNum type="arabicPeriod"/>
            </a:pPr>
            <a:r>
              <a:rPr lang="en-US" sz="2400" dirty="0"/>
              <a:t>Investment payback period</a:t>
            </a:r>
            <a:endParaRPr lang="ru-RU" sz="2400" dirty="0"/>
          </a:p>
          <a:p>
            <a:pPr marL="457200" lvl="0" indent="-457200">
              <a:buFont typeface="+mj-lt"/>
              <a:buAutoNum type="arabicPeriod"/>
            </a:pPr>
            <a:r>
              <a:rPr lang="en-US" sz="2400" dirty="0"/>
              <a:t>Stages of  cash flows evaluation </a:t>
            </a:r>
            <a:endParaRPr lang="ru-RU" sz="2400" dirty="0"/>
          </a:p>
          <a:p>
            <a:pPr marL="457200" lvl="0" indent="-457200">
              <a:buFont typeface="+mj-lt"/>
              <a:buAutoNum type="arabicPeriod"/>
            </a:pPr>
            <a:r>
              <a:rPr lang="en-US" sz="2400" dirty="0"/>
              <a:t>Discounted Net Cash Flow</a:t>
            </a:r>
            <a:endParaRPr lang="ru-RU" sz="2400" dirty="0"/>
          </a:p>
          <a:p>
            <a:pPr marL="457200" lvl="0" indent="-457200">
              <a:buFont typeface="+mj-lt"/>
              <a:buAutoNum type="arabicPeriod"/>
            </a:pPr>
            <a:r>
              <a:rPr lang="en-US" sz="2400" dirty="0"/>
              <a:t>Methods that used to determine the discount rate</a:t>
            </a:r>
            <a:endParaRPr lang="ru-RU" sz="2400" dirty="0"/>
          </a:p>
          <a:p>
            <a:pPr marL="457200" lvl="0" indent="-457200">
              <a:buFont typeface="+mj-lt"/>
              <a:buAutoNum type="arabicPeriod"/>
            </a:pPr>
            <a:r>
              <a:rPr lang="en-US" sz="2400" dirty="0"/>
              <a:t>NPV &amp; NTV</a:t>
            </a:r>
            <a:endParaRPr lang="ru-RU" sz="2400" dirty="0"/>
          </a:p>
          <a:p>
            <a:pPr marL="457200" lvl="0" indent="-457200">
              <a:buFont typeface="+mj-lt"/>
              <a:buAutoNum type="arabicPeriod"/>
            </a:pPr>
            <a:r>
              <a:rPr lang="en-US" sz="2400" dirty="0"/>
              <a:t>Profitability Index</a:t>
            </a:r>
            <a:endParaRPr lang="ru-RU" sz="2400" dirty="0"/>
          </a:p>
        </p:txBody>
      </p:sp>
    </p:spTree>
    <p:extLst>
      <p:ext uri="{BB962C8B-B14F-4D97-AF65-F5344CB8AC3E}">
        <p14:creationId xmlns:p14="http://schemas.microsoft.com/office/powerpoint/2010/main" val="36601336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Объект 2"/>
          <p:cNvSpPr>
            <a:spLocks noGrp="1"/>
          </p:cNvSpPr>
          <p:nvPr>
            <p:ph idx="1"/>
          </p:nvPr>
        </p:nvSpPr>
        <p:spPr>
          <a:xfrm>
            <a:off x="1143694" y="580624"/>
            <a:ext cx="9143306" cy="2175276"/>
          </a:xfrm>
        </p:spPr>
        <p:txBody>
          <a:bodyPr>
            <a:normAutofit/>
          </a:bodyPr>
          <a:lstStyle/>
          <a:p>
            <a:pPr marL="0" indent="0">
              <a:lnSpc>
                <a:spcPct val="100000"/>
              </a:lnSpc>
              <a:buNone/>
            </a:pPr>
            <a:r>
              <a:rPr lang="en-US" sz="2400" b="1" dirty="0"/>
              <a:t>The criteria used for evaluating investment projects, with all their diversity, are grouped into the following groups:</a:t>
            </a:r>
            <a:endParaRPr lang="ru-RU" sz="2400" dirty="0"/>
          </a:p>
          <a:p>
            <a:pPr>
              <a:lnSpc>
                <a:spcPct val="100000"/>
              </a:lnSpc>
              <a:spcBef>
                <a:spcPts val="0"/>
              </a:spcBef>
            </a:pPr>
            <a:r>
              <a:rPr lang="en-US" sz="2400" b="1" dirty="0" smtClean="0"/>
              <a:t>Financial-economic</a:t>
            </a:r>
            <a:r>
              <a:rPr lang="en-US" sz="2400" b="1" dirty="0"/>
              <a:t>,</a:t>
            </a:r>
            <a:endParaRPr lang="ru-RU" sz="2400" dirty="0"/>
          </a:p>
          <a:p>
            <a:pPr>
              <a:lnSpc>
                <a:spcPct val="100000"/>
              </a:lnSpc>
              <a:spcBef>
                <a:spcPts val="0"/>
              </a:spcBef>
            </a:pPr>
            <a:r>
              <a:rPr lang="en-US" sz="2400" b="1" dirty="0" smtClean="0"/>
              <a:t>Normative</a:t>
            </a:r>
            <a:r>
              <a:rPr lang="en-US" sz="2400" b="1" dirty="0"/>
              <a:t>,</a:t>
            </a:r>
            <a:endParaRPr lang="ru-RU" sz="2400" dirty="0"/>
          </a:p>
          <a:p>
            <a:pPr>
              <a:lnSpc>
                <a:spcPct val="100000"/>
              </a:lnSpc>
              <a:spcBef>
                <a:spcPts val="0"/>
              </a:spcBef>
            </a:pPr>
            <a:r>
              <a:rPr lang="en-US" sz="2400" b="1" dirty="0" smtClean="0"/>
              <a:t>Resource</a:t>
            </a:r>
            <a:r>
              <a:rPr lang="en-US" sz="2400" b="1" dirty="0"/>
              <a:t>, etc</a:t>
            </a:r>
            <a:r>
              <a:rPr lang="en-US" sz="2400" b="1" dirty="0" smtClean="0"/>
              <a:t>.</a:t>
            </a:r>
          </a:p>
        </p:txBody>
      </p:sp>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en-US" sz="1200" b="1" dirty="0"/>
              <a:t>1.</a:t>
            </a:r>
            <a:endParaRPr lang="ru-RU" sz="1200" dirty="0"/>
          </a:p>
        </p:txBody>
      </p:sp>
      <p:sp>
        <p:nvSpPr>
          <p:cNvPr id="12" name="Объект 2"/>
          <p:cNvSpPr txBox="1">
            <a:spLocks/>
          </p:cNvSpPr>
          <p:nvPr/>
        </p:nvSpPr>
        <p:spPr>
          <a:xfrm>
            <a:off x="310046" y="2503236"/>
            <a:ext cx="11478029" cy="41388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1900" b="1" dirty="0" smtClean="0"/>
              <a:t>Financial and economic criteria</a:t>
            </a:r>
            <a:r>
              <a:rPr lang="en-US" sz="1900" dirty="0" smtClean="0"/>
              <a:t> include the project cost, net present value obtained by discounting, profit, return on investment, internal rate of return, payback period, etc.</a:t>
            </a:r>
            <a:endParaRPr lang="ru-RU" sz="1900" dirty="0" smtClean="0"/>
          </a:p>
          <a:p>
            <a:pPr marL="0" indent="0">
              <a:spcBef>
                <a:spcPts val="600"/>
              </a:spcBef>
              <a:buNone/>
            </a:pPr>
            <a:r>
              <a:rPr lang="en-US" sz="1900" b="1" dirty="0" smtClean="0"/>
              <a:t>Normative criteria</a:t>
            </a:r>
            <a:r>
              <a:rPr lang="en-US" sz="1900" dirty="0" smtClean="0"/>
              <a:t> include legal criteria (norms of national and international law), requirements of standards, conventions, etc., patentability and compliance with intellectual property rights. Failure to comply with any of them can make an effective project impossible.</a:t>
            </a:r>
            <a:endParaRPr lang="ru-RU" sz="1900" dirty="0" smtClean="0"/>
          </a:p>
          <a:p>
            <a:r>
              <a:rPr lang="en-US" sz="1900" b="1" dirty="0"/>
              <a:t>Resource criteria</a:t>
            </a:r>
            <a:r>
              <a:rPr lang="en-US" sz="1900" dirty="0"/>
              <a:t> also determine the potential for project implementation. They are divided into groups:</a:t>
            </a:r>
            <a:endParaRPr lang="ru-RU" sz="1900" dirty="0"/>
          </a:p>
          <a:p>
            <a:pPr>
              <a:spcBef>
                <a:spcPts val="600"/>
              </a:spcBef>
            </a:pPr>
            <a:r>
              <a:rPr lang="en-US" sz="1900" b="1" dirty="0"/>
              <a:t>Scientific and technical resources</a:t>
            </a:r>
            <a:r>
              <a:rPr lang="en-US" sz="1900" dirty="0"/>
              <a:t> - availability of the necessary scientific and technical base, specialists of </a:t>
            </a:r>
            <a:r>
              <a:rPr lang="en-US" sz="1900" dirty="0" smtClean="0"/>
              <a:t>the appropriate </a:t>
            </a:r>
            <a:r>
              <a:rPr lang="en-US" sz="1900" dirty="0"/>
              <a:t>profile and qualifications, etc.; </a:t>
            </a:r>
            <a:endParaRPr lang="ru-RU" sz="1900" dirty="0"/>
          </a:p>
          <a:p>
            <a:pPr>
              <a:spcBef>
                <a:spcPts val="600"/>
              </a:spcBef>
            </a:pPr>
            <a:r>
              <a:rPr lang="en-US" sz="1900" b="1" dirty="0"/>
              <a:t>Production </a:t>
            </a:r>
            <a:r>
              <a:rPr lang="en-US" sz="1900" dirty="0"/>
              <a:t>– availability of production capacities and material resources for the implementation </a:t>
            </a:r>
            <a:endParaRPr lang="en-US" sz="1900" dirty="0" smtClean="0"/>
          </a:p>
          <a:p>
            <a:pPr marL="0" indent="0">
              <a:spcBef>
                <a:spcPts val="600"/>
              </a:spcBef>
              <a:buNone/>
            </a:pPr>
            <a:r>
              <a:rPr lang="en-US" sz="1900" dirty="0" smtClean="0"/>
              <a:t>    of </a:t>
            </a:r>
            <a:r>
              <a:rPr lang="en-US" sz="1900" dirty="0"/>
              <a:t>this project;</a:t>
            </a:r>
            <a:endParaRPr lang="ru-RU" sz="1900" dirty="0"/>
          </a:p>
          <a:p>
            <a:r>
              <a:rPr lang="en-US" sz="1900" b="1" dirty="0"/>
              <a:t>Technological</a:t>
            </a:r>
            <a:r>
              <a:rPr lang="en-US" sz="1900" dirty="0"/>
              <a:t> options-evaluation of competing technologies;</a:t>
            </a:r>
            <a:endParaRPr lang="ru-RU" sz="1900" dirty="0"/>
          </a:p>
          <a:p>
            <a:r>
              <a:rPr lang="en-US" sz="1900" b="1" dirty="0"/>
              <a:t>Volumes and sources of financial resources</a:t>
            </a:r>
            <a:r>
              <a:rPr lang="en-US" sz="1900" dirty="0"/>
              <a:t>, etc.</a:t>
            </a:r>
            <a:endParaRPr lang="ru-RU" sz="1900" dirty="0"/>
          </a:p>
          <a:p>
            <a:pPr marL="0" indent="0">
              <a:buFont typeface="Arial" panose="020B0604020202020204" pitchFamily="34" charset="0"/>
              <a:buNone/>
            </a:pPr>
            <a:endParaRPr lang="ru-RU" sz="1900" dirty="0"/>
          </a:p>
        </p:txBody>
      </p:sp>
    </p:spTree>
    <p:extLst>
      <p:ext uri="{BB962C8B-B14F-4D97-AF65-F5344CB8AC3E}">
        <p14:creationId xmlns:p14="http://schemas.microsoft.com/office/powerpoint/2010/main" val="20478113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Объект 2"/>
          <p:cNvSpPr>
            <a:spLocks noGrp="1"/>
          </p:cNvSpPr>
          <p:nvPr>
            <p:ph idx="1"/>
          </p:nvPr>
        </p:nvSpPr>
        <p:spPr>
          <a:xfrm>
            <a:off x="292100" y="580624"/>
            <a:ext cx="11809634" cy="6772676"/>
          </a:xfrm>
        </p:spPr>
        <p:txBody>
          <a:bodyPr>
            <a:noAutofit/>
          </a:bodyPr>
          <a:lstStyle/>
          <a:p>
            <a:pPr marL="0" indent="0">
              <a:buNone/>
            </a:pPr>
            <a:r>
              <a:rPr lang="en-US" sz="2400" dirty="0"/>
              <a:t>Methods for evaluating the effectiveness of investment projects are ways to determine the feasibility of long-term investment in various objects (projects) in order to assess the prospects for their profitability and payback.</a:t>
            </a:r>
            <a:endParaRPr lang="ru-RU" sz="2400" dirty="0"/>
          </a:p>
          <a:p>
            <a:pPr marL="0" indent="0">
              <a:buNone/>
            </a:pPr>
            <a:r>
              <a:rPr lang="en-US" sz="2400" dirty="0"/>
              <a:t> </a:t>
            </a:r>
            <a:endParaRPr lang="ru-RU" sz="2400" dirty="0"/>
          </a:p>
          <a:p>
            <a:pPr marL="0" indent="0">
              <a:buNone/>
            </a:pPr>
            <a:r>
              <a:rPr lang="en-US" sz="2400" dirty="0"/>
              <a:t>Effective methods for evaluating investments based on comparing the profitability of invested funds in various projects. Here, an alternative to investment is financial investments in other objects, and first of all, placing funds in a Bank at interest or converting them into securities. Criteria for justifying the effectiveness of an investment project can be the maximum profit or profitability, the minimum current costs or labor costs of achieving the goal, market share, product quality, break-even.</a:t>
            </a:r>
            <a:endParaRPr lang="ru-RU" sz="2400" dirty="0"/>
          </a:p>
          <a:p>
            <a:pPr marL="0" indent="0">
              <a:buNone/>
            </a:pPr>
            <a:r>
              <a:rPr lang="en-US" sz="2400" dirty="0"/>
              <a:t>Any investment project with all its positive characteristics will not be accepted for implementation if it does not provide a refund of the invested funds at the expense of income from the sale of products (works, services), making a profit that ensures payback and return on investment at least the desired level (term). Assessing the reality of achieving </a:t>
            </a:r>
            <a:r>
              <a:rPr lang="en-US" sz="2400" dirty="0" smtClean="0"/>
              <a:t>                        results </a:t>
            </a:r>
            <a:r>
              <a:rPr lang="en-US" sz="2400" dirty="0"/>
              <a:t>is a key task of analyzing the financial and economic parameters </a:t>
            </a:r>
            <a:r>
              <a:rPr lang="en-US" sz="2400" dirty="0" smtClean="0"/>
              <a:t>                                                  of </a:t>
            </a:r>
            <a:r>
              <a:rPr lang="en-US" sz="2400" dirty="0"/>
              <a:t>any project.</a:t>
            </a:r>
            <a:endParaRPr lang="ru-RU" sz="2400" dirty="0"/>
          </a:p>
        </p:txBody>
      </p:sp>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en-US" sz="1200" b="1" dirty="0"/>
              <a:t>1.</a:t>
            </a:r>
            <a:endParaRPr lang="ru-RU" sz="1200" dirty="0"/>
          </a:p>
        </p:txBody>
      </p:sp>
    </p:spTree>
    <p:extLst>
      <p:ext uri="{BB962C8B-B14F-4D97-AF65-F5344CB8AC3E}">
        <p14:creationId xmlns:p14="http://schemas.microsoft.com/office/powerpoint/2010/main" val="25085117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Объект 2"/>
          <p:cNvSpPr>
            <a:spLocks noGrp="1"/>
          </p:cNvSpPr>
          <p:nvPr>
            <p:ph idx="1"/>
          </p:nvPr>
        </p:nvSpPr>
        <p:spPr>
          <a:xfrm>
            <a:off x="292100" y="1101324"/>
            <a:ext cx="10261600" cy="3076976"/>
          </a:xfrm>
        </p:spPr>
        <p:txBody>
          <a:bodyPr>
            <a:noAutofit/>
          </a:bodyPr>
          <a:lstStyle/>
          <a:p>
            <a:pPr marL="0" indent="0">
              <a:buNone/>
            </a:pPr>
            <a:r>
              <a:rPr lang="en-US" sz="2400" dirty="0"/>
              <a:t>There are two main groups of methods</a:t>
            </a:r>
            <a:r>
              <a:rPr lang="en-US" sz="2400" dirty="0" smtClean="0"/>
              <a:t>:</a:t>
            </a:r>
          </a:p>
          <a:p>
            <a:pPr marL="0" indent="0">
              <a:buNone/>
            </a:pPr>
            <a:endParaRPr lang="ru-RU" sz="2400" dirty="0"/>
          </a:p>
          <a:p>
            <a:pPr marL="0" indent="0">
              <a:buNone/>
            </a:pPr>
            <a:r>
              <a:rPr lang="en-US" sz="2400" b="1" dirty="0"/>
              <a:t>1. Static </a:t>
            </a:r>
            <a:r>
              <a:rPr lang="en-US" sz="2400" dirty="0"/>
              <a:t>methods for evaluating investment projects (traditional): methods that do not use discounting-calculation of the rate of return on capital (average, estimated, annual), the payback period of investment, search for the break-even point.</a:t>
            </a:r>
            <a:endParaRPr lang="ru-RU" sz="2400" dirty="0"/>
          </a:p>
          <a:p>
            <a:pPr marL="0" indent="0">
              <a:buNone/>
            </a:pPr>
            <a:endParaRPr lang="en-US" sz="2400" b="1" dirty="0" smtClean="0"/>
          </a:p>
          <a:p>
            <a:pPr marL="0" indent="0">
              <a:buNone/>
            </a:pPr>
            <a:r>
              <a:rPr lang="en-US" sz="2400" b="1" dirty="0" smtClean="0"/>
              <a:t>2</a:t>
            </a:r>
            <a:r>
              <a:rPr lang="en-US" sz="2400" b="1" dirty="0"/>
              <a:t>. Dynamic methods </a:t>
            </a:r>
            <a:r>
              <a:rPr lang="en-US" sz="2400" dirty="0"/>
              <a:t>based on the use of discounting, such as the method of net present value (net present value), internal rate of return, discounted payback period and return on investment, annuity, etc.</a:t>
            </a:r>
            <a:endParaRPr lang="ru-RU" sz="2400" dirty="0"/>
          </a:p>
        </p:txBody>
      </p:sp>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en-US" sz="1200" b="1" dirty="0"/>
              <a:t>1.</a:t>
            </a:r>
            <a:endParaRPr lang="ru-RU" sz="1200" dirty="0"/>
          </a:p>
        </p:txBody>
      </p:sp>
    </p:spTree>
    <p:extLst>
      <p:ext uri="{BB962C8B-B14F-4D97-AF65-F5344CB8AC3E}">
        <p14:creationId xmlns:p14="http://schemas.microsoft.com/office/powerpoint/2010/main" val="3759128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6" name="Прямая соединительная линия 5"/>
          <p:cNvCxnSpPr/>
          <p:nvPr/>
        </p:nvCxnSpPr>
        <p:spPr>
          <a:xfrm>
            <a:off x="4893621" y="429328"/>
            <a:ext cx="7187044" cy="3019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9" name="Rectangle 3"/>
          <p:cNvSpPr>
            <a:spLocks noChangeArrowheads="1"/>
          </p:cNvSpPr>
          <p:nvPr/>
        </p:nvSpPr>
        <p:spPr bwMode="auto">
          <a:xfrm>
            <a:off x="1687704" y="2343425"/>
            <a:ext cx="742497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t>6.2. Static (simple) methods for evaluating </a:t>
            </a:r>
            <a:endParaRPr lang="en-US" sz="2400" b="1" dirty="0" smtClean="0"/>
          </a:p>
          <a:p>
            <a:r>
              <a:rPr lang="en-US" sz="2400" b="1" dirty="0" smtClean="0"/>
              <a:t>the </a:t>
            </a:r>
            <a:r>
              <a:rPr lang="en-US" sz="2400" b="1" dirty="0"/>
              <a:t>effectiveness of fixed capital investments</a:t>
            </a:r>
            <a:endParaRPr lang="ru-RU" sz="2400" dirty="0"/>
          </a:p>
        </p:txBody>
      </p:sp>
      <p:sp>
        <p:nvSpPr>
          <p:cNvPr id="10" name="Заголовок 3"/>
          <p:cNvSpPr txBox="1">
            <a:spLocks/>
          </p:cNvSpPr>
          <p:nvPr/>
        </p:nvSpPr>
        <p:spPr>
          <a:xfrm>
            <a:off x="7785017" y="31346"/>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4893621" y="-35960"/>
            <a:ext cx="2515275" cy="738664"/>
          </a:xfrm>
          <a:prstGeom prst="rect">
            <a:avLst/>
          </a:prstGeom>
        </p:spPr>
        <p:txBody>
          <a:bodyPr wrap="square">
            <a:spAutoFit/>
          </a:bodyPr>
          <a:lstStyle/>
          <a:p>
            <a:r>
              <a:rPr lang="en-US" sz="1400" b="1" dirty="0"/>
              <a:t>Tutorial</a:t>
            </a:r>
            <a:r>
              <a:rPr lang="ru-RU" sz="1400" b="1" dirty="0"/>
              <a:t> </a:t>
            </a:r>
            <a:r>
              <a:rPr lang="en-US" sz="1400" b="1" dirty="0"/>
              <a:t>6. </a:t>
            </a:r>
            <a:endParaRPr lang="ru-RU" sz="1400" b="1" dirty="0" smtClean="0"/>
          </a:p>
          <a:p>
            <a:r>
              <a:rPr lang="en-US" sz="1400" b="1" dirty="0"/>
              <a:t>Efficiency of real </a:t>
            </a:r>
            <a:r>
              <a:rPr lang="en-US" sz="1400" b="1" dirty="0" smtClean="0"/>
              <a:t>investments</a:t>
            </a:r>
          </a:p>
          <a:p>
            <a:r>
              <a:rPr lang="en-US" sz="1400" b="1" dirty="0" smtClean="0"/>
              <a:t>Part </a:t>
            </a:r>
            <a:r>
              <a:rPr lang="en-US" sz="1400" b="1" dirty="0"/>
              <a:t>1.</a:t>
            </a:r>
            <a:endParaRPr lang="ru-RU" sz="1400" dirty="0"/>
          </a:p>
        </p:txBody>
      </p:sp>
      <p:sp>
        <p:nvSpPr>
          <p:cNvPr id="3" name="Прямоугольник 2"/>
          <p:cNvSpPr/>
          <p:nvPr/>
        </p:nvSpPr>
        <p:spPr>
          <a:xfrm>
            <a:off x="2349500" y="3441680"/>
            <a:ext cx="9436100" cy="3416320"/>
          </a:xfrm>
          <a:prstGeom prst="rect">
            <a:avLst/>
          </a:prstGeom>
        </p:spPr>
        <p:txBody>
          <a:bodyPr wrap="square" lIns="36000" rIns="36000">
            <a:spAutoFit/>
          </a:bodyPr>
          <a:lstStyle/>
          <a:p>
            <a:r>
              <a:rPr lang="en-US" sz="2400" b="1" dirty="0" smtClean="0"/>
              <a:t>Static </a:t>
            </a:r>
            <a:r>
              <a:rPr lang="en-US" sz="2400" b="1" dirty="0"/>
              <a:t>methods </a:t>
            </a:r>
            <a:r>
              <a:rPr lang="en-US" sz="2400" dirty="0"/>
              <a:t>are based on a standard methodology for determining the economic efficiency of capital investments. They were used in the years of the planned economy, and today they are used for General characteristics of the efficiency of investments in the real sector. There are three types of static indicators</a:t>
            </a:r>
            <a:r>
              <a:rPr lang="en-US" sz="2400" dirty="0" smtClean="0"/>
              <a:t>:</a:t>
            </a:r>
          </a:p>
          <a:p>
            <a:endParaRPr lang="ru-RU" sz="2400" dirty="0"/>
          </a:p>
          <a:p>
            <a:pPr marL="342900" indent="-342900">
              <a:buFont typeface="Arial" panose="020B0604020202020204" pitchFamily="34" charset="0"/>
              <a:buChar char="•"/>
            </a:pPr>
            <a:r>
              <a:rPr lang="en-US" sz="2400" dirty="0" smtClean="0"/>
              <a:t>Simple</a:t>
            </a:r>
            <a:r>
              <a:rPr lang="en-US" sz="2400" dirty="0"/>
              <a:t>,</a:t>
            </a:r>
            <a:endParaRPr lang="ru-RU" sz="2400" dirty="0"/>
          </a:p>
          <a:p>
            <a:pPr marL="342900" indent="-342900">
              <a:buFont typeface="Arial" panose="020B0604020202020204" pitchFamily="34" charset="0"/>
              <a:buChar char="•"/>
            </a:pPr>
            <a:r>
              <a:rPr lang="en-US" sz="2400" dirty="0"/>
              <a:t>Combined,</a:t>
            </a:r>
            <a:endParaRPr lang="ru-RU" sz="2400" dirty="0"/>
          </a:p>
          <a:p>
            <a:pPr marL="342900" indent="-342900">
              <a:buFont typeface="Arial" panose="020B0604020202020204" pitchFamily="34" charset="0"/>
              <a:buChar char="•"/>
            </a:pPr>
            <a:r>
              <a:rPr lang="en-US" sz="2400" dirty="0"/>
              <a:t>Based on the given costs.</a:t>
            </a:r>
            <a:endParaRPr lang="ru-RU" sz="2400" dirty="0"/>
          </a:p>
        </p:txBody>
      </p:sp>
    </p:spTree>
    <p:extLst>
      <p:ext uri="{BB962C8B-B14F-4D97-AF65-F5344CB8AC3E}">
        <p14:creationId xmlns:p14="http://schemas.microsoft.com/office/powerpoint/2010/main" val="3669553022"/>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TotalTime>
  <Words>3904</Words>
  <Application>Microsoft Office PowerPoint</Application>
  <PresentationFormat>Широкоэкранный</PresentationFormat>
  <Paragraphs>635</Paragraphs>
  <Slides>56</Slides>
  <Notes>0</Notes>
  <HiddenSlides>0</HiddenSlides>
  <MMClips>0</MMClips>
  <ScaleCrop>false</ScaleCrop>
  <HeadingPairs>
    <vt:vector size="8" baseType="variant">
      <vt:variant>
        <vt:lpstr>Использованные шрифты</vt:lpstr>
      </vt:variant>
      <vt:variant>
        <vt:i4>6</vt:i4>
      </vt:variant>
      <vt:variant>
        <vt:lpstr>Тема</vt:lpstr>
      </vt:variant>
      <vt:variant>
        <vt:i4>1</vt:i4>
      </vt:variant>
      <vt:variant>
        <vt:lpstr>Внедренные серверы OLE</vt:lpstr>
      </vt:variant>
      <vt:variant>
        <vt:i4>2</vt:i4>
      </vt:variant>
      <vt:variant>
        <vt:lpstr>Заголовки слайдов</vt:lpstr>
      </vt:variant>
      <vt:variant>
        <vt:i4>56</vt:i4>
      </vt:variant>
    </vt:vector>
  </HeadingPairs>
  <TitlesOfParts>
    <vt:vector size="65" baseType="lpstr">
      <vt:lpstr>Arial</vt:lpstr>
      <vt:lpstr>Calibri</vt:lpstr>
      <vt:lpstr>Calibri Light</vt:lpstr>
      <vt:lpstr>Symbol</vt:lpstr>
      <vt:lpstr>Tahoma</vt:lpstr>
      <vt:lpstr>Times New Roman</vt:lpstr>
      <vt:lpstr>Тема Office</vt:lpstr>
      <vt:lpstr>Уравнение</vt:lpstr>
      <vt:lpstr>Microsoft Equation 3.0</vt:lpstr>
      <vt:lpstr>Презентация PowerPoint</vt:lpstr>
      <vt:lpstr>INVESTMENT DESIGN INNOVATION  IN THE ENERGY SYSTEM</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DDD</dc:title>
  <dc:creator>Николай</dc:creator>
  <cp:lastModifiedBy>Николай</cp:lastModifiedBy>
  <cp:revision>36</cp:revision>
  <dcterms:created xsi:type="dcterms:W3CDTF">2020-11-23T08:54:35Z</dcterms:created>
  <dcterms:modified xsi:type="dcterms:W3CDTF">2020-12-07T18:00:32Z</dcterms:modified>
</cp:coreProperties>
</file>