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3" r:id="rId6"/>
    <p:sldId id="264" r:id="rId7"/>
    <p:sldId id="265" r:id="rId8"/>
    <p:sldId id="266" r:id="rId9"/>
    <p:sldId id="267" r:id="rId10"/>
    <p:sldId id="268" r:id="rId11"/>
    <p:sldId id="269" r:id="rId12"/>
    <p:sldId id="270" r:id="rId13"/>
    <p:sldId id="271" r:id="rId14"/>
    <p:sldId id="272" r:id="rId15"/>
    <p:sldId id="274" r:id="rId16"/>
    <p:sldId id="273" r:id="rId17"/>
    <p:sldId id="275" r:id="rId18"/>
    <p:sldId id="276" r:id="rId19"/>
    <p:sldId id="278" r:id="rId20"/>
    <p:sldId id="277" r:id="rId21"/>
    <p:sldId id="279" r:id="rId22"/>
    <p:sldId id="280" r:id="rId23"/>
    <p:sldId id="281" r:id="rId24"/>
    <p:sldId id="282" r:id="rId25"/>
    <p:sldId id="283" r:id="rId26"/>
    <p:sldId id="284" r:id="rId27"/>
    <p:sldId id="285" r:id="rId28"/>
    <p:sldId id="287" r:id="rId29"/>
    <p:sldId id="286" r:id="rId30"/>
    <p:sldId id="288" r:id="rId31"/>
    <p:sldId id="262" r:id="rId32"/>
    <p:sldId id="289"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C3031BE2-4806-4B44-B258-6440556B60E9}">
          <p14:sldIdLst>
            <p14:sldId id="256"/>
            <p14:sldId id="259"/>
            <p14:sldId id="257"/>
          </p14:sldIdLst>
        </p14:section>
        <p14:section name="Раздел без заголовка" id="{5DE5997F-15A0-447E-9469-87F7A37783BA}">
          <p14:sldIdLst>
            <p14:sldId id="260"/>
            <p14:sldId id="263"/>
            <p14:sldId id="264"/>
            <p14:sldId id="265"/>
            <p14:sldId id="266"/>
            <p14:sldId id="267"/>
            <p14:sldId id="268"/>
            <p14:sldId id="269"/>
            <p14:sldId id="270"/>
            <p14:sldId id="271"/>
            <p14:sldId id="272"/>
            <p14:sldId id="274"/>
            <p14:sldId id="273"/>
            <p14:sldId id="275"/>
            <p14:sldId id="276"/>
            <p14:sldId id="278"/>
            <p14:sldId id="277"/>
            <p14:sldId id="279"/>
            <p14:sldId id="280"/>
            <p14:sldId id="281"/>
            <p14:sldId id="282"/>
            <p14:sldId id="283"/>
            <p14:sldId id="284"/>
            <p14:sldId id="285"/>
            <p14:sldId id="287"/>
            <p14:sldId id="286"/>
            <p14:sldId id="288"/>
            <p14:sldId id="262"/>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32" autoAdjust="0"/>
    <p:restoredTop sz="94660"/>
  </p:normalViewPr>
  <p:slideViewPr>
    <p:cSldViewPr snapToGrid="0">
      <p:cViewPr varScale="1">
        <p:scale>
          <a:sx n="100" d="100"/>
          <a:sy n="100" d="100"/>
        </p:scale>
        <p:origin x="7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ADE0077-7CA6-4B5B-97B6-90C2FC344231}" type="datetimeFigureOut">
              <a:rPr lang="ru-RU" smtClean="0"/>
              <a:t>13.12.2020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367083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DE0077-7CA6-4B5B-97B6-90C2FC344231}" type="datetimeFigureOut">
              <a:rPr lang="ru-RU" smtClean="0"/>
              <a:t>13.12.2020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401637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DE0077-7CA6-4B5B-97B6-90C2FC344231}" type="datetimeFigureOut">
              <a:rPr lang="ru-RU" smtClean="0"/>
              <a:t>13.12.2020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276217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ADE0077-7CA6-4B5B-97B6-90C2FC344231}" type="datetimeFigureOut">
              <a:rPr lang="ru-RU" smtClean="0"/>
              <a:t>13.12.2020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308683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ADE0077-7CA6-4B5B-97B6-90C2FC344231}" type="datetimeFigureOut">
              <a:rPr lang="ru-RU" smtClean="0"/>
              <a:t>13.12.2020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415672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ADE0077-7CA6-4B5B-97B6-90C2FC344231}" type="datetimeFigureOut">
              <a:rPr lang="ru-RU" smtClean="0"/>
              <a:t>13.12.2020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3377635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ADE0077-7CA6-4B5B-97B6-90C2FC344231}" type="datetimeFigureOut">
              <a:rPr lang="ru-RU" smtClean="0"/>
              <a:t>13.12.2020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424531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ADE0077-7CA6-4B5B-97B6-90C2FC344231}" type="datetimeFigureOut">
              <a:rPr lang="ru-RU" smtClean="0"/>
              <a:t>13.12.2020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140686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ADE0077-7CA6-4B5B-97B6-90C2FC344231}" type="datetimeFigureOut">
              <a:rPr lang="ru-RU" smtClean="0"/>
              <a:t>13.12.2020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2855879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ADE0077-7CA6-4B5B-97B6-90C2FC344231}" type="datetimeFigureOut">
              <a:rPr lang="ru-RU" smtClean="0"/>
              <a:t>13.12.2020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179835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ADE0077-7CA6-4B5B-97B6-90C2FC344231}" type="datetimeFigureOut">
              <a:rPr lang="ru-RU" smtClean="0"/>
              <a:t>13.12.2020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5197F8-D2F1-481B-93AE-AA12E8793F4E}" type="slidenum">
              <a:rPr lang="ru-RU" smtClean="0"/>
              <a:t>‹#›</a:t>
            </a:fld>
            <a:endParaRPr lang="ru-RU"/>
          </a:p>
        </p:txBody>
      </p:sp>
    </p:spTree>
    <p:extLst>
      <p:ext uri="{BB962C8B-B14F-4D97-AF65-F5344CB8AC3E}">
        <p14:creationId xmlns:p14="http://schemas.microsoft.com/office/powerpoint/2010/main" val="156795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E0077-7CA6-4B5B-97B6-90C2FC344231}" type="datetimeFigureOut">
              <a:rPr lang="ru-RU" smtClean="0"/>
              <a:t>13.12.2020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197F8-D2F1-481B-93AE-AA12E8793F4E}" type="slidenum">
              <a:rPr lang="ru-RU" smtClean="0"/>
              <a:t>‹#›</a:t>
            </a:fld>
            <a:endParaRPr lang="ru-RU"/>
          </a:p>
        </p:txBody>
      </p:sp>
    </p:spTree>
    <p:extLst>
      <p:ext uri="{BB962C8B-B14F-4D97-AF65-F5344CB8AC3E}">
        <p14:creationId xmlns:p14="http://schemas.microsoft.com/office/powerpoint/2010/main" val="3389630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8.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5.jpg"/><Relationship Id="rId7" Type="http://schemas.openxmlformats.org/officeDocument/2006/relationships/image" Target="../media/image10.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Заголовок 3"/>
          <p:cNvSpPr txBox="1">
            <a:spLocks/>
          </p:cNvSpPr>
          <p:nvPr/>
        </p:nvSpPr>
        <p:spPr>
          <a:xfrm>
            <a:off x="5926137" y="2606345"/>
            <a:ext cx="6323529" cy="1688004"/>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3600" b="1" dirty="0" smtClean="0"/>
              <a:t>INVESTMENT DESIGN </a:t>
            </a:r>
            <a:r>
              <a:rPr lang="ru-RU" sz="3600" b="1" dirty="0" smtClean="0"/>
              <a:t/>
            </a:r>
            <a:br>
              <a:rPr lang="ru-RU" sz="3600" b="1" dirty="0" smtClean="0"/>
            </a:br>
            <a:r>
              <a:rPr lang="en-US" sz="3600" b="1" dirty="0" smtClean="0"/>
              <a:t>INNOVATION</a:t>
            </a:r>
            <a:r>
              <a:rPr lang="ru-RU" sz="3600" b="1" dirty="0" smtClean="0"/>
              <a:t/>
            </a:r>
            <a:br>
              <a:rPr lang="ru-RU" sz="3600" b="1" dirty="0" smtClean="0"/>
            </a:br>
            <a:r>
              <a:rPr lang="en-US" sz="3600" b="1" dirty="0" smtClean="0"/>
              <a:t> IN THE ENERGY SYSTEM</a:t>
            </a:r>
            <a:endParaRPr lang="ru-RU" sz="3600" dirty="0"/>
          </a:p>
        </p:txBody>
      </p:sp>
      <p:sp>
        <p:nvSpPr>
          <p:cNvPr id="5" name="Подзаголовок 4"/>
          <p:cNvSpPr txBox="1">
            <a:spLocks/>
          </p:cNvSpPr>
          <p:nvPr/>
        </p:nvSpPr>
        <p:spPr>
          <a:xfrm>
            <a:off x="6901898" y="4810826"/>
            <a:ext cx="4037195" cy="1586745"/>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course for undergraduates of the II stage of higher education specialty</a:t>
            </a:r>
            <a:r>
              <a:rPr lang="ru-RU" dirty="0" smtClean="0"/>
              <a:t/>
            </a:r>
            <a:br>
              <a:rPr lang="ru-RU" dirty="0" smtClean="0"/>
            </a:br>
            <a:r>
              <a:rPr lang="en-US" dirty="0" smtClean="0"/>
              <a:t>1-43.80.01 "Electricity and Electrical Engineering" full-time and part-time studies</a:t>
            </a:r>
            <a:endParaRPr lang="ru-RU" dirty="0"/>
          </a:p>
        </p:txBody>
      </p:sp>
      <p:pic>
        <p:nvPicPr>
          <p:cNvPr id="6" name="Рисунок 5" descr="Эмблема"/>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8942"/>
          <a:stretch>
            <a:fillRect/>
          </a:stretch>
        </p:blipFill>
        <p:spPr bwMode="auto">
          <a:xfrm>
            <a:off x="11194864" y="2400110"/>
            <a:ext cx="997136" cy="1168212"/>
          </a:xfrm>
          <a:prstGeom prst="rect">
            <a:avLst/>
          </a:prstGeom>
          <a:ln>
            <a:noFill/>
          </a:ln>
          <a:effectLst>
            <a:outerShdw blurRad="292100" dist="139700" dir="2700000" algn="tl" rotWithShape="0">
              <a:srgbClr val="333333">
                <a:alpha val="65000"/>
              </a:srgbClr>
            </a:outerShdw>
            <a:reflection stA="35000" endPos="61000" dist="50800" dir="5400000" sy="-100000" algn="bl" rotWithShape="0"/>
          </a:effectLst>
        </p:spPr>
      </p:pic>
      <p:sp>
        <p:nvSpPr>
          <p:cNvPr id="7" name="Заголовок 3"/>
          <p:cNvSpPr txBox="1">
            <a:spLocks/>
          </p:cNvSpPr>
          <p:nvPr/>
        </p:nvSpPr>
        <p:spPr>
          <a:xfrm>
            <a:off x="5913733" y="183141"/>
            <a:ext cx="6335933" cy="1906727"/>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t"/>
            <a:r>
              <a:rPr lang="en-US" sz="11200" b="1" dirty="0"/>
              <a:t>STATE HIGHER PROFESSIONAL EDUCATION</a:t>
            </a:r>
            <a:endParaRPr lang="ru-RU" sz="11200" dirty="0"/>
          </a:p>
          <a:p>
            <a:pPr fontAlgn="t"/>
            <a:r>
              <a:rPr lang="en-US" sz="11200" b="1" dirty="0" smtClean="0"/>
              <a:t>BELARUSIAN-RUSSIAN UNIVERSITY</a:t>
            </a:r>
            <a:endParaRPr lang="ru-RU" sz="11200" dirty="0"/>
          </a:p>
          <a:p>
            <a:pPr fontAlgn="t"/>
            <a:r>
              <a:rPr lang="en-US" sz="11200" b="1" dirty="0"/>
              <a:t> </a:t>
            </a:r>
            <a:endParaRPr lang="ru-RU" sz="11200" dirty="0"/>
          </a:p>
          <a:p>
            <a:pPr fontAlgn="t"/>
            <a:r>
              <a:rPr lang="en-US" sz="11200" b="1" dirty="0"/>
              <a:t>DEPARTMENT </a:t>
            </a:r>
            <a:endParaRPr lang="ru-RU" sz="11200" b="1" dirty="0" smtClean="0"/>
          </a:p>
          <a:p>
            <a:pPr fontAlgn="t"/>
            <a:r>
              <a:rPr lang="en-US" sz="11200" b="1" dirty="0" smtClean="0"/>
              <a:t>ELECTRIC </a:t>
            </a:r>
            <a:r>
              <a:rPr lang="en-US" sz="11200" b="1" dirty="0"/>
              <a:t>DRIVE AND AUTOMATION </a:t>
            </a:r>
            <a:endParaRPr lang="ru-RU" sz="11200" b="1" dirty="0" smtClean="0"/>
          </a:p>
          <a:p>
            <a:pPr fontAlgn="t"/>
            <a:r>
              <a:rPr lang="en-US" sz="11200" b="1" dirty="0" smtClean="0"/>
              <a:t>OF </a:t>
            </a:r>
            <a:r>
              <a:rPr lang="en-US" sz="11200" b="1" dirty="0"/>
              <a:t>INDUSTRIAL </a:t>
            </a:r>
            <a:r>
              <a:rPr lang="en-US" sz="11200" b="1" dirty="0" smtClean="0"/>
              <a:t>INSTALLATIONS</a:t>
            </a:r>
            <a:endParaRPr lang="ru-RU" sz="4400" dirty="0"/>
          </a:p>
        </p:txBody>
      </p:sp>
      <p:pic>
        <p:nvPicPr>
          <p:cNvPr id="8" name="Рисунок 7"/>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67327" y="2357976"/>
            <a:ext cx="861843" cy="1352152"/>
          </a:xfrm>
          <a:prstGeom prst="rect">
            <a:avLst/>
          </a:prstGeom>
          <a:ln>
            <a:noFill/>
          </a:ln>
          <a:effectLst>
            <a:outerShdw dist="50800" sx="1000" sy="1000" algn="ctr" rotWithShape="0">
              <a:srgbClr val="000000"/>
            </a:outerShdw>
            <a:reflection stA="52000" endPos="65000" dist="50800" dir="5400000" sy="-100000" algn="bl" rotWithShape="0"/>
            <a:softEdge rad="63500"/>
          </a:effectLst>
          <a:scene3d>
            <a:camera prst="orthographicFront"/>
            <a:lightRig rig="threePt" dir="t"/>
          </a:scene3d>
          <a:sp3d>
            <a:bevelT/>
          </a:sp3d>
        </p:spPr>
      </p:pic>
      <p:sp>
        <p:nvSpPr>
          <p:cNvPr id="9" name="Подзаголовок 4"/>
          <p:cNvSpPr txBox="1">
            <a:spLocks/>
          </p:cNvSpPr>
          <p:nvPr/>
        </p:nvSpPr>
        <p:spPr>
          <a:xfrm>
            <a:off x="10939093" y="6324027"/>
            <a:ext cx="1440785" cy="355102"/>
          </a:xfrm>
          <a:prstGeom prst="rect">
            <a:avLst/>
          </a:prstGeom>
          <a:effectLst>
            <a:glow>
              <a:schemeClr val="accent1">
                <a:alpha val="40000"/>
              </a:schemeClr>
            </a:glow>
          </a:effectLst>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Mogilev</a:t>
            </a:r>
            <a:endParaRPr lang="ru-RU" dirty="0"/>
          </a:p>
        </p:txBody>
      </p:sp>
      <p:sp>
        <p:nvSpPr>
          <p:cNvPr id="10" name="Подзаголовок 4"/>
          <p:cNvSpPr txBox="1">
            <a:spLocks/>
          </p:cNvSpPr>
          <p:nvPr/>
        </p:nvSpPr>
        <p:spPr>
          <a:xfrm>
            <a:off x="11368760" y="6582076"/>
            <a:ext cx="970171" cy="275924"/>
          </a:xfrm>
          <a:prstGeom prst="rect">
            <a:avLst/>
          </a:prstGeom>
          <a:effectLst>
            <a:glow>
              <a:schemeClr val="accent1">
                <a:alpha val="40000"/>
              </a:schemeClr>
            </a:glow>
          </a:effectLst>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dirty="0" smtClean="0"/>
              <a:t>2020</a:t>
            </a:r>
            <a:endParaRPr lang="ru-RU" dirty="0"/>
          </a:p>
        </p:txBody>
      </p:sp>
    </p:spTree>
    <p:extLst>
      <p:ext uri="{BB962C8B-B14F-4D97-AF65-F5344CB8AC3E}">
        <p14:creationId xmlns:p14="http://schemas.microsoft.com/office/powerpoint/2010/main" val="32010456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271850" y="646332"/>
            <a:ext cx="11829884" cy="55636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4</a:t>
            </a:r>
            <a:r>
              <a:rPr lang="en-US" sz="2400" dirty="0"/>
              <a:t>. </a:t>
            </a:r>
            <a:r>
              <a:rPr lang="en-US" sz="2400" b="1" dirty="0"/>
              <a:t>Diversification of investment assets</a:t>
            </a:r>
            <a:r>
              <a:rPr lang="en-US" sz="2400" dirty="0"/>
              <a:t>. By investing in different projects that are not affected by the same specific risk factors as much as possible, you can reduce the level of overall risk by eliminating its non-systematic component.</a:t>
            </a:r>
            <a:endParaRPr lang="ru-RU" sz="2400" dirty="0"/>
          </a:p>
          <a:p>
            <a:pPr marL="0" indent="0">
              <a:buNone/>
            </a:pPr>
            <a:r>
              <a:rPr lang="en-US" sz="2400" dirty="0"/>
              <a:t>5. </a:t>
            </a:r>
            <a:r>
              <a:rPr lang="en-US" sz="2400" b="1" dirty="0"/>
              <a:t>Careful consideration of the investment development strategy</a:t>
            </a:r>
            <a:r>
              <a:rPr lang="en-US" sz="2400" dirty="0"/>
              <a:t>, taking into account the most favorable tax options, a preferred focus on preferential activities, and obtaining an investment tax credit contribute to an increase in gross income, greater predictability of cash flows, and overall reduction of project risk.</a:t>
            </a:r>
            <a:endParaRPr lang="ru-RU" sz="2400" dirty="0"/>
          </a:p>
          <a:p>
            <a:pPr marL="0" indent="0">
              <a:buNone/>
            </a:pPr>
            <a:r>
              <a:rPr lang="en-US" sz="2400" dirty="0"/>
              <a:t>6. </a:t>
            </a:r>
            <a:r>
              <a:rPr lang="en-US" sz="2400" b="1" dirty="0"/>
              <a:t>Regulation of the optimal volume of sales, monitoring production facilities</a:t>
            </a:r>
            <a:r>
              <a:rPr lang="en-US" sz="2400" dirty="0"/>
              <a:t>, basing the level of demand balanced approach to the development of the project, and evaluate effective sales with regard to maximum utilization of production capacity and break-even level of sales.</a:t>
            </a:r>
            <a:endParaRPr lang="ru-RU" sz="2400" dirty="0"/>
          </a:p>
          <a:p>
            <a:pPr marL="0" indent="0">
              <a:spcBef>
                <a:spcPts val="0"/>
              </a:spcBef>
              <a:buNone/>
            </a:pPr>
            <a:r>
              <a:rPr lang="en-US" sz="2400" dirty="0"/>
              <a:t>7. </a:t>
            </a:r>
            <a:r>
              <a:rPr lang="en-US" sz="2400" b="1" dirty="0"/>
              <a:t>Complex use of financial methods and levers for effective management of the investment program</a:t>
            </a:r>
            <a:r>
              <a:rPr lang="en-US" sz="2400" dirty="0"/>
              <a:t>, improving the security of its implementation and reducing the overall risk of the enterprise, in particular, insurance, factoring (deferred payment) </a:t>
            </a:r>
            <a:r>
              <a:rPr lang="en-US" sz="2400" dirty="0" smtClean="0"/>
              <a:t>and the </a:t>
            </a:r>
            <a:r>
              <a:rPr lang="en-US" sz="2400" dirty="0"/>
              <a:t>optimal combination of various forms of payment allow you to protect </a:t>
            </a:r>
            <a:r>
              <a:rPr lang="en-US" sz="2400" dirty="0" smtClean="0"/>
              <a:t>the enterprise </a:t>
            </a:r>
            <a:r>
              <a:rPr lang="en-US" sz="2400" dirty="0"/>
              <a:t>from </a:t>
            </a:r>
            <a:r>
              <a:rPr lang="en-US" sz="2400" dirty="0" smtClean="0"/>
              <a:t>the</a:t>
            </a:r>
          </a:p>
          <a:p>
            <a:pPr marL="0" indent="0">
              <a:spcBef>
                <a:spcPts val="0"/>
              </a:spcBef>
              <a:buNone/>
            </a:pPr>
            <a:r>
              <a:rPr lang="en-US" sz="2400" dirty="0" smtClean="0"/>
              <a:t>consequences </a:t>
            </a:r>
            <a:r>
              <a:rPr lang="en-US" sz="2400" dirty="0"/>
              <a:t>of the insolvency of third-party </a:t>
            </a:r>
            <a:r>
              <a:rPr lang="en-US" sz="2400" dirty="0" smtClean="0"/>
              <a:t>organizations </a:t>
            </a:r>
            <a:r>
              <a:rPr lang="en-US" sz="2400" dirty="0"/>
              <a:t>(suppliers, </a:t>
            </a:r>
            <a:r>
              <a:rPr lang="en-US" sz="2400" dirty="0" smtClean="0"/>
              <a:t>buyers</a:t>
            </a:r>
          </a:p>
          <a:p>
            <a:pPr marL="0" indent="0">
              <a:spcBef>
                <a:spcPts val="0"/>
              </a:spcBef>
              <a:buNone/>
            </a:pPr>
            <a:r>
              <a:rPr lang="en-US" sz="2400" dirty="0" smtClean="0"/>
              <a:t>of </a:t>
            </a:r>
            <a:r>
              <a:rPr lang="en-US" sz="2400" dirty="0"/>
              <a:t>products, banks, etc</a:t>
            </a:r>
            <a:r>
              <a:rPr lang="en-US" sz="2400" dirty="0" smtClean="0"/>
              <a:t>.).</a:t>
            </a:r>
            <a:endParaRPr lang="ru-RU" sz="2400" dirty="0"/>
          </a:p>
        </p:txBody>
      </p:sp>
    </p:spTree>
    <p:extLst>
      <p:ext uri="{BB962C8B-B14F-4D97-AF65-F5344CB8AC3E}">
        <p14:creationId xmlns:p14="http://schemas.microsoft.com/office/powerpoint/2010/main" val="2220232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271850" y="547478"/>
            <a:ext cx="11829884" cy="63105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8. </a:t>
            </a:r>
            <a:r>
              <a:rPr lang="en-US" sz="2400" b="1" dirty="0"/>
              <a:t>Flexible regulation of dividend payments</a:t>
            </a:r>
            <a:r>
              <a:rPr lang="en-US" sz="2400" dirty="0"/>
              <a:t> and the development of an acceptable accounting policy for the company indirectly affect the level of overall risk by creating more favorable financial conditions for the implementation of the investment project.</a:t>
            </a:r>
            <a:endParaRPr lang="ru-RU" sz="2400" dirty="0"/>
          </a:p>
          <a:p>
            <a:pPr marL="0" indent="0">
              <a:buNone/>
            </a:pPr>
            <a:r>
              <a:rPr lang="en-US" sz="2400" dirty="0"/>
              <a:t>9. </a:t>
            </a:r>
            <a:r>
              <a:rPr lang="en-US" sz="2400" b="1" dirty="0"/>
              <a:t>Development of optimal investment policy values</a:t>
            </a:r>
            <a:r>
              <a:rPr lang="en-US" sz="2400" dirty="0"/>
              <a:t>. Determining the maximum amount of borrowed capital and the safe term for non-repayment of receivables, the level of risk and industry profitability, setting the minimum size (share) of highly liquid assets and the maximum payback period for investments.</a:t>
            </a:r>
            <a:endParaRPr lang="ru-RU" sz="2400" dirty="0"/>
          </a:p>
          <a:p>
            <a:pPr marL="0" indent="0">
              <a:buNone/>
            </a:pPr>
            <a:r>
              <a:rPr lang="en-US" sz="2400" dirty="0"/>
              <a:t>10. </a:t>
            </a:r>
            <a:r>
              <a:rPr lang="en-US" sz="2400" b="1" dirty="0"/>
              <a:t>Creating a system of reserves in the enterprise</a:t>
            </a:r>
            <a:r>
              <a:rPr lang="en-US" sz="2400" dirty="0"/>
              <a:t>. Formation of the reserve Fund, the Fund for repayment of bad accounts receivable, inventory, and the regulatory balance of cash and cash equivalents.</a:t>
            </a:r>
            <a:endParaRPr lang="ru-RU" sz="2400" dirty="0"/>
          </a:p>
          <a:p>
            <a:pPr marL="0" indent="0">
              <a:buNone/>
            </a:pPr>
            <a:r>
              <a:rPr lang="en-US" sz="2400" dirty="0"/>
              <a:t>11. </a:t>
            </a:r>
            <a:r>
              <a:rPr lang="en-US" sz="2400" b="1" dirty="0"/>
              <a:t>Detailed elaboration of the terms of capital construction contracts and other contracts</a:t>
            </a:r>
            <a:r>
              <a:rPr lang="en-US" sz="2400" dirty="0"/>
              <a:t>, Including a list of force majeure circumstances, taking into account the possibility of revising the terms of delivery or sale of goods due to changes in external factors, providing for a system of penalties.</a:t>
            </a:r>
            <a:endParaRPr lang="ru-RU" sz="2400" dirty="0"/>
          </a:p>
          <a:p>
            <a:pPr marL="0" indent="0">
              <a:spcBef>
                <a:spcPts val="0"/>
              </a:spcBef>
              <a:buNone/>
            </a:pPr>
            <a:r>
              <a:rPr lang="en-US" sz="2400" dirty="0"/>
              <a:t>12. </a:t>
            </a:r>
            <a:r>
              <a:rPr lang="en-US" sz="2400" b="1" dirty="0"/>
              <a:t>Reducing the negative consequences of current and future changes in the </a:t>
            </a:r>
            <a:endParaRPr lang="en-US" sz="2400" b="1" dirty="0" smtClean="0"/>
          </a:p>
          <a:p>
            <a:pPr marL="0" indent="0">
              <a:spcBef>
                <a:spcPts val="0"/>
              </a:spcBef>
              <a:buNone/>
            </a:pPr>
            <a:r>
              <a:rPr lang="en-US" sz="2400" b="1" dirty="0" smtClean="0"/>
              <a:t>project </a:t>
            </a:r>
            <a:r>
              <a:rPr lang="en-US" sz="2400" b="1" dirty="0"/>
              <a:t>implementation conditions</a:t>
            </a:r>
            <a:r>
              <a:rPr lang="en-US" sz="2400" dirty="0"/>
              <a:t> obtaining certain guarantees from </a:t>
            </a:r>
            <a:endParaRPr lang="en-US" sz="2400" dirty="0" smtClean="0"/>
          </a:p>
          <a:p>
            <a:pPr marL="0" indent="0">
              <a:spcBef>
                <a:spcPts val="0"/>
              </a:spcBef>
              <a:buNone/>
            </a:pPr>
            <a:r>
              <a:rPr lang="en-US" sz="2400" dirty="0" smtClean="0"/>
              <a:t>contractors</a:t>
            </a:r>
            <a:r>
              <a:rPr lang="en-US" sz="2400" dirty="0"/>
              <a:t>, in the best case guarantees from third parties.</a:t>
            </a:r>
            <a:endParaRPr lang="ru-RU" sz="2400" dirty="0"/>
          </a:p>
        </p:txBody>
      </p:sp>
    </p:spTree>
    <p:extLst>
      <p:ext uri="{BB962C8B-B14F-4D97-AF65-F5344CB8AC3E}">
        <p14:creationId xmlns:p14="http://schemas.microsoft.com/office/powerpoint/2010/main" val="26748865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28467" y="440386"/>
            <a:ext cx="11829884" cy="63105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In investment design, a distinction is made between a situation of uncertainty and a situation of risk. In a situation of uncertainty, it is difficult or even impossible to determine the probability of obtaining the expected results from an investment project. The risk is considered as a derivative situation of uncertainty and is characterized by the fact that the probability of achieving the expected project parameters is determined and taken into account in the corresponding calculations.</a:t>
            </a:r>
            <a:endParaRPr lang="ru-RU" sz="2400" dirty="0"/>
          </a:p>
          <a:p>
            <a:pPr marL="0" indent="0">
              <a:buNone/>
            </a:pPr>
            <a:r>
              <a:rPr lang="en-US" sz="2400" dirty="0"/>
              <a:t>In particular, as a starting point, the condition is accepted that the investment costs distributed over time and the results of their implementation are not exactly known. Therefore, in practice, a certain multiplicity of their meanings and the "degree of possibility" of each of them manifesting in real circumstances are taken into account. This situation requires special calculations that allow for instability of project costs and results, as well as possible variation in effect values.</a:t>
            </a:r>
            <a:endParaRPr lang="ru-RU" sz="2400" dirty="0"/>
          </a:p>
          <a:p>
            <a:pPr marL="0" indent="0">
              <a:buNone/>
            </a:pPr>
            <a:r>
              <a:rPr lang="en-US" sz="2400" dirty="0"/>
              <a:t>The most appropriate economic practice is recognized as calculations reflected through the construction of risk and profitability models of the project and their comparative assessment.</a:t>
            </a:r>
            <a:endParaRPr lang="ru-RU" sz="2400" dirty="0"/>
          </a:p>
          <a:p>
            <a:pPr marL="0" indent="0">
              <a:spcBef>
                <a:spcPts val="0"/>
              </a:spcBef>
              <a:buNone/>
            </a:pPr>
            <a:r>
              <a:rPr lang="en-US" sz="2400" dirty="0"/>
              <a:t>In General, for calculations, the risk of an investment project is determined by </a:t>
            </a:r>
            <a:endParaRPr lang="en-US" sz="2400" dirty="0" smtClean="0"/>
          </a:p>
          <a:p>
            <a:pPr marL="0" indent="0">
              <a:spcBef>
                <a:spcPts val="0"/>
              </a:spcBef>
              <a:buNone/>
            </a:pPr>
            <a:r>
              <a:rPr lang="en-US" sz="2400" dirty="0" smtClean="0"/>
              <a:t>the </a:t>
            </a:r>
            <a:r>
              <a:rPr lang="en-US" sz="2400" dirty="0"/>
              <a:t>probability of deviation of the real cash flow from its expected values. </a:t>
            </a:r>
            <a:endParaRPr lang="en-US" sz="2400" dirty="0" smtClean="0"/>
          </a:p>
          <a:p>
            <a:pPr marL="0" indent="0">
              <a:spcBef>
                <a:spcPts val="0"/>
              </a:spcBef>
              <a:buNone/>
            </a:pPr>
            <a:r>
              <a:rPr lang="en-US" sz="2400" dirty="0" smtClean="0"/>
              <a:t>Most </a:t>
            </a:r>
            <a:r>
              <a:rPr lang="en-US" sz="2400" dirty="0"/>
              <a:t>often, the following models are used for risk assessment.</a:t>
            </a:r>
            <a:endParaRPr lang="ru-RU" sz="2400" dirty="0"/>
          </a:p>
        </p:txBody>
      </p:sp>
    </p:spTree>
    <p:extLst>
      <p:ext uri="{BB962C8B-B14F-4D97-AF65-F5344CB8AC3E}">
        <p14:creationId xmlns:p14="http://schemas.microsoft.com/office/powerpoint/2010/main" val="18972666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28467" y="440386"/>
            <a:ext cx="11223274" cy="42798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Simulation </a:t>
            </a:r>
            <a:r>
              <a:rPr lang="en-US" sz="2400" b="1" dirty="0"/>
              <a:t>model for risk assessment</a:t>
            </a:r>
            <a:r>
              <a:rPr lang="en-US" sz="2400" dirty="0"/>
              <a:t>. </a:t>
            </a:r>
            <a:endParaRPr lang="en-US" sz="2400" dirty="0" smtClean="0"/>
          </a:p>
          <a:p>
            <a:pPr marL="0" indent="0">
              <a:buNone/>
            </a:pPr>
            <a:r>
              <a:rPr lang="en-US" sz="2400" dirty="0" smtClean="0"/>
              <a:t>	The </a:t>
            </a:r>
            <a:r>
              <a:rPr lang="en-US" sz="2400" dirty="0"/>
              <a:t>model is based on the expert assessment method, which involves choosing one of the possible cash flow options associated with an investment project:</a:t>
            </a:r>
            <a:endParaRPr lang="ru-RU" sz="2400" dirty="0"/>
          </a:p>
          <a:p>
            <a:pPr marL="0" indent="0">
              <a:buNone/>
            </a:pPr>
            <a:r>
              <a:rPr lang="en-US" sz="2400" dirty="0"/>
              <a:t>- Worst (pessimistic);</a:t>
            </a:r>
            <a:endParaRPr lang="ru-RU" sz="2400" dirty="0"/>
          </a:p>
          <a:p>
            <a:pPr marL="0" indent="0">
              <a:buNone/>
            </a:pPr>
            <a:r>
              <a:rPr lang="en-US" sz="2400" dirty="0"/>
              <a:t>- Real;</a:t>
            </a:r>
            <a:endParaRPr lang="ru-RU" sz="2400" dirty="0"/>
          </a:p>
          <a:p>
            <a:pPr marL="0" indent="0">
              <a:buNone/>
            </a:pPr>
            <a:r>
              <a:rPr lang="en-US" sz="2400" dirty="0"/>
              <a:t>- Best (optimistic).</a:t>
            </a:r>
            <a:endParaRPr lang="ru-RU" sz="2400" dirty="0"/>
          </a:p>
          <a:p>
            <a:pPr marL="0" indent="0">
              <a:spcBef>
                <a:spcPts val="0"/>
              </a:spcBef>
              <a:buNone/>
            </a:pPr>
            <a:endParaRPr lang="en-US" sz="2400" dirty="0" smtClean="0"/>
          </a:p>
          <a:p>
            <a:pPr marL="0" indent="0">
              <a:spcBef>
                <a:spcPts val="0"/>
              </a:spcBef>
              <a:buNone/>
            </a:pPr>
            <a:r>
              <a:rPr lang="en-US" sz="2400" dirty="0" smtClean="0"/>
              <a:t>1. for </a:t>
            </a:r>
            <a:r>
              <a:rPr lang="en-US" sz="2400" dirty="0"/>
              <a:t>each of these options, its own indicators of the net discounted flow (DNCF) are </a:t>
            </a:r>
            <a:r>
              <a:rPr lang="en-US" sz="2400" dirty="0" smtClean="0"/>
              <a:t>calculated </a:t>
            </a:r>
          </a:p>
          <a:p>
            <a:pPr marL="0" indent="0">
              <a:spcBef>
                <a:spcPts val="0"/>
              </a:spcBef>
              <a:buNone/>
            </a:pPr>
            <a:r>
              <a:rPr lang="en-US" sz="2400" dirty="0" smtClean="0"/>
              <a:t>2. Range </a:t>
            </a:r>
            <a:r>
              <a:rPr lang="en-US" sz="2400" dirty="0"/>
              <a:t>of variation that reflects the largest change in the </a:t>
            </a:r>
            <a:r>
              <a:rPr lang="en-US" sz="2400" dirty="0" smtClean="0"/>
              <a:t>DNCF</a:t>
            </a:r>
          </a:p>
          <a:p>
            <a:pPr marL="0" indent="0">
              <a:spcBef>
                <a:spcPts val="0"/>
              </a:spcBef>
              <a:buNone/>
            </a:pPr>
            <a:r>
              <a:rPr lang="en-US" sz="2400" dirty="0" smtClean="0"/>
              <a:t>3. Average </a:t>
            </a:r>
            <a:r>
              <a:rPr lang="en-US" sz="2400" dirty="0"/>
              <a:t>square deviation of the DNCF (σ</a:t>
            </a:r>
            <a:r>
              <a:rPr lang="en-US" sz="2400" baseline="-25000" dirty="0"/>
              <a:t>DNCF</a:t>
            </a:r>
            <a:r>
              <a:rPr lang="en-US" sz="2400" dirty="0"/>
              <a:t> ) according to the follow formula.</a:t>
            </a:r>
            <a:endParaRPr lang="ru-RU" sz="2400" dirty="0"/>
          </a:p>
          <a:p>
            <a:pPr marL="0" indent="0">
              <a:spcBef>
                <a:spcPts val="0"/>
              </a:spcBef>
              <a:buNone/>
            </a:pPr>
            <a:endParaRPr lang="en-US" sz="2400" dirty="0" smtClean="0"/>
          </a:p>
        </p:txBody>
      </p:sp>
      <p:graphicFrame>
        <p:nvGraphicFramePr>
          <p:cNvPr id="17" name="Объект 16"/>
          <p:cNvGraphicFramePr>
            <a:graphicFrameLocks noChangeAspect="1"/>
          </p:cNvGraphicFramePr>
          <p:nvPr>
            <p:extLst>
              <p:ext uri="{D42A27DB-BD31-4B8C-83A1-F6EECF244321}">
                <p14:modId xmlns:p14="http://schemas.microsoft.com/office/powerpoint/2010/main" val="1648932287"/>
              </p:ext>
            </p:extLst>
          </p:nvPr>
        </p:nvGraphicFramePr>
        <p:xfrm>
          <a:off x="605742" y="4722955"/>
          <a:ext cx="3851570" cy="808355"/>
        </p:xfrm>
        <a:graphic>
          <a:graphicData uri="http://schemas.openxmlformats.org/presentationml/2006/ole">
            <mc:AlternateContent xmlns:mc="http://schemas.openxmlformats.org/markup-compatibility/2006">
              <mc:Choice xmlns:v="urn:schemas-microsoft-com:vml" Requires="v">
                <p:oleObj spid="_x0000_s2081" name="Уравнение" r:id="rId4" imgW="2311400" imgH="482600" progId="Equation.3">
                  <p:embed/>
                </p:oleObj>
              </mc:Choice>
              <mc:Fallback>
                <p:oleObj name="Уравнение" r:id="rId4" imgW="2311400" imgH="482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742" y="4722955"/>
                        <a:ext cx="3851570" cy="808355"/>
                      </a:xfrm>
                      <a:prstGeom prst="rect">
                        <a:avLst/>
                      </a:prstGeom>
                      <a:noFill/>
                    </p:spPr>
                  </p:pic>
                </p:oleObj>
              </mc:Fallback>
            </mc:AlternateContent>
          </a:graphicData>
        </a:graphic>
      </p:graphicFrame>
      <p:sp>
        <p:nvSpPr>
          <p:cNvPr id="24" name="Rectangle 17"/>
          <p:cNvSpPr>
            <a:spLocks noChangeArrowheads="1"/>
          </p:cNvSpPr>
          <p:nvPr/>
        </p:nvSpPr>
        <p:spPr bwMode="auto">
          <a:xfrm>
            <a:off x="4600574" y="4720281"/>
            <a:ext cx="724928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lvl="0" indent="342900" eaLnBrk="0" fontAlgn="base" hangingPunct="0">
              <a:spcBef>
                <a:spcPct val="0"/>
              </a:spcBef>
              <a:spcAft>
                <a:spcPct val="0"/>
              </a:spcAft>
            </a:pPr>
            <a:r>
              <a:rPr kumimoji="0" lang="en-US" altLang="ru-RU" sz="2000" b="0" i="1" u="none" strike="noStrike" cap="none" normalizeH="0" baseline="0" dirty="0" err="1" smtClean="0">
                <a:ln>
                  <a:noFill/>
                </a:ln>
                <a:effectLst/>
                <a:ea typeface="Times New Roman" panose="02020603050405020304" pitchFamily="18" charset="0"/>
              </a:rPr>
              <a:t>DNCF</a:t>
            </a:r>
            <a:r>
              <a:rPr kumimoji="0" lang="en-US" altLang="ru-RU" sz="2000" b="0" i="1" u="none" strike="noStrike" cap="none" normalizeH="0" baseline="-30000" dirty="0" err="1" smtClean="0">
                <a:ln>
                  <a:noFill/>
                </a:ln>
                <a:effectLst/>
                <a:ea typeface="Times New Roman" panose="02020603050405020304" pitchFamily="18" charset="0"/>
              </a:rPr>
              <a:t>i</a:t>
            </a:r>
            <a:r>
              <a:rPr kumimoji="0" lang="en-US" altLang="ru-RU" sz="2000" b="0" i="0" u="none" strike="noStrike" cap="none" normalizeH="0" baseline="0" dirty="0" smtClean="0">
                <a:ln>
                  <a:noFill/>
                </a:ln>
                <a:effectLst/>
                <a:ea typeface="Times New Roman" panose="02020603050405020304" pitchFamily="18" charset="0"/>
              </a:rPr>
              <a:t> </a:t>
            </a:r>
            <a:r>
              <a:rPr lang="en-US" altLang="ru-RU" sz="2000" dirty="0">
                <a:ea typeface="Times New Roman" panose="02020603050405020304" pitchFamily="18" charset="0"/>
              </a:rPr>
              <a:t>–</a:t>
            </a:r>
            <a:r>
              <a:rPr kumimoji="0" lang="en-US" altLang="ru-RU" sz="2000" b="0" i="0" u="none" strike="noStrike" cap="none" normalizeH="0" baseline="0" dirty="0" smtClean="0">
                <a:ln>
                  <a:noFill/>
                </a:ln>
                <a:effectLst/>
                <a:ea typeface="Times New Roman" panose="02020603050405020304" pitchFamily="18" charset="0"/>
              </a:rPr>
              <a:t>  net discounted flow of each of the considered</a:t>
            </a:r>
          </a:p>
          <a:p>
            <a:pPr marL="0" marR="0" lvl="0" indent="342900"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smtClean="0">
                <a:ln>
                  <a:noFill/>
                </a:ln>
                <a:effectLst/>
                <a:ea typeface="Times New Roman" panose="02020603050405020304" pitchFamily="18" charset="0"/>
              </a:rPr>
              <a:t>options (worst, real, and best)</a:t>
            </a:r>
            <a:endParaRPr kumimoji="0" lang="en-US" altLang="ru-RU" sz="2000" b="0" i="0" u="none" strike="noStrike" cap="none" normalizeH="0" baseline="0" dirty="0" smtClean="0">
              <a:ln>
                <a:noFill/>
              </a:ln>
              <a:effectLst/>
            </a:endParaRPr>
          </a:p>
        </p:txBody>
      </p:sp>
      <p:graphicFrame>
        <p:nvGraphicFramePr>
          <p:cNvPr id="25" name="Объект 24"/>
          <p:cNvGraphicFramePr>
            <a:graphicFrameLocks noChangeAspect="1"/>
          </p:cNvGraphicFramePr>
          <p:nvPr>
            <p:extLst>
              <p:ext uri="{D42A27DB-BD31-4B8C-83A1-F6EECF244321}">
                <p14:modId xmlns:p14="http://schemas.microsoft.com/office/powerpoint/2010/main" val="1008623103"/>
              </p:ext>
            </p:extLst>
          </p:nvPr>
        </p:nvGraphicFramePr>
        <p:xfrm>
          <a:off x="4872938" y="5442158"/>
          <a:ext cx="682063" cy="320152"/>
        </p:xfrm>
        <a:graphic>
          <a:graphicData uri="http://schemas.openxmlformats.org/presentationml/2006/ole">
            <mc:AlternateContent xmlns:mc="http://schemas.openxmlformats.org/markup-compatibility/2006">
              <mc:Choice xmlns:v="urn:schemas-microsoft-com:vml" Requires="v">
                <p:oleObj spid="_x0000_s2082" name="Уравнение" r:id="rId6" imgW="469696" imgH="215806" progId="Equation.3">
                  <p:embed/>
                </p:oleObj>
              </mc:Choice>
              <mc:Fallback>
                <p:oleObj name="Уравнение" r:id="rId6" imgW="469696" imgH="215806"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2938" y="5442158"/>
                        <a:ext cx="682063" cy="320152"/>
                      </a:xfrm>
                      <a:prstGeom prst="rect">
                        <a:avLst/>
                      </a:prstGeom>
                      <a:noFill/>
                    </p:spPr>
                  </p:pic>
                </p:oleObj>
              </mc:Fallback>
            </mc:AlternateContent>
          </a:graphicData>
        </a:graphic>
      </p:graphicFrame>
      <p:sp>
        <p:nvSpPr>
          <p:cNvPr id="27" name="Rectangle 17"/>
          <p:cNvSpPr>
            <a:spLocks noChangeArrowheads="1"/>
          </p:cNvSpPr>
          <p:nvPr/>
        </p:nvSpPr>
        <p:spPr bwMode="auto">
          <a:xfrm>
            <a:off x="4955428" y="5426667"/>
            <a:ext cx="550517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ru-RU" sz="2000" dirty="0" smtClean="0">
                <a:ea typeface="Times New Roman" panose="02020603050405020304" pitchFamily="18" charset="0"/>
              </a:rPr>
              <a:t>             – average </a:t>
            </a:r>
            <a:r>
              <a:rPr lang="en-US" altLang="ru-RU" sz="2000" dirty="0">
                <a:ea typeface="Times New Roman" panose="02020603050405020304" pitchFamily="18" charset="0"/>
              </a:rPr>
              <a:t>value weighted by the assigned probabilities for each option (</a:t>
            </a:r>
            <a:r>
              <a:rPr lang="en-US" altLang="ru-RU" sz="2000" i="1" dirty="0">
                <a:ea typeface="Times New Roman" panose="02020603050405020304" pitchFamily="18" charset="0"/>
              </a:rPr>
              <a:t>P</a:t>
            </a:r>
            <a:r>
              <a:rPr lang="en-US" altLang="ru-RU" sz="2000" i="1" baseline="-30000" dirty="0">
                <a:ea typeface="Times New Roman" panose="02020603050405020304" pitchFamily="18" charset="0"/>
              </a:rPr>
              <a:t>i</a:t>
            </a:r>
            <a:r>
              <a:rPr lang="en-US" altLang="ru-RU" sz="2000" i="1" dirty="0">
                <a:ea typeface="Times New Roman" panose="02020603050405020304" pitchFamily="18" charset="0"/>
              </a:rPr>
              <a:t>)</a:t>
            </a:r>
            <a:r>
              <a:rPr lang="en-US" altLang="ru-RU" sz="2000" dirty="0">
                <a:ea typeface="Times New Roman" panose="02020603050405020304" pitchFamily="18" charset="0"/>
              </a:rPr>
              <a:t>, i.e. </a:t>
            </a:r>
            <a:endParaRPr lang="en-US" altLang="ru-RU" sz="3200" dirty="0"/>
          </a:p>
        </p:txBody>
      </p:sp>
    </p:spTree>
    <p:extLst>
      <p:ext uri="{BB962C8B-B14F-4D97-AF65-F5344CB8AC3E}">
        <p14:creationId xmlns:p14="http://schemas.microsoft.com/office/powerpoint/2010/main" val="2247217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15" name="Текст 14"/>
          <p:cNvSpPr>
            <a:spLocks noGrp="1"/>
          </p:cNvSpPr>
          <p:nvPr>
            <p:ph type="body" idx="1"/>
          </p:nvPr>
        </p:nvSpPr>
        <p:spPr>
          <a:xfrm>
            <a:off x="130782" y="646333"/>
            <a:ext cx="11719075" cy="1372968"/>
          </a:xfrm>
        </p:spPr>
        <p:txBody>
          <a:bodyPr>
            <a:normAutofit fontScale="77500" lnSpcReduction="20000"/>
          </a:bodyPr>
          <a:lstStyle/>
          <a:p>
            <a:r>
              <a:rPr lang="en-US" b="1" dirty="0" smtClean="0">
                <a:solidFill>
                  <a:schemeClr val="tx1"/>
                </a:solidFill>
              </a:rPr>
              <a:t>	</a:t>
            </a:r>
            <a:r>
              <a:rPr lang="en-US" sz="3100" b="1" dirty="0" smtClean="0">
                <a:solidFill>
                  <a:schemeClr val="tx1"/>
                </a:solidFill>
              </a:rPr>
              <a:t>In </a:t>
            </a:r>
            <a:r>
              <a:rPr lang="en-US" sz="3100" b="1" dirty="0">
                <a:solidFill>
                  <a:schemeClr val="tx1"/>
                </a:solidFill>
              </a:rPr>
              <a:t>General, if investment in a project is considered capital outflow, then DNCF can be considered as NPV</a:t>
            </a:r>
            <a:r>
              <a:rPr lang="en-US" sz="3100" b="1" dirty="0" smtClean="0">
                <a:solidFill>
                  <a:schemeClr val="tx1"/>
                </a:solidFill>
              </a:rPr>
              <a:t>.</a:t>
            </a:r>
          </a:p>
          <a:p>
            <a:endParaRPr lang="en-US" sz="3100" b="1" dirty="0">
              <a:solidFill>
                <a:schemeClr val="tx1"/>
              </a:solidFill>
            </a:endParaRPr>
          </a:p>
          <a:p>
            <a:r>
              <a:rPr lang="en-US" sz="3100" b="1" dirty="0" smtClean="0">
                <a:solidFill>
                  <a:schemeClr val="tx1"/>
                </a:solidFill>
              </a:rPr>
              <a:t>	Remind:</a:t>
            </a:r>
            <a:endParaRPr lang="ru-RU" sz="3100" b="1" dirty="0">
              <a:solidFill>
                <a:schemeClr val="tx1"/>
              </a:solidFill>
            </a:endParaRPr>
          </a:p>
          <a:p>
            <a:endParaRPr lang="ru-RU" sz="3100" b="1" dirty="0">
              <a:solidFill>
                <a:schemeClr val="tx1"/>
              </a:solidFill>
            </a:endParaRPr>
          </a:p>
          <a:p>
            <a:endParaRPr lang="ru-RU" sz="3100" dirty="0">
              <a:solidFill>
                <a:schemeClr val="tx1"/>
              </a:solidFill>
            </a:endParaRPr>
          </a:p>
        </p:txBody>
      </p:sp>
      <p:graphicFrame>
        <p:nvGraphicFramePr>
          <p:cNvPr id="2" name="Объект 1"/>
          <p:cNvGraphicFramePr>
            <a:graphicFrameLocks noChangeAspect="1"/>
          </p:cNvGraphicFramePr>
          <p:nvPr>
            <p:extLst>
              <p:ext uri="{D42A27DB-BD31-4B8C-83A1-F6EECF244321}">
                <p14:modId xmlns:p14="http://schemas.microsoft.com/office/powerpoint/2010/main" val="3508198645"/>
              </p:ext>
            </p:extLst>
          </p:nvPr>
        </p:nvGraphicFramePr>
        <p:xfrm>
          <a:off x="962024" y="2138873"/>
          <a:ext cx="4543426" cy="643196"/>
        </p:xfrm>
        <a:graphic>
          <a:graphicData uri="http://schemas.openxmlformats.org/presentationml/2006/ole">
            <mc:AlternateContent xmlns:mc="http://schemas.openxmlformats.org/markup-compatibility/2006">
              <mc:Choice xmlns:v="urn:schemas-microsoft-com:vml" Requires="v">
                <p:oleObj spid="_x0000_s10268" name="Уравнение" r:id="rId4" imgW="3162300" imgH="444500" progId="Equation.3">
                  <p:embed/>
                </p:oleObj>
              </mc:Choice>
              <mc:Fallback>
                <p:oleObj name="Уравнение" r:id="rId4" imgW="3162300" imgH="4445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2024" y="2138873"/>
                        <a:ext cx="4543426" cy="643196"/>
                      </a:xfrm>
                      <a:prstGeom prst="rect">
                        <a:avLst/>
                      </a:prstGeom>
                      <a:noFill/>
                    </p:spPr>
                  </p:pic>
                </p:oleObj>
              </mc:Fallback>
            </mc:AlternateContent>
          </a:graphicData>
        </a:graphic>
      </p:graphicFrame>
      <p:graphicFrame>
        <p:nvGraphicFramePr>
          <p:cNvPr id="3" name="Объект 2"/>
          <p:cNvGraphicFramePr>
            <a:graphicFrameLocks noChangeAspect="1"/>
          </p:cNvGraphicFramePr>
          <p:nvPr>
            <p:extLst>
              <p:ext uri="{D42A27DB-BD31-4B8C-83A1-F6EECF244321}">
                <p14:modId xmlns:p14="http://schemas.microsoft.com/office/powerpoint/2010/main" val="1584589486"/>
              </p:ext>
            </p:extLst>
          </p:nvPr>
        </p:nvGraphicFramePr>
        <p:xfrm>
          <a:off x="5505450" y="3037966"/>
          <a:ext cx="2261848" cy="811503"/>
        </p:xfrm>
        <a:graphic>
          <a:graphicData uri="http://schemas.openxmlformats.org/presentationml/2006/ole">
            <mc:AlternateContent xmlns:mc="http://schemas.openxmlformats.org/markup-compatibility/2006">
              <mc:Choice xmlns:v="urn:schemas-microsoft-com:vml" Requires="v">
                <p:oleObj spid="_x0000_s10269" name="Уравнение" r:id="rId6" imgW="1244600" imgH="444500" progId="Equation.3">
                  <p:embed/>
                </p:oleObj>
              </mc:Choice>
              <mc:Fallback>
                <p:oleObj name="Уравнение" r:id="rId6" imgW="1244600" imgH="4445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5450" y="3037966"/>
                        <a:ext cx="2261848" cy="811503"/>
                      </a:xfrm>
                      <a:prstGeom prst="rect">
                        <a:avLst/>
                      </a:prstGeom>
                      <a:noFill/>
                    </p:spPr>
                  </p:pic>
                </p:oleObj>
              </mc:Fallback>
            </mc:AlternateContent>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1476857629"/>
              </p:ext>
            </p:extLst>
          </p:nvPr>
        </p:nvGraphicFramePr>
        <p:xfrm>
          <a:off x="8258175" y="3879347"/>
          <a:ext cx="2266950" cy="662420"/>
        </p:xfrm>
        <a:graphic>
          <a:graphicData uri="http://schemas.openxmlformats.org/presentationml/2006/ole">
            <mc:AlternateContent xmlns:mc="http://schemas.openxmlformats.org/markup-compatibility/2006">
              <mc:Choice xmlns:v="urn:schemas-microsoft-com:vml" Requires="v">
                <p:oleObj spid="_x0000_s10270" name="Уравнение" r:id="rId8" imgW="1497950" imgH="431613" progId="Equation.3">
                  <p:embed/>
                </p:oleObj>
              </mc:Choice>
              <mc:Fallback>
                <p:oleObj name="Уравнение" r:id="rId8" imgW="1497950" imgH="431613" progId="Equation.3">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58175" y="3879347"/>
                        <a:ext cx="2266950" cy="662420"/>
                      </a:xfrm>
                      <a:prstGeom prst="rect">
                        <a:avLst/>
                      </a:prstGeom>
                      <a:noFill/>
                    </p:spPr>
                  </p:pic>
                </p:oleObj>
              </mc:Fallback>
            </mc:AlternateContent>
          </a:graphicData>
        </a:graphic>
      </p:graphicFrame>
      <p:sp>
        <p:nvSpPr>
          <p:cNvPr id="6" name="Rectangle 5"/>
          <p:cNvSpPr>
            <a:spLocks noChangeArrowheads="1"/>
          </p:cNvSpPr>
          <p:nvPr/>
        </p:nvSpPr>
        <p:spPr bwMode="auto">
          <a:xfrm>
            <a:off x="847725" y="201930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1955597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28467" y="967608"/>
            <a:ext cx="11292008" cy="52418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smtClean="0"/>
              <a:t>	Model </a:t>
            </a:r>
            <a:r>
              <a:rPr lang="en-US" sz="2400" b="1" dirty="0"/>
              <a:t>of probable changes in cash flow</a:t>
            </a:r>
            <a:r>
              <a:rPr lang="en-US" sz="2400" dirty="0"/>
              <a:t>. The model is based on the method of expert assessment of the probability of the annual cash flow, which serves as a reference point for adjusting previously calculated values of the </a:t>
            </a:r>
            <a:r>
              <a:rPr lang="en-US" sz="2400" i="1" dirty="0"/>
              <a:t>DNCF.</a:t>
            </a:r>
            <a:r>
              <a:rPr lang="en-US" sz="2400" dirty="0"/>
              <a:t> Risk assessment is carried out in accordance with the adjusted value of the </a:t>
            </a:r>
            <a:r>
              <a:rPr lang="en-US" sz="2400" i="1" dirty="0"/>
              <a:t>DNCF</a:t>
            </a:r>
            <a:r>
              <a:rPr lang="en-US" sz="2400" dirty="0"/>
              <a:t>. In other words, out of the two investment projects, the one with the lower adjusted </a:t>
            </a:r>
            <a:r>
              <a:rPr lang="en-US" sz="2400" i="1" dirty="0"/>
              <a:t>DNCF</a:t>
            </a:r>
            <a:r>
              <a:rPr lang="en-US" sz="2400" dirty="0"/>
              <a:t> value is considered to be the most risky.</a:t>
            </a:r>
            <a:endParaRPr lang="ru-RU" sz="2400" dirty="0"/>
          </a:p>
          <a:p>
            <a:pPr marL="0" indent="0" algn="just">
              <a:buNone/>
            </a:pPr>
            <a:r>
              <a:rPr lang="en-US" sz="2400" b="1" dirty="0" smtClean="0"/>
              <a:t>	</a:t>
            </a:r>
          </a:p>
          <a:p>
            <a:pPr marL="0" indent="0" algn="just">
              <a:buNone/>
            </a:pPr>
            <a:r>
              <a:rPr lang="en-US" sz="2400" b="1" dirty="0"/>
              <a:t>	</a:t>
            </a:r>
            <a:r>
              <a:rPr lang="en-US" sz="2400" b="1" dirty="0" smtClean="0"/>
              <a:t>Sensitivity </a:t>
            </a:r>
            <a:r>
              <a:rPr lang="en-US" sz="2400" b="1" dirty="0"/>
              <a:t>model of the project</a:t>
            </a:r>
            <a:r>
              <a:rPr lang="en-US" sz="2400" dirty="0"/>
              <a:t>. The model is based on the fact that in the course of its construction, a single change in all "risk-tested" interrelated indicators is carried out sequentially. If one of the values changes by the predicted value, all related project parameters must be recalculated</a:t>
            </a:r>
            <a:r>
              <a:rPr lang="en-US" sz="2400" dirty="0" smtClean="0"/>
              <a:t>.</a:t>
            </a:r>
            <a:endParaRPr lang="ru-RU" sz="2400" dirty="0"/>
          </a:p>
        </p:txBody>
      </p:sp>
    </p:spTree>
    <p:extLst>
      <p:ext uri="{BB962C8B-B14F-4D97-AF65-F5344CB8AC3E}">
        <p14:creationId xmlns:p14="http://schemas.microsoft.com/office/powerpoint/2010/main" val="1852391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28467" y="835121"/>
            <a:ext cx="11829884" cy="45941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None/>
            </a:pPr>
            <a:r>
              <a:rPr lang="en-US" sz="2400" b="1" dirty="0" smtClean="0"/>
              <a:t>	</a:t>
            </a:r>
            <a:r>
              <a:rPr lang="en-US" sz="2400" dirty="0" smtClean="0"/>
              <a:t>In </a:t>
            </a:r>
            <a:r>
              <a:rPr lang="en-US" sz="2400" dirty="0"/>
              <a:t>international practice, the method of constructing a model based on calculating the break-even point is widely used. It involves studying the relationship between production volume, cost and profit when these indicators change during the project implementation process. Therefore, the break-even analysis is considered as a simulation of a real process and is based on the following provisions:</a:t>
            </a:r>
            <a:endParaRPr lang="ru-RU" sz="2400" dirty="0"/>
          </a:p>
          <a:p>
            <a:pPr marL="0" indent="0">
              <a:spcBef>
                <a:spcPts val="1800"/>
              </a:spcBef>
              <a:buNone/>
            </a:pPr>
            <a:r>
              <a:rPr lang="en-US" sz="2400" dirty="0"/>
              <a:t>1. Invariability of selling prices for consumed resources throughout the project implementation period;</a:t>
            </a:r>
            <a:endParaRPr lang="ru-RU" sz="2400" dirty="0"/>
          </a:p>
          <a:p>
            <a:pPr marL="0" indent="0">
              <a:buNone/>
            </a:pPr>
            <a:r>
              <a:rPr lang="en-US" sz="2400" dirty="0"/>
              <a:t>2. Division of costs based on their reactivity to changes in production volume into variables and constants;</a:t>
            </a:r>
            <a:endParaRPr lang="ru-RU" sz="2400" dirty="0"/>
          </a:p>
          <a:p>
            <a:pPr marL="0" indent="0">
              <a:buNone/>
            </a:pPr>
            <a:r>
              <a:rPr lang="en-US" sz="2400" dirty="0"/>
              <a:t>3. Compliance with the proportionality between sales made and revenue received;</a:t>
            </a:r>
            <a:endParaRPr lang="ru-RU" sz="2400" dirty="0"/>
          </a:p>
          <a:p>
            <a:pPr marL="0" indent="0">
              <a:buNone/>
            </a:pPr>
            <a:r>
              <a:rPr lang="en-US" sz="2400" dirty="0"/>
              <a:t>4. Maintaining a constant product range and assortment and equality of production and sales.</a:t>
            </a:r>
            <a:endParaRPr lang="ru-RU" sz="2400" dirty="0"/>
          </a:p>
        </p:txBody>
      </p:sp>
    </p:spTree>
    <p:extLst>
      <p:ext uri="{BB962C8B-B14F-4D97-AF65-F5344CB8AC3E}">
        <p14:creationId xmlns:p14="http://schemas.microsoft.com/office/powerpoint/2010/main" val="474299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28466" y="624198"/>
            <a:ext cx="12063533" cy="12413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b="1" dirty="0"/>
              <a:t> Capital asset valuation model</a:t>
            </a:r>
            <a:r>
              <a:rPr lang="en-US" sz="2400" dirty="0"/>
              <a:t>. </a:t>
            </a:r>
            <a:endParaRPr lang="en-US" sz="2400" dirty="0" smtClean="0"/>
          </a:p>
          <a:p>
            <a:pPr marL="0" indent="0">
              <a:spcBef>
                <a:spcPts val="600"/>
              </a:spcBef>
              <a:buNone/>
            </a:pPr>
            <a:r>
              <a:rPr lang="en-US" sz="2400" dirty="0" smtClean="0"/>
              <a:t>The </a:t>
            </a:r>
            <a:r>
              <a:rPr lang="en-US" sz="2400" dirty="0"/>
              <a:t>model is based on the beta coefficient method, which is used to calculate the discount rate.</a:t>
            </a:r>
            <a:endParaRPr lang="ru-RU" sz="2400" dirty="0"/>
          </a:p>
          <a:p>
            <a:pPr marL="0" indent="0">
              <a:spcBef>
                <a:spcPts val="600"/>
              </a:spcBef>
              <a:buNone/>
            </a:pPr>
            <a:r>
              <a:rPr lang="en-US" sz="2400" dirty="0"/>
              <a:t>Formalized the model is presented in the literature as follows:</a:t>
            </a:r>
            <a:endParaRPr lang="ru-RU" sz="2400" dirty="0"/>
          </a:p>
        </p:txBody>
      </p:sp>
      <p:graphicFrame>
        <p:nvGraphicFramePr>
          <p:cNvPr id="3" name="Объект 2"/>
          <p:cNvGraphicFramePr>
            <a:graphicFrameLocks noChangeAspect="1"/>
          </p:cNvGraphicFramePr>
          <p:nvPr>
            <p:extLst>
              <p:ext uri="{D42A27DB-BD31-4B8C-83A1-F6EECF244321}">
                <p14:modId xmlns:p14="http://schemas.microsoft.com/office/powerpoint/2010/main" val="1981611479"/>
              </p:ext>
            </p:extLst>
          </p:nvPr>
        </p:nvGraphicFramePr>
        <p:xfrm>
          <a:off x="1045241" y="2186803"/>
          <a:ext cx="2292817" cy="398058"/>
        </p:xfrm>
        <a:graphic>
          <a:graphicData uri="http://schemas.openxmlformats.org/presentationml/2006/ole">
            <mc:AlternateContent xmlns:mc="http://schemas.openxmlformats.org/markup-compatibility/2006">
              <mc:Choice xmlns:v="urn:schemas-microsoft-com:vml" Requires="v">
                <p:oleObj spid="_x0000_s11273" name="Уравнение" r:id="rId4" imgW="1371600" imgH="241300" progId="Equation.3">
                  <p:embed/>
                </p:oleObj>
              </mc:Choice>
              <mc:Fallback>
                <p:oleObj name="Уравнение" r:id="rId4" imgW="1371600" imgH="2413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5241" y="2186803"/>
                        <a:ext cx="2292817" cy="398058"/>
                      </a:xfrm>
                      <a:prstGeom prst="rect">
                        <a:avLst/>
                      </a:prstGeom>
                      <a:noFill/>
                    </p:spPr>
                  </p:pic>
                </p:oleObj>
              </mc:Fallback>
            </mc:AlternateContent>
          </a:graphicData>
        </a:graphic>
      </p:graphicFrame>
      <p:sp>
        <p:nvSpPr>
          <p:cNvPr id="8" name="Объект 2"/>
          <p:cNvSpPr txBox="1">
            <a:spLocks/>
          </p:cNvSpPr>
          <p:nvPr/>
        </p:nvSpPr>
        <p:spPr>
          <a:xfrm>
            <a:off x="4848225" y="1865527"/>
            <a:ext cx="6915150" cy="1219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000" i="1" dirty="0">
                <a:latin typeface="Times New Roman" panose="02020603050405020304" pitchFamily="18" charset="0"/>
                <a:cs typeface="Times New Roman" panose="02020603050405020304" pitchFamily="18" charset="0"/>
              </a:rPr>
              <a:t>R  </a:t>
            </a:r>
            <a:r>
              <a:rPr lang="en-US" sz="2000" i="1" dirty="0"/>
              <a:t> – </a:t>
            </a:r>
            <a:r>
              <a:rPr lang="en-US" sz="2000" dirty="0" smtClean="0"/>
              <a:t>Rate </a:t>
            </a:r>
            <a:r>
              <a:rPr lang="en-US" sz="2000" dirty="0"/>
              <a:t>of return required by the investor (on equity);</a:t>
            </a:r>
            <a:endParaRPr lang="ru-RU" sz="2000" dirty="0"/>
          </a:p>
          <a:p>
            <a:pPr>
              <a:spcBef>
                <a:spcPts val="0"/>
              </a:spcBef>
            </a:pPr>
            <a:r>
              <a:rPr lang="en-US" sz="2000" i="1" dirty="0" err="1">
                <a:latin typeface="Times New Roman" panose="02020603050405020304" pitchFamily="18" charset="0"/>
                <a:cs typeface="Times New Roman" panose="02020603050405020304" pitchFamily="18" charset="0"/>
              </a:rPr>
              <a:t>R</a:t>
            </a:r>
            <a:r>
              <a:rPr lang="en-US" sz="2000" i="1" baseline="-25000" dirty="0" err="1">
                <a:latin typeface="Times New Roman" panose="02020603050405020304" pitchFamily="18" charset="0"/>
                <a:cs typeface="Times New Roman" panose="02020603050405020304" pitchFamily="18" charset="0"/>
              </a:rPr>
              <a:t>f</a:t>
            </a:r>
            <a:r>
              <a:rPr lang="en-US" sz="2000" i="1" dirty="0"/>
              <a:t>  –</a:t>
            </a:r>
            <a:r>
              <a:rPr lang="en-US" sz="2000" dirty="0"/>
              <a:t> Risk-free income rate;</a:t>
            </a:r>
            <a:endParaRPr lang="ru-RU" sz="2000" dirty="0"/>
          </a:p>
          <a:p>
            <a:pPr>
              <a:spcBef>
                <a:spcPts val="0"/>
              </a:spcBef>
            </a:pPr>
            <a:r>
              <a:rPr lang="ru-RU" sz="2000" dirty="0" smtClean="0"/>
              <a:t>β</a:t>
            </a:r>
            <a:r>
              <a:rPr lang="en-US" sz="2000" i="1" dirty="0" smtClean="0"/>
              <a:t> </a:t>
            </a:r>
            <a:r>
              <a:rPr lang="en-US" sz="2000" i="1" dirty="0"/>
              <a:t>– </a:t>
            </a:r>
            <a:r>
              <a:rPr lang="en-US" sz="2000" dirty="0"/>
              <a:t>Beta coefficient;</a:t>
            </a:r>
            <a:endParaRPr lang="ru-RU" sz="2000" dirty="0"/>
          </a:p>
          <a:p>
            <a:pPr>
              <a:spcBef>
                <a:spcPts val="0"/>
              </a:spcBef>
            </a:pPr>
            <a:r>
              <a:rPr lang="en-US" sz="2000" i="1" dirty="0">
                <a:latin typeface="Times New Roman" panose="02020603050405020304" pitchFamily="18" charset="0"/>
                <a:cs typeface="Times New Roman" panose="02020603050405020304" pitchFamily="18" charset="0"/>
              </a:rPr>
              <a:t>R</a:t>
            </a:r>
            <a:r>
              <a:rPr lang="ru-RU" sz="2000" i="1" baseline="-25000" dirty="0">
                <a:latin typeface="Times New Roman" panose="02020603050405020304" pitchFamily="18" charset="0"/>
                <a:cs typeface="Times New Roman" panose="02020603050405020304" pitchFamily="18" charset="0"/>
              </a:rPr>
              <a:t>т</a:t>
            </a:r>
            <a:r>
              <a:rPr lang="ru-RU" sz="2000" dirty="0"/>
              <a:t> </a:t>
            </a:r>
            <a:r>
              <a:rPr lang="en-US" sz="2000" i="1" dirty="0"/>
              <a:t>–</a:t>
            </a:r>
            <a:r>
              <a:rPr lang="en-US" sz="2000" dirty="0"/>
              <a:t> Total or average return in the industry (business, market</a:t>
            </a:r>
            <a:r>
              <a:rPr lang="en-US" sz="2000" dirty="0" smtClean="0"/>
              <a:t>).</a:t>
            </a:r>
            <a:endParaRPr lang="ru-RU" sz="2000" dirty="0"/>
          </a:p>
        </p:txBody>
      </p:sp>
      <p:sp>
        <p:nvSpPr>
          <p:cNvPr id="13" name="Объект 2"/>
          <p:cNvSpPr txBox="1">
            <a:spLocks/>
          </p:cNvSpPr>
          <p:nvPr/>
        </p:nvSpPr>
        <p:spPr>
          <a:xfrm>
            <a:off x="128466" y="3084559"/>
            <a:ext cx="11829884" cy="4556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100" dirty="0" smtClean="0"/>
              <a:t>In </a:t>
            </a:r>
            <a:r>
              <a:rPr lang="en-US" sz="2100" dirty="0"/>
              <a:t>world practice, the risk-free rate of income is the rate of income that is guaranteed by the state, for example, for long-term government obligations.</a:t>
            </a:r>
            <a:endParaRPr lang="ru-RU" sz="2100" dirty="0"/>
          </a:p>
          <a:p>
            <a:pPr marL="0" indent="0">
              <a:spcBef>
                <a:spcPts val="0"/>
              </a:spcBef>
              <a:buNone/>
            </a:pPr>
            <a:r>
              <a:rPr lang="en-US" sz="2100" dirty="0"/>
              <a:t>The total or average return is determined by a certain number of the most significant entities present in the industry (business, market</a:t>
            </a:r>
            <a:r>
              <a:rPr lang="en-US" sz="2100" dirty="0" smtClean="0"/>
              <a:t>).</a:t>
            </a:r>
          </a:p>
          <a:p>
            <a:pPr marL="0" indent="0">
              <a:spcBef>
                <a:spcPts val="0"/>
              </a:spcBef>
              <a:buNone/>
            </a:pPr>
            <a:r>
              <a:rPr lang="ru-RU" sz="2100" dirty="0"/>
              <a:t>β</a:t>
            </a:r>
            <a:r>
              <a:rPr lang="en-US" sz="2100" dirty="0"/>
              <a:t>-coefficient defines a measure of risk, which is calculated using the following methods: analysis of P-coefficients of similar enterprises or previously implemented investment projects; weighted average cost of capital.</a:t>
            </a:r>
            <a:endParaRPr lang="ru-RU" sz="2100" dirty="0"/>
          </a:p>
          <a:p>
            <a:pPr marL="0" indent="0">
              <a:spcBef>
                <a:spcPts val="0"/>
              </a:spcBef>
              <a:buNone/>
            </a:pPr>
            <a:r>
              <a:rPr lang="en-US" sz="2100" dirty="0"/>
              <a:t>In the first case, an essential requirement for calculating the </a:t>
            </a:r>
            <a:r>
              <a:rPr lang="ru-RU" sz="2100" dirty="0"/>
              <a:t>β</a:t>
            </a:r>
            <a:r>
              <a:rPr lang="en-US" sz="2100" dirty="0"/>
              <a:t>-coefficient is the correctness </a:t>
            </a:r>
            <a:endParaRPr lang="en-US" sz="2100" dirty="0" smtClean="0"/>
          </a:p>
          <a:p>
            <a:pPr marL="0" indent="0">
              <a:spcBef>
                <a:spcPts val="0"/>
              </a:spcBef>
              <a:buNone/>
            </a:pPr>
            <a:r>
              <a:rPr lang="en-US" sz="2100" dirty="0" smtClean="0"/>
              <a:t>of </a:t>
            </a:r>
            <a:r>
              <a:rPr lang="en-US" sz="2100" dirty="0"/>
              <a:t>the choice of an analog and the formation of a basic scenario for the proposed </a:t>
            </a:r>
            <a:r>
              <a:rPr lang="en-US" sz="2100" dirty="0" smtClean="0"/>
              <a:t>investment</a:t>
            </a:r>
          </a:p>
          <a:p>
            <a:pPr marL="0" indent="0">
              <a:spcBef>
                <a:spcPts val="0"/>
              </a:spcBef>
              <a:buNone/>
            </a:pPr>
            <a:r>
              <a:rPr lang="en-US" sz="2100" dirty="0" smtClean="0"/>
              <a:t> </a:t>
            </a:r>
            <a:r>
              <a:rPr lang="en-US" sz="2100" dirty="0"/>
              <a:t>project based </a:t>
            </a:r>
            <a:r>
              <a:rPr lang="en-US" sz="2100" dirty="0" smtClean="0"/>
              <a:t>on </a:t>
            </a:r>
            <a:r>
              <a:rPr lang="en-US" sz="2100" dirty="0"/>
              <a:t>it. At the same time, the understanding of the term "risk" is somewhat </a:t>
            </a:r>
            <a:endParaRPr lang="en-US" sz="2100" dirty="0" smtClean="0"/>
          </a:p>
          <a:p>
            <a:pPr marL="0" indent="0">
              <a:spcBef>
                <a:spcPts val="0"/>
              </a:spcBef>
              <a:buNone/>
            </a:pPr>
            <a:r>
              <a:rPr lang="en-US" sz="2100" dirty="0" smtClean="0"/>
              <a:t>changed </a:t>
            </a:r>
            <a:r>
              <a:rPr lang="en-US" sz="2100" dirty="0"/>
              <a:t>- it </a:t>
            </a:r>
            <a:r>
              <a:rPr lang="en-US" sz="2100" dirty="0" smtClean="0"/>
              <a:t>includes </a:t>
            </a:r>
            <a:r>
              <a:rPr lang="en-US" sz="2100" dirty="0"/>
              <a:t>any deviations (positive or negative) of the project's profitability </a:t>
            </a:r>
            <a:r>
              <a:rPr lang="en-US" sz="2100" dirty="0" smtClean="0"/>
              <a:t>from</a:t>
            </a:r>
          </a:p>
          <a:p>
            <a:pPr marL="0" indent="0">
              <a:spcBef>
                <a:spcPts val="0"/>
              </a:spcBef>
              <a:buNone/>
            </a:pPr>
            <a:r>
              <a:rPr lang="en-US" sz="2100" dirty="0" smtClean="0"/>
              <a:t> </a:t>
            </a:r>
            <a:r>
              <a:rPr lang="en-US" sz="2100" dirty="0"/>
              <a:t>the </a:t>
            </a:r>
            <a:r>
              <a:rPr lang="en-US" sz="2100" dirty="0" smtClean="0"/>
              <a:t> originally </a:t>
            </a:r>
            <a:r>
              <a:rPr lang="en-US" sz="2100" dirty="0"/>
              <a:t>set values.</a:t>
            </a:r>
            <a:endParaRPr lang="ru-RU" sz="2100" dirty="0"/>
          </a:p>
          <a:p>
            <a:pPr marL="0" indent="0">
              <a:buNone/>
            </a:pPr>
            <a:endParaRPr lang="ru-RU" sz="2100" dirty="0"/>
          </a:p>
        </p:txBody>
      </p:sp>
    </p:spTree>
    <p:extLst>
      <p:ext uri="{BB962C8B-B14F-4D97-AF65-F5344CB8AC3E}">
        <p14:creationId xmlns:p14="http://schemas.microsoft.com/office/powerpoint/2010/main" val="2523214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28465" y="518537"/>
            <a:ext cx="12063533" cy="15379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b="1" dirty="0"/>
              <a:t> The weighted average cost of capital method</a:t>
            </a:r>
            <a:r>
              <a:rPr lang="en-US" sz="2400" dirty="0"/>
              <a:t> requires taking into account the structure of resources attracted for project financing, both own and borrowed. The discount rate (</a:t>
            </a:r>
            <a:r>
              <a:rPr lang="en-US" sz="2400" i="1" dirty="0"/>
              <a:t>Rd</a:t>
            </a:r>
            <a:r>
              <a:rPr lang="en-US" sz="2400" dirty="0"/>
              <a:t>) in this case is calculated as the weighted average value of the cost of equity and debt capital (WACC), taking into account their share in the total capital of the project:</a:t>
            </a:r>
            <a:endParaRPr lang="ru-RU" sz="2400"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660407423"/>
              </p:ext>
            </p:extLst>
          </p:nvPr>
        </p:nvGraphicFramePr>
        <p:xfrm>
          <a:off x="828675" y="2254851"/>
          <a:ext cx="3362325" cy="501216"/>
        </p:xfrm>
        <a:graphic>
          <a:graphicData uri="http://schemas.openxmlformats.org/presentationml/2006/ole">
            <mc:AlternateContent xmlns:mc="http://schemas.openxmlformats.org/markup-compatibility/2006">
              <mc:Choice xmlns:v="urn:schemas-microsoft-com:vml" Requires="v">
                <p:oleObj spid="_x0000_s14343" name="Уравнение" r:id="rId4" imgW="1536700" imgH="228600" progId="Equation.3">
                  <p:embed/>
                </p:oleObj>
              </mc:Choice>
              <mc:Fallback>
                <p:oleObj name="Уравнение" r:id="rId4" imgW="1536700" imgH="2286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675" y="2254851"/>
                        <a:ext cx="3362325" cy="501216"/>
                      </a:xfrm>
                      <a:prstGeom prst="rect">
                        <a:avLst/>
                      </a:prstGeom>
                      <a:noFill/>
                    </p:spPr>
                  </p:pic>
                </p:oleObj>
              </mc:Fallback>
            </mc:AlternateContent>
          </a:graphicData>
        </a:graphic>
      </p:graphicFrame>
      <p:pic>
        <p:nvPicPr>
          <p:cNvPr id="14339" name="Диаграмма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9" y="2736615"/>
            <a:ext cx="3962400" cy="316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Объект 2"/>
          <p:cNvSpPr txBox="1">
            <a:spLocks/>
          </p:cNvSpPr>
          <p:nvPr/>
        </p:nvSpPr>
        <p:spPr>
          <a:xfrm>
            <a:off x="4629150" y="1870690"/>
            <a:ext cx="7472584" cy="1499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400" b="1" dirty="0" smtClean="0"/>
              <a:t> </a:t>
            </a:r>
            <a:r>
              <a:rPr lang="en-US" sz="2200" i="1" dirty="0"/>
              <a:t>R</a:t>
            </a:r>
            <a:r>
              <a:rPr lang="en-US" sz="2200" i="1" baseline="-25000" dirty="0"/>
              <a:t>e</a:t>
            </a:r>
            <a:r>
              <a:rPr lang="en-US" sz="2200" dirty="0"/>
              <a:t> </a:t>
            </a:r>
            <a:r>
              <a:rPr lang="en-US" sz="2200" i="1" dirty="0"/>
              <a:t>– </a:t>
            </a:r>
            <a:r>
              <a:rPr lang="en-US" sz="2200" dirty="0"/>
              <a:t>Cost (price) of equity;</a:t>
            </a:r>
            <a:endParaRPr lang="ru-RU" sz="2200" dirty="0"/>
          </a:p>
          <a:p>
            <a:pPr>
              <a:spcBef>
                <a:spcPts val="0"/>
              </a:spcBef>
            </a:pPr>
            <a:r>
              <a:rPr lang="en-US" sz="2200" i="1" dirty="0" err="1"/>
              <a:t>R</a:t>
            </a:r>
            <a:r>
              <a:rPr lang="en-US" sz="2200" i="1" baseline="-25000" dirty="0" err="1"/>
              <a:t>b</a:t>
            </a:r>
            <a:r>
              <a:rPr lang="en-US" sz="2200" dirty="0"/>
              <a:t> </a:t>
            </a:r>
            <a:r>
              <a:rPr lang="en-US" sz="2200" i="1" dirty="0"/>
              <a:t>–</a:t>
            </a:r>
            <a:r>
              <a:rPr lang="en-US" sz="2200" dirty="0"/>
              <a:t> Cost (price) of borrowed capital;</a:t>
            </a:r>
            <a:endParaRPr lang="ru-RU" sz="2200" dirty="0"/>
          </a:p>
          <a:p>
            <a:pPr>
              <a:spcBef>
                <a:spcPts val="0"/>
              </a:spcBef>
            </a:pPr>
            <a:r>
              <a:rPr lang="en-US" sz="2200" i="1" dirty="0" smtClean="0"/>
              <a:t>Y</a:t>
            </a:r>
            <a:r>
              <a:rPr lang="en-US" sz="2200" i="1" baseline="-25000" dirty="0" smtClean="0"/>
              <a:t>e</a:t>
            </a:r>
            <a:r>
              <a:rPr lang="en-US" sz="2200" dirty="0" smtClean="0"/>
              <a:t> </a:t>
            </a:r>
            <a:r>
              <a:rPr lang="ru-RU" sz="2200" dirty="0" smtClean="0"/>
              <a:t>и </a:t>
            </a:r>
            <a:r>
              <a:rPr lang="en-US" sz="2200" i="1" dirty="0" err="1" smtClean="0"/>
              <a:t>Y</a:t>
            </a:r>
            <a:r>
              <a:rPr lang="en-US" sz="2200" i="1" baseline="-25000" dirty="0" err="1" smtClean="0"/>
              <a:t>b</a:t>
            </a:r>
            <a:r>
              <a:rPr lang="en-US" sz="2200" i="1" baseline="-25000" dirty="0" smtClean="0"/>
              <a:t> </a:t>
            </a:r>
            <a:r>
              <a:rPr lang="en-US" sz="2200" i="1" dirty="0"/>
              <a:t>–</a:t>
            </a:r>
            <a:r>
              <a:rPr lang="en-US" sz="2200" dirty="0" smtClean="0"/>
              <a:t> Shares of equity and borrowed (debt) capital in the total capital of the project, respectively.</a:t>
            </a:r>
            <a:endParaRPr lang="ru-RU" sz="2200" dirty="0"/>
          </a:p>
        </p:txBody>
      </p:sp>
      <p:sp>
        <p:nvSpPr>
          <p:cNvPr id="14" name="Объект 2"/>
          <p:cNvSpPr txBox="1">
            <a:spLocks/>
          </p:cNvSpPr>
          <p:nvPr/>
        </p:nvSpPr>
        <p:spPr>
          <a:xfrm>
            <a:off x="3619500" y="3108874"/>
            <a:ext cx="8386984" cy="2265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2300" dirty="0" smtClean="0"/>
              <a:t>However</a:t>
            </a:r>
            <a:r>
              <a:rPr lang="en-US" sz="2300" dirty="0"/>
              <a:t>, despite the obvious simplicity of this method, it has a number of disadvantages. In particular, it was originally based on the financing structure may change in the process of project implementation, often for reasons beyond the control of the company. Also, the price of equity and debt capital, determined for the projected (estimated) period of project implementation, is very rarely stable</a:t>
            </a:r>
            <a:r>
              <a:rPr lang="en-US" sz="2300" dirty="0" smtClean="0"/>
              <a:t>.</a:t>
            </a:r>
            <a:endParaRPr lang="ru-RU" sz="2300" dirty="0"/>
          </a:p>
        </p:txBody>
      </p:sp>
      <p:sp>
        <p:nvSpPr>
          <p:cNvPr id="15" name="Объект 2"/>
          <p:cNvSpPr txBox="1">
            <a:spLocks/>
          </p:cNvSpPr>
          <p:nvPr/>
        </p:nvSpPr>
        <p:spPr>
          <a:xfrm>
            <a:off x="128465" y="5279003"/>
            <a:ext cx="10149009" cy="14990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2300" dirty="0" smtClean="0"/>
              <a:t>Thus</a:t>
            </a:r>
            <a:r>
              <a:rPr lang="en-US" sz="2300" dirty="0"/>
              <a:t>, each of the considered models is focused on its own field of application, but all of them are somehow based on probabilistic estimates and taking into account the possibility of various combinations of external conditions for the implementation of an investment project.</a:t>
            </a:r>
            <a:endParaRPr lang="ru-RU" sz="2300" dirty="0"/>
          </a:p>
        </p:txBody>
      </p:sp>
    </p:spTree>
    <p:extLst>
      <p:ext uri="{BB962C8B-B14F-4D97-AF65-F5344CB8AC3E}">
        <p14:creationId xmlns:p14="http://schemas.microsoft.com/office/powerpoint/2010/main" val="825942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6" name="Прямая соединительная линия 5"/>
          <p:cNvCxnSpPr/>
          <p:nvPr/>
        </p:nvCxnSpPr>
        <p:spPr>
          <a:xfrm>
            <a:off x="4893621" y="429328"/>
            <a:ext cx="7187044" cy="301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1631865" y="2563848"/>
            <a:ext cx="74249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6.7. Non-economic project analysis</a:t>
            </a:r>
            <a:endParaRPr lang="ru-RU" sz="2400" dirty="0"/>
          </a:p>
        </p:txBody>
      </p:sp>
      <p:sp>
        <p:nvSpPr>
          <p:cNvPr id="10" name="Заголовок 3"/>
          <p:cNvSpPr txBox="1">
            <a:spLocks/>
          </p:cNvSpPr>
          <p:nvPr/>
        </p:nvSpPr>
        <p:spPr>
          <a:xfrm>
            <a:off x="7785017" y="31346"/>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4893621" y="-35960"/>
            <a:ext cx="2515275" cy="738664"/>
          </a:xfrm>
          <a:prstGeom prst="rect">
            <a:avLst/>
          </a:prstGeom>
        </p:spPr>
        <p:txBody>
          <a:bodyPr wrap="square">
            <a:spAutoFit/>
          </a:bodyPr>
          <a:lstStyle/>
          <a:p>
            <a:r>
              <a:rPr lang="en-US" sz="1400" b="1" dirty="0"/>
              <a:t>Tutorial</a:t>
            </a:r>
            <a:r>
              <a:rPr lang="ru-RU" sz="1400" b="1" dirty="0"/>
              <a:t> </a:t>
            </a:r>
            <a:r>
              <a:rPr lang="en-US" sz="1400" b="1" dirty="0"/>
              <a:t>6. </a:t>
            </a:r>
            <a:endParaRPr lang="ru-RU" sz="1400" b="1" dirty="0" smtClean="0"/>
          </a:p>
          <a:p>
            <a:r>
              <a:rPr lang="en-US" sz="1400" b="1" dirty="0"/>
              <a:t>Efficiency of real </a:t>
            </a:r>
            <a:r>
              <a:rPr lang="en-US" sz="1400" b="1" dirty="0" smtClean="0"/>
              <a:t>investments</a:t>
            </a:r>
          </a:p>
          <a:p>
            <a:r>
              <a:rPr lang="en-US" sz="1400" b="1" dirty="0" smtClean="0"/>
              <a:t>Part 2.</a:t>
            </a:r>
            <a:endParaRPr lang="ru-RU" sz="1400" dirty="0"/>
          </a:p>
        </p:txBody>
      </p:sp>
      <p:sp>
        <p:nvSpPr>
          <p:cNvPr id="3" name="Прямоугольник 2"/>
          <p:cNvSpPr/>
          <p:nvPr/>
        </p:nvSpPr>
        <p:spPr>
          <a:xfrm>
            <a:off x="2306080" y="3513177"/>
            <a:ext cx="9382897" cy="3046988"/>
          </a:xfrm>
          <a:prstGeom prst="rect">
            <a:avLst/>
          </a:prstGeom>
        </p:spPr>
        <p:txBody>
          <a:bodyPr wrap="square" lIns="36000" rIns="36000">
            <a:spAutoFit/>
          </a:bodyPr>
          <a:lstStyle/>
          <a:p>
            <a:r>
              <a:rPr lang="en-US" sz="2400" b="1" dirty="0" smtClean="0"/>
              <a:t>Commons</a:t>
            </a:r>
            <a:r>
              <a:rPr lang="en-US" sz="2400" b="1" dirty="0"/>
              <a:t>.</a:t>
            </a:r>
            <a:r>
              <a:rPr lang="en-US" sz="2400" dirty="0"/>
              <a:t> The term "non-economic" is formal because any aspect of the analysis somehow affects financial and economic issues.</a:t>
            </a:r>
            <a:endParaRPr lang="ru-RU" sz="2400" dirty="0"/>
          </a:p>
          <a:p>
            <a:endParaRPr lang="en-US" sz="2400" b="1" dirty="0" smtClean="0"/>
          </a:p>
          <a:p>
            <a:r>
              <a:rPr lang="en-US" sz="2400" b="1" dirty="0" smtClean="0"/>
              <a:t>Non-economic </a:t>
            </a:r>
            <a:r>
              <a:rPr lang="en-US" sz="2400" b="1" dirty="0"/>
              <a:t>methods of project analysis include:</a:t>
            </a:r>
            <a:endParaRPr lang="ru-RU" sz="2400" dirty="0"/>
          </a:p>
          <a:p>
            <a:r>
              <a:rPr lang="en-US" sz="2400" b="1" dirty="0"/>
              <a:t>• Technical analysis;</a:t>
            </a:r>
            <a:endParaRPr lang="ru-RU" sz="2400" dirty="0"/>
          </a:p>
          <a:p>
            <a:r>
              <a:rPr lang="en-US" sz="2400" b="1" dirty="0"/>
              <a:t>• Social analysis;</a:t>
            </a:r>
            <a:endParaRPr lang="ru-RU" sz="2400" dirty="0"/>
          </a:p>
          <a:p>
            <a:r>
              <a:rPr lang="en-US" sz="2400" b="1" dirty="0"/>
              <a:t>• Environmental analysis;</a:t>
            </a:r>
            <a:endParaRPr lang="ru-RU" sz="2400" dirty="0"/>
          </a:p>
          <a:p>
            <a:r>
              <a:rPr lang="en-US" sz="2400" b="1" dirty="0"/>
              <a:t>• Institutional and organizational analysis.</a:t>
            </a:r>
            <a:endParaRPr lang="ru-RU" sz="2400" dirty="0"/>
          </a:p>
        </p:txBody>
      </p:sp>
    </p:spTree>
    <p:extLst>
      <p:ext uri="{BB962C8B-B14F-4D97-AF65-F5344CB8AC3E}">
        <p14:creationId xmlns:p14="http://schemas.microsoft.com/office/powerpoint/2010/main" val="2044184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Заголовок 3"/>
          <p:cNvSpPr>
            <a:spLocks noGrp="1"/>
          </p:cNvSpPr>
          <p:nvPr>
            <p:ph type="ctrTitle"/>
          </p:nvPr>
        </p:nvSpPr>
        <p:spPr>
          <a:xfrm>
            <a:off x="5115699" y="0"/>
            <a:ext cx="7084542" cy="453081"/>
          </a:xfrm>
        </p:spPr>
        <p:txBody>
          <a:bodyPr>
            <a:noAutofit/>
          </a:bodyPr>
          <a:lstStyle/>
          <a:p>
            <a:pPr fontAlgn="t"/>
            <a:r>
              <a:rPr lang="en-US" sz="2300" b="1" dirty="0" smtClean="0"/>
              <a:t>INVESTMENT DESIGN INNOVATION</a:t>
            </a:r>
            <a:r>
              <a:rPr lang="ru-RU" sz="2300" b="1" dirty="0" smtClean="0"/>
              <a:t> </a:t>
            </a:r>
            <a:r>
              <a:rPr lang="en-US" sz="2300" b="1" dirty="0" smtClean="0"/>
              <a:t> IN THE ENERGY SYSTEM</a:t>
            </a:r>
            <a:endParaRPr lang="ru-RU" sz="2300" dirty="0"/>
          </a:p>
        </p:txBody>
      </p:sp>
      <p:cxnSp>
        <p:nvCxnSpPr>
          <p:cNvPr id="12" name="Прямая соединительная линия 11"/>
          <p:cNvCxnSpPr/>
          <p:nvPr/>
        </p:nvCxnSpPr>
        <p:spPr>
          <a:xfrm>
            <a:off x="5198078" y="423846"/>
            <a:ext cx="6957980" cy="2923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3" name="Rectangle 3"/>
          <p:cNvSpPr>
            <a:spLocks noChangeArrowheads="1"/>
          </p:cNvSpPr>
          <p:nvPr/>
        </p:nvSpPr>
        <p:spPr bwMode="auto">
          <a:xfrm>
            <a:off x="6059648" y="2665115"/>
            <a:ext cx="59511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Tutorial 6. EFFICIENCY OF REAL INVESTMENTS</a:t>
            </a:r>
            <a:endParaRPr lang="ru-RU" sz="2400" dirty="0"/>
          </a:p>
          <a:p>
            <a:r>
              <a:rPr lang="en-US" sz="2400" b="1" dirty="0"/>
              <a:t>Part </a:t>
            </a:r>
            <a:r>
              <a:rPr lang="en-US" sz="2400" b="1" dirty="0" smtClean="0"/>
              <a:t>2.</a:t>
            </a:r>
            <a:endParaRPr lang="ru-RU" sz="2400" dirty="0"/>
          </a:p>
        </p:txBody>
      </p:sp>
    </p:spTree>
    <p:extLst>
      <p:ext uri="{BB962C8B-B14F-4D97-AF65-F5344CB8AC3E}">
        <p14:creationId xmlns:p14="http://schemas.microsoft.com/office/powerpoint/2010/main" val="20595863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28467" y="851912"/>
            <a:ext cx="12063533" cy="47964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b="1" dirty="0"/>
              <a:t> Technical analysis of the project</a:t>
            </a:r>
            <a:r>
              <a:rPr lang="en-US" sz="2400" dirty="0"/>
              <a:t>. </a:t>
            </a:r>
            <a:endParaRPr lang="en-US" sz="2400" dirty="0" smtClean="0"/>
          </a:p>
          <a:p>
            <a:pPr marL="0" indent="0">
              <a:buNone/>
            </a:pPr>
            <a:r>
              <a:rPr lang="en-US" sz="2400" dirty="0" smtClean="0"/>
              <a:t>The </a:t>
            </a:r>
            <a:r>
              <a:rPr lang="en-US" sz="2400" dirty="0"/>
              <a:t>main purpose of the technical analysis is to justify the technological and technical feasibility of the project - the availability of technologies and equipment necessary for the production of project products, the possibility of their development and effective operation in specific conditions.</a:t>
            </a:r>
            <a:endParaRPr lang="ru-RU" sz="2400" dirty="0"/>
          </a:p>
          <a:p>
            <a:pPr marL="0" indent="0">
              <a:buNone/>
            </a:pPr>
            <a:r>
              <a:rPr lang="en-US" sz="2400" dirty="0"/>
              <a:t>Technical analysis is usually presented at the beginning of project documents.</a:t>
            </a:r>
            <a:endParaRPr lang="ru-RU" sz="2400" dirty="0"/>
          </a:p>
          <a:p>
            <a:pPr marL="0" indent="0">
              <a:buNone/>
            </a:pPr>
            <a:r>
              <a:rPr lang="en-US" sz="2400" dirty="0"/>
              <a:t>In the course of its implementation, technical and technological alternatives, options for the location of the enterprise, project implementation dates, technological availability of raw materials, etc. are studied.</a:t>
            </a:r>
            <a:endParaRPr lang="ru-RU" sz="2400" dirty="0"/>
          </a:p>
          <a:p>
            <a:pPr marL="0" indent="0">
              <a:buNone/>
            </a:pPr>
            <a:r>
              <a:rPr lang="en-US" sz="2400" dirty="0"/>
              <a:t>Technical analysis is carried out throughout the project life cycle, taking into account the General tasks that are solved at each of its stages.</a:t>
            </a:r>
            <a:endParaRPr lang="ru-RU" sz="2400" dirty="0"/>
          </a:p>
          <a:p>
            <a:pPr marL="0" indent="0">
              <a:buNone/>
            </a:pPr>
            <a:r>
              <a:rPr lang="en-US" sz="2400" dirty="0"/>
              <a:t>Sequence and content of technical analysis of the project</a:t>
            </a:r>
            <a:endParaRPr lang="ru-RU" sz="2400" dirty="0"/>
          </a:p>
        </p:txBody>
      </p:sp>
    </p:spTree>
    <p:extLst>
      <p:ext uri="{BB962C8B-B14F-4D97-AF65-F5344CB8AC3E}">
        <p14:creationId xmlns:p14="http://schemas.microsoft.com/office/powerpoint/2010/main" val="18414451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graphicFrame>
        <p:nvGraphicFramePr>
          <p:cNvPr id="2" name="Таблица 1"/>
          <p:cNvGraphicFramePr>
            <a:graphicFrameLocks noGrp="1"/>
          </p:cNvGraphicFramePr>
          <p:nvPr>
            <p:extLst>
              <p:ext uri="{D42A27DB-BD31-4B8C-83A1-F6EECF244321}">
                <p14:modId xmlns:p14="http://schemas.microsoft.com/office/powerpoint/2010/main" val="82851310"/>
              </p:ext>
            </p:extLst>
          </p:nvPr>
        </p:nvGraphicFramePr>
        <p:xfrm>
          <a:off x="92066" y="570132"/>
          <a:ext cx="11890384" cy="5663000"/>
        </p:xfrm>
        <a:graphic>
          <a:graphicData uri="http://schemas.openxmlformats.org/drawingml/2006/table">
            <a:tbl>
              <a:tblPr>
                <a:tableStyleId>{5C22544A-7EE6-4342-B048-85BDC9FD1C3A}</a:tableStyleId>
              </a:tblPr>
              <a:tblGrid>
                <a:gridCol w="3705774"/>
                <a:gridCol w="8184610"/>
              </a:tblGrid>
              <a:tr h="170346">
                <a:tc>
                  <a:txBody>
                    <a:bodyPr/>
                    <a:lstStyle/>
                    <a:p>
                      <a:pPr indent="457200" algn="just">
                        <a:spcAft>
                          <a:spcPts val="0"/>
                        </a:spcAft>
                      </a:pPr>
                      <a:r>
                        <a:rPr lang="en-US" sz="2000" dirty="0">
                          <a:effectLst/>
                        </a:rPr>
                        <a:t>The analyzed factor</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457200" algn="just">
                        <a:spcAft>
                          <a:spcPts val="0"/>
                        </a:spcAft>
                      </a:pPr>
                      <a:r>
                        <a:rPr lang="en-US" sz="2000">
                          <a:effectLst/>
                        </a:rPr>
                        <a:t>Composition of the analyzed factor</a:t>
                      </a:r>
                      <a:endParaRPr lang="ru-RU" sz="200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9284">
                <a:tc>
                  <a:txBody>
                    <a:bodyPr/>
                    <a:lstStyle/>
                    <a:p>
                      <a:pPr algn="just">
                        <a:spcAft>
                          <a:spcPts val="0"/>
                        </a:spcAft>
                      </a:pPr>
                      <a:r>
                        <a:rPr lang="en-US" sz="2000" dirty="0">
                          <a:effectLst/>
                        </a:rPr>
                        <a:t>1. Location of the enterprise and auxiliary production facilities</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000" dirty="0">
                          <a:effectLst/>
                        </a:rPr>
                        <a:t>1.1. Availability of sources of raw materials, energy, water, communication facilities, proximity to markets for products</a:t>
                      </a:r>
                      <a:endParaRPr lang="ru-RU" sz="2000" dirty="0">
                        <a:effectLst/>
                      </a:endParaRPr>
                    </a:p>
                    <a:p>
                      <a:pPr algn="just">
                        <a:spcAft>
                          <a:spcPts val="0"/>
                        </a:spcAft>
                      </a:pPr>
                      <a:r>
                        <a:rPr lang="en-US" sz="2000" dirty="0">
                          <a:effectLst/>
                        </a:rPr>
                        <a:t>1.2. Degree of development of the district's infrastructure (availability of transport highways, social facilities, etc.)</a:t>
                      </a:r>
                      <a:endParaRPr lang="ru-RU" sz="2000" dirty="0">
                        <a:effectLst/>
                      </a:endParaRPr>
                    </a:p>
                    <a:p>
                      <a:pPr algn="just">
                        <a:spcAft>
                          <a:spcPts val="0"/>
                        </a:spcAft>
                      </a:pPr>
                      <a:r>
                        <a:rPr lang="en-US" sz="2000" dirty="0">
                          <a:effectLst/>
                        </a:rPr>
                        <a:t>1.3. Availability of the district's (non -) qualified and labor force, managerial personnel</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0134">
                <a:tc>
                  <a:txBody>
                    <a:bodyPr/>
                    <a:lstStyle/>
                    <a:p>
                      <a:pPr algn="just">
                        <a:spcAft>
                          <a:spcPts val="0"/>
                        </a:spcAft>
                      </a:pPr>
                      <a:r>
                        <a:rPr lang="en-US" sz="2000" dirty="0">
                          <a:effectLst/>
                        </a:rPr>
                        <a:t>2. Scope and timing of project implementation</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000">
                          <a:effectLst/>
                        </a:rPr>
                        <a:t>2.1. The scale of the project (production of the item)</a:t>
                      </a:r>
                      <a:endParaRPr lang="ru-RU" sz="2000">
                        <a:effectLst/>
                      </a:endParaRPr>
                    </a:p>
                    <a:p>
                      <a:pPr algn="just">
                        <a:spcAft>
                          <a:spcPts val="0"/>
                        </a:spcAft>
                      </a:pPr>
                      <a:r>
                        <a:rPr lang="en-US" sz="2000">
                          <a:effectLst/>
                        </a:rPr>
                        <a:t>2.2. The length of a project</a:t>
                      </a:r>
                      <a:endParaRPr lang="ru-RU" sz="200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949071">
                <a:tc>
                  <a:txBody>
                    <a:bodyPr/>
                    <a:lstStyle/>
                    <a:p>
                      <a:pPr algn="just">
                        <a:spcAft>
                          <a:spcPts val="0"/>
                        </a:spcAft>
                      </a:pPr>
                      <a:r>
                        <a:rPr lang="en-US" sz="2000" dirty="0">
                          <a:effectLst/>
                        </a:rPr>
                        <a:t>3. Technological processes</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000" dirty="0">
                          <a:effectLst/>
                        </a:rPr>
                        <a:t>3.1. Used technological processes</a:t>
                      </a:r>
                      <a:endParaRPr lang="ru-RU" sz="2000" dirty="0">
                        <a:effectLst/>
                      </a:endParaRPr>
                    </a:p>
                    <a:p>
                      <a:pPr algn="just">
                        <a:spcAft>
                          <a:spcPts val="0"/>
                        </a:spcAft>
                      </a:pPr>
                      <a:r>
                        <a:rPr lang="en-US" sz="2000" dirty="0">
                          <a:effectLst/>
                        </a:rPr>
                        <a:t>3.2. Compliance of equipment with production conditions and district characteristics</a:t>
                      </a:r>
                      <a:endParaRPr lang="ru-RU" sz="2000" dirty="0">
                        <a:effectLst/>
                      </a:endParaRPr>
                    </a:p>
                    <a:p>
                      <a:pPr algn="just">
                        <a:spcAft>
                          <a:spcPts val="0"/>
                        </a:spcAft>
                      </a:pPr>
                      <a:r>
                        <a:rPr lang="en-US" sz="2000" dirty="0">
                          <a:effectLst/>
                        </a:rPr>
                        <a:t>3.3. Possibilities of reconstruction and modernization of existing enterprises</a:t>
                      </a:r>
                      <a:endParaRPr lang="ru-RU" sz="2000" dirty="0">
                        <a:effectLst/>
                      </a:endParaRPr>
                    </a:p>
                    <a:p>
                      <a:pPr algn="just">
                        <a:spcAft>
                          <a:spcPts val="0"/>
                        </a:spcAft>
                      </a:pPr>
                      <a:r>
                        <a:rPr lang="en-US" sz="2000" dirty="0">
                          <a:effectLst/>
                        </a:rPr>
                        <a:t>3.4. Options for purchasing equipment from domestic and foreign manufacturers (suppliers), as well as leasing)</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29922">
                <a:tc>
                  <a:txBody>
                    <a:bodyPr/>
                    <a:lstStyle/>
                    <a:p>
                      <a:pPr algn="just">
                        <a:spcAft>
                          <a:spcPts val="0"/>
                        </a:spcAft>
                      </a:pPr>
                      <a:r>
                        <a:rPr lang="en-US" sz="2000" dirty="0">
                          <a:effectLst/>
                        </a:rPr>
                        <a:t>4. Development of project options</a:t>
                      </a:r>
                      <a:endParaRPr lang="ru-RU" sz="2000" dirty="0">
                        <a:effectLst/>
                      </a:endParaRPr>
                    </a:p>
                    <a:p>
                      <a:pPr algn="just">
                        <a:spcAft>
                          <a:spcPts val="0"/>
                        </a:spcAft>
                      </a:pPr>
                      <a:r>
                        <a:rPr lang="ru-RU" sz="2000" dirty="0">
                          <a:effectLst/>
                        </a:rPr>
                        <a:t> </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000" dirty="0">
                          <a:effectLst/>
                        </a:rPr>
                        <a:t>4.1. Preliminary versions of the project</a:t>
                      </a:r>
                      <a:endParaRPr lang="ru-RU" sz="2000" dirty="0">
                        <a:effectLst/>
                      </a:endParaRPr>
                    </a:p>
                    <a:p>
                      <a:pPr algn="just">
                        <a:spcAft>
                          <a:spcPts val="0"/>
                        </a:spcAft>
                      </a:pPr>
                      <a:r>
                        <a:rPr lang="en-US" sz="2000" dirty="0">
                          <a:effectLst/>
                        </a:rPr>
                        <a:t>4.2. The results of expert assessment of technical means </a:t>
                      </a:r>
                      <a:endParaRPr lang="en-US" sz="2000" dirty="0" smtClean="0">
                        <a:effectLst/>
                      </a:endParaRPr>
                    </a:p>
                    <a:p>
                      <a:pPr algn="just">
                        <a:spcAft>
                          <a:spcPts val="0"/>
                        </a:spcAft>
                      </a:pPr>
                      <a:r>
                        <a:rPr lang="en-US" sz="2000" dirty="0" smtClean="0">
                          <a:effectLst/>
                        </a:rPr>
                        <a:t>and </a:t>
                      </a:r>
                      <a:r>
                        <a:rPr lang="en-US" sz="2000" dirty="0">
                          <a:effectLst/>
                        </a:rPr>
                        <a:t>technologies provided by the project</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650511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graphicFrame>
        <p:nvGraphicFramePr>
          <p:cNvPr id="2" name="Таблица 1"/>
          <p:cNvGraphicFramePr>
            <a:graphicFrameLocks noGrp="1"/>
          </p:cNvGraphicFramePr>
          <p:nvPr>
            <p:extLst>
              <p:ext uri="{D42A27DB-BD31-4B8C-83A1-F6EECF244321}">
                <p14:modId xmlns:p14="http://schemas.microsoft.com/office/powerpoint/2010/main" val="4218108068"/>
              </p:ext>
            </p:extLst>
          </p:nvPr>
        </p:nvGraphicFramePr>
        <p:xfrm>
          <a:off x="238124" y="646332"/>
          <a:ext cx="11763375" cy="5322880"/>
        </p:xfrm>
        <a:graphic>
          <a:graphicData uri="http://schemas.openxmlformats.org/drawingml/2006/table">
            <a:tbl>
              <a:tblPr>
                <a:tableStyleId>{5C22544A-7EE6-4342-B048-85BDC9FD1C3A}</a:tableStyleId>
              </a:tblPr>
              <a:tblGrid>
                <a:gridCol w="3666190"/>
                <a:gridCol w="8097185"/>
              </a:tblGrid>
              <a:tr h="170346">
                <a:tc>
                  <a:txBody>
                    <a:bodyPr/>
                    <a:lstStyle/>
                    <a:p>
                      <a:pPr indent="457200" algn="just">
                        <a:spcAft>
                          <a:spcPts val="0"/>
                        </a:spcAft>
                      </a:pPr>
                      <a:r>
                        <a:rPr lang="en-US" sz="2000" dirty="0">
                          <a:effectLst/>
                        </a:rPr>
                        <a:t>The analyzed factor</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457200" algn="just">
                        <a:spcAft>
                          <a:spcPts val="0"/>
                        </a:spcAft>
                      </a:pPr>
                      <a:r>
                        <a:rPr lang="en-US" sz="2000">
                          <a:effectLst/>
                        </a:rPr>
                        <a:t>Composition of the analyzed factor</a:t>
                      </a:r>
                      <a:endParaRPr lang="ru-RU" sz="200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9284">
                <a:tc>
                  <a:txBody>
                    <a:bodyPr/>
                    <a:lstStyle/>
                    <a:p>
                      <a:pPr algn="just">
                        <a:spcAft>
                          <a:spcPts val="0"/>
                        </a:spcAft>
                      </a:pPr>
                      <a:r>
                        <a:rPr lang="en-US" sz="2000" dirty="0">
                          <a:effectLst/>
                        </a:rPr>
                        <a:t>5. Project diagram</a:t>
                      </a:r>
                      <a:endParaRPr lang="ru-RU" sz="2000" dirty="0">
                        <a:effectLst/>
                      </a:endParaRPr>
                    </a:p>
                    <a:p>
                      <a:pPr indent="457200" algn="just">
                        <a:spcAft>
                          <a:spcPts val="0"/>
                        </a:spcAft>
                      </a:pPr>
                      <a:r>
                        <a:rPr lang="ru-RU" sz="2000" dirty="0">
                          <a:effectLst/>
                        </a:rPr>
                        <a:t> </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000" dirty="0">
                          <a:effectLst/>
                        </a:rPr>
                        <a:t>5.1. Layout of main and spare production facilities</a:t>
                      </a:r>
                      <a:endParaRPr lang="ru-RU" sz="2000" dirty="0">
                        <a:effectLst/>
                      </a:endParaRPr>
                    </a:p>
                    <a:p>
                      <a:pPr algn="just">
                        <a:spcAft>
                          <a:spcPts val="0"/>
                        </a:spcAft>
                      </a:pPr>
                      <a:r>
                        <a:rPr lang="en-US" sz="2000" dirty="0">
                          <a:effectLst/>
                        </a:rPr>
                        <a:t>5.2. The scheme of placing of objects of industrial and social infrastructure</a:t>
                      </a:r>
                      <a:endParaRPr lang="ru-RU" sz="2000" dirty="0">
                        <a:effectLst/>
                      </a:endParaRPr>
                    </a:p>
                    <a:p>
                      <a:pPr algn="just">
                        <a:spcAft>
                          <a:spcPts val="0"/>
                        </a:spcAft>
                      </a:pPr>
                      <a:r>
                        <a:rPr lang="en-US" sz="2000" dirty="0">
                          <a:effectLst/>
                        </a:rPr>
                        <a:t>5.3. Organization of transportation of products</a:t>
                      </a:r>
                      <a:endParaRPr lang="ru-RU" sz="2000" dirty="0">
                        <a:effectLst/>
                      </a:endParaRPr>
                    </a:p>
                    <a:p>
                      <a:pPr algn="just">
                        <a:spcAft>
                          <a:spcPts val="0"/>
                        </a:spcAft>
                      </a:pPr>
                      <a:r>
                        <a:rPr lang="en-US" sz="2000" dirty="0">
                          <a:effectLst/>
                        </a:rPr>
                        <a:t>5.4 Organization of communication system</a:t>
                      </a:r>
                      <a:endParaRPr lang="ru-RU" sz="2000" dirty="0">
                        <a:effectLst/>
                      </a:endParaRPr>
                    </a:p>
                    <a:p>
                      <a:pPr algn="just">
                        <a:spcAft>
                          <a:spcPts val="0"/>
                        </a:spcAft>
                      </a:pPr>
                      <a:r>
                        <a:rPr lang="en-US" sz="2000" dirty="0">
                          <a:effectLst/>
                        </a:rPr>
                        <a:t>5.5. The possibility of expansion of the company</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89496">
                <a:tc>
                  <a:txBody>
                    <a:bodyPr/>
                    <a:lstStyle/>
                    <a:p>
                      <a:pPr algn="just">
                        <a:spcAft>
                          <a:spcPts val="0"/>
                        </a:spcAft>
                      </a:pPr>
                      <a:r>
                        <a:rPr lang="en-US" sz="2000" dirty="0">
                          <a:effectLst/>
                        </a:rPr>
                        <a:t>6. Estimates</a:t>
                      </a:r>
                      <a:endParaRPr lang="ru-RU" sz="2000" dirty="0">
                        <a:effectLst/>
                      </a:endParaRPr>
                    </a:p>
                    <a:p>
                      <a:pPr indent="457200" algn="just">
                        <a:spcAft>
                          <a:spcPts val="0"/>
                        </a:spcAft>
                      </a:pPr>
                      <a:r>
                        <a:rPr lang="ru-RU" sz="2000" dirty="0">
                          <a:effectLst/>
                        </a:rPr>
                        <a:t> </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000" dirty="0">
                          <a:effectLst/>
                        </a:rPr>
                        <a:t>6.1. The cost estimates for the purchase and delivery of equipment</a:t>
                      </a:r>
                      <a:endParaRPr lang="ru-RU" sz="2000" dirty="0">
                        <a:effectLst/>
                      </a:endParaRPr>
                    </a:p>
                    <a:p>
                      <a:pPr algn="just">
                        <a:spcAft>
                          <a:spcPts val="0"/>
                        </a:spcAft>
                      </a:pPr>
                      <a:r>
                        <a:rPr lang="en-US" sz="2000" dirty="0">
                          <a:effectLst/>
                        </a:rPr>
                        <a:t>6.2. Estimates of PA and construction work</a:t>
                      </a:r>
                      <a:endParaRPr lang="ru-RU" sz="2000" dirty="0">
                        <a:effectLst/>
                      </a:endParaRPr>
                    </a:p>
                    <a:p>
                      <a:pPr algn="just">
                        <a:spcAft>
                          <a:spcPts val="0"/>
                        </a:spcAft>
                      </a:pPr>
                      <a:r>
                        <a:rPr lang="en-US" sz="2000" dirty="0">
                          <a:effectLst/>
                        </a:rPr>
                        <a:t>6.3. The cost estimates for the purchase of materials, fuel and other current assets</a:t>
                      </a:r>
                      <a:endParaRPr lang="ru-RU" sz="2000" dirty="0">
                        <a:effectLst/>
                      </a:endParaRPr>
                    </a:p>
                    <a:p>
                      <a:pPr algn="just">
                        <a:spcAft>
                          <a:spcPts val="0"/>
                        </a:spcAft>
                      </a:pPr>
                      <a:r>
                        <a:rPr lang="en-US" sz="2000" dirty="0">
                          <a:effectLst/>
                        </a:rPr>
                        <a:t>6.4. Cost estimates for training</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19284">
                <a:tc>
                  <a:txBody>
                    <a:bodyPr/>
                    <a:lstStyle/>
                    <a:p>
                      <a:pPr algn="just">
                        <a:spcAft>
                          <a:spcPts val="0"/>
                        </a:spcAft>
                      </a:pPr>
                      <a:r>
                        <a:rPr lang="en-US" sz="2000" dirty="0">
                          <a:effectLst/>
                        </a:rPr>
                        <a:t>7. The project implementation schedule</a:t>
                      </a:r>
                      <a:endParaRPr lang="ru-RU" sz="2000" dirty="0">
                        <a:effectLst/>
                      </a:endParaRPr>
                    </a:p>
                    <a:p>
                      <a:pPr algn="just">
                        <a:spcAft>
                          <a:spcPts val="0"/>
                        </a:spcAft>
                      </a:pPr>
                      <a:r>
                        <a:rPr lang="ru-RU" sz="2000" dirty="0">
                          <a:effectLst/>
                        </a:rPr>
                        <a:t> </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en-US" sz="2000" dirty="0">
                          <a:effectLst/>
                        </a:rPr>
                        <a:t>7.1. Organization of the process of placing orders and entering into contracts with producers or suppliers of resources</a:t>
                      </a:r>
                      <a:endParaRPr lang="ru-RU" sz="2000" dirty="0">
                        <a:effectLst/>
                      </a:endParaRPr>
                    </a:p>
                    <a:p>
                      <a:pPr algn="just">
                        <a:spcAft>
                          <a:spcPts val="0"/>
                        </a:spcAft>
                      </a:pPr>
                      <a:r>
                        <a:rPr lang="en-US" sz="2000" dirty="0">
                          <a:effectLst/>
                        </a:rPr>
                        <a:t>7.2. Calendar plan for the construction phase of the project</a:t>
                      </a:r>
                      <a:endParaRPr lang="ru-RU" sz="2000" dirty="0">
                        <a:effectLst/>
                      </a:endParaRPr>
                    </a:p>
                    <a:p>
                      <a:pPr algn="just">
                        <a:spcAft>
                          <a:spcPts val="0"/>
                        </a:spcAft>
                      </a:pPr>
                      <a:r>
                        <a:rPr lang="en-US" sz="2000" dirty="0">
                          <a:effectLst/>
                        </a:rPr>
                        <a:t>7.3. Calendar plan of the preparatory period, including schedules </a:t>
                      </a:r>
                      <a:endParaRPr lang="en-US" sz="2000" dirty="0" smtClean="0">
                        <a:effectLst/>
                      </a:endParaRPr>
                    </a:p>
                    <a:p>
                      <a:pPr algn="just">
                        <a:spcAft>
                          <a:spcPts val="0"/>
                        </a:spcAft>
                      </a:pPr>
                      <a:r>
                        <a:rPr lang="en-US" sz="2000" dirty="0" smtClean="0">
                          <a:effectLst/>
                        </a:rPr>
                        <a:t>of </a:t>
                      </a:r>
                      <a:r>
                        <a:rPr lang="en-US" sz="2000" dirty="0">
                          <a:effectLst/>
                        </a:rPr>
                        <a:t>equipment receipt and installation, as well as schedules </a:t>
                      </a:r>
                      <a:endParaRPr lang="en-US" sz="2000" dirty="0" smtClean="0">
                        <a:effectLst/>
                      </a:endParaRPr>
                    </a:p>
                    <a:p>
                      <a:pPr algn="just">
                        <a:spcAft>
                          <a:spcPts val="0"/>
                        </a:spcAft>
                      </a:pPr>
                      <a:r>
                        <a:rPr lang="en-US" sz="2000" dirty="0" smtClean="0">
                          <a:effectLst/>
                        </a:rPr>
                        <a:t>of </a:t>
                      </a:r>
                      <a:r>
                        <a:rPr lang="en-US" sz="2000" dirty="0">
                          <a:effectLst/>
                        </a:rPr>
                        <a:t>working capital formation</a:t>
                      </a:r>
                      <a:endParaRPr lang="ru-RU" sz="2000" dirty="0">
                        <a:effectLst/>
                        <a:latin typeface="Times New Roman" panose="02020603050405020304" pitchFamily="18" charset="0"/>
                        <a:ea typeface="Times New Roman" panose="02020603050405020304" pitchFamily="18" charset="0"/>
                      </a:endParaRPr>
                    </a:p>
                  </a:txBody>
                  <a:tcPr marL="17660" marR="17660" marT="17660" marB="176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898908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09418" y="718562"/>
            <a:ext cx="11825408" cy="584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smtClean="0"/>
              <a:t>	</a:t>
            </a:r>
            <a:r>
              <a:rPr lang="en-US" sz="2400" b="1" dirty="0"/>
              <a:t> </a:t>
            </a:r>
            <a:r>
              <a:rPr lang="en-US" sz="2400" dirty="0"/>
              <a:t>Social analysis of the project. The task of social analysis is to determine the suitability of the proposed project options from the point of view of the interests of the population of the territory that it affects with its products. A special requirement is to consider and take into account the interests of the population groups that are most sensitive to changes made by the project.</a:t>
            </a:r>
            <a:endParaRPr lang="ru-RU" sz="2400" dirty="0"/>
          </a:p>
          <a:p>
            <a:pPr marL="0" indent="0" algn="just">
              <a:buNone/>
            </a:pPr>
            <a:r>
              <a:rPr lang="en-US" sz="2400" dirty="0"/>
              <a:t>As a result, of the social analysis, the project outlines a strategy for its implementation that would ideally benefit from the support of the local population and the social group that it affects. In addition, the project should be accepted (or at least "overlooked") by the public, especially for environmental reasons.</a:t>
            </a:r>
            <a:endParaRPr lang="ru-RU" sz="2400" dirty="0"/>
          </a:p>
          <a:p>
            <a:pPr marL="0" indent="0" algn="just">
              <a:buNone/>
            </a:pPr>
            <a:r>
              <a:rPr lang="en-US" sz="2400" dirty="0"/>
              <a:t>Social analysis should be carried out in conjunction with other types of project analysis. A number of questions are expected to be answered as a result of social analysis.</a:t>
            </a:r>
            <a:endParaRPr lang="ru-RU" sz="2400" dirty="0"/>
          </a:p>
          <a:p>
            <a:pPr marL="0" indent="0" algn="just">
              <a:buNone/>
            </a:pPr>
            <a:r>
              <a:rPr lang="en-US" sz="2400" dirty="0"/>
              <a:t>• Is the project socially and culturally acceptable in the local context?</a:t>
            </a:r>
            <a:endParaRPr lang="ru-RU" sz="2400" dirty="0"/>
          </a:p>
          <a:p>
            <a:pPr marL="0" indent="0" algn="just">
              <a:buNone/>
            </a:pPr>
            <a:r>
              <a:rPr lang="en-US" sz="2400" dirty="0"/>
              <a:t>• What are the positive and negative social and cultural impacts of the project?</a:t>
            </a:r>
            <a:endParaRPr lang="ru-RU" sz="2400" dirty="0"/>
          </a:p>
          <a:p>
            <a:pPr marL="0" indent="0" algn="just">
              <a:buNone/>
            </a:pPr>
            <a:r>
              <a:rPr lang="en-US" sz="2400" dirty="0"/>
              <a:t>• What are the quantitative estimates of the costs and benefits associated </a:t>
            </a:r>
            <a:endParaRPr lang="en-US" sz="2400" dirty="0" smtClean="0"/>
          </a:p>
          <a:p>
            <a:pPr marL="0" indent="0" algn="just">
              <a:buNone/>
            </a:pPr>
            <a:r>
              <a:rPr lang="en-US" sz="2400" dirty="0" smtClean="0"/>
              <a:t>with </a:t>
            </a:r>
            <a:r>
              <a:rPr lang="en-US" sz="2400" dirty="0"/>
              <a:t>these effects?</a:t>
            </a:r>
            <a:endParaRPr lang="ru-RU" sz="2400" dirty="0"/>
          </a:p>
        </p:txBody>
      </p:sp>
    </p:spTree>
    <p:extLst>
      <p:ext uri="{BB962C8B-B14F-4D97-AF65-F5344CB8AC3E}">
        <p14:creationId xmlns:p14="http://schemas.microsoft.com/office/powerpoint/2010/main" val="2226796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18943" y="813812"/>
            <a:ext cx="11825408" cy="584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	When </a:t>
            </a:r>
            <a:r>
              <a:rPr lang="en-US" sz="2400" dirty="0"/>
              <a:t>conducting social analysis, the following groups of social indicators can be used:</a:t>
            </a:r>
            <a:endParaRPr lang="ru-RU" sz="2400" dirty="0"/>
          </a:p>
          <a:p>
            <a:pPr lvl="0"/>
            <a:r>
              <a:rPr lang="en-US" sz="2400" dirty="0"/>
              <a:t>Demographics,</a:t>
            </a:r>
            <a:endParaRPr lang="ru-RU" sz="2400" dirty="0"/>
          </a:p>
          <a:p>
            <a:pPr lvl="0"/>
            <a:r>
              <a:rPr lang="en-US" sz="2400" dirty="0"/>
              <a:t>Employment indicator,</a:t>
            </a:r>
            <a:endParaRPr lang="ru-RU" sz="2400" dirty="0"/>
          </a:p>
          <a:p>
            <a:pPr lvl="0"/>
            <a:r>
              <a:rPr lang="en-US" sz="2400" dirty="0"/>
              <a:t>Social structure (educational structure, professional structure).</a:t>
            </a:r>
            <a:endParaRPr lang="ru-RU" sz="2400" dirty="0"/>
          </a:p>
          <a:p>
            <a:pPr lvl="0"/>
            <a:r>
              <a:rPr lang="en-US" sz="2400" dirty="0"/>
              <a:t>Public life,</a:t>
            </a:r>
            <a:endParaRPr lang="ru-RU" sz="2400" dirty="0"/>
          </a:p>
          <a:p>
            <a:pPr lvl="0"/>
            <a:r>
              <a:rPr lang="en-US" sz="2400" dirty="0"/>
              <a:t>Housing, health, security, transport.</a:t>
            </a:r>
            <a:endParaRPr lang="ru-RU" sz="2400" dirty="0"/>
          </a:p>
          <a:p>
            <a:r>
              <a:rPr lang="en-US" sz="2400" dirty="0"/>
              <a:t>The social impact assessment of the project should be accompanied by an economic assessment to minimize its possible negative impacts on various social groups.</a:t>
            </a:r>
            <a:endParaRPr lang="ru-RU" sz="2400" dirty="0"/>
          </a:p>
          <a:p>
            <a:pPr marL="0" indent="0">
              <a:spcBef>
                <a:spcPts val="0"/>
              </a:spcBef>
              <a:buNone/>
            </a:pPr>
            <a:r>
              <a:rPr lang="en-US" sz="2400" dirty="0"/>
              <a:t>However, the implementation of any project (and even more so related to the development of energy sources) causes a certain change in the situation in the political, economic or social spheres. This change may be beneficial to some social groups; unprofitable (or even harmful) to others. In this regard, the final expert opinion should take into </a:t>
            </a:r>
            <a:r>
              <a:rPr lang="en-US" sz="2400" dirty="0" smtClean="0"/>
              <a:t>account </a:t>
            </a:r>
            <a:r>
              <a:rPr lang="en-US" sz="2400" dirty="0"/>
              <a:t>the </a:t>
            </a:r>
            <a:endParaRPr lang="en-US" sz="2400" dirty="0" smtClean="0"/>
          </a:p>
          <a:p>
            <a:pPr marL="0" indent="0">
              <a:spcBef>
                <a:spcPts val="0"/>
              </a:spcBef>
              <a:buNone/>
            </a:pPr>
            <a:r>
              <a:rPr lang="en-US" sz="2400" dirty="0" smtClean="0"/>
              <a:t>interests </a:t>
            </a:r>
            <a:r>
              <a:rPr lang="en-US" sz="2400" dirty="0"/>
              <a:t>of not only individual social groups, but also society </a:t>
            </a:r>
            <a:r>
              <a:rPr lang="en-US" sz="2400" dirty="0" smtClean="0"/>
              <a:t>as </a:t>
            </a:r>
            <a:r>
              <a:rPr lang="en-US" sz="2400" dirty="0"/>
              <a:t>a whole.</a:t>
            </a:r>
            <a:endParaRPr lang="ru-RU" sz="2400" dirty="0"/>
          </a:p>
        </p:txBody>
      </p:sp>
    </p:spTree>
    <p:extLst>
      <p:ext uri="{BB962C8B-B14F-4D97-AF65-F5344CB8AC3E}">
        <p14:creationId xmlns:p14="http://schemas.microsoft.com/office/powerpoint/2010/main" val="533697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18943" y="813812"/>
            <a:ext cx="11358682" cy="584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Environmental </a:t>
            </a:r>
            <a:r>
              <a:rPr lang="en-US" sz="2400" b="1" dirty="0"/>
              <a:t>analysis of the project</a:t>
            </a:r>
            <a:r>
              <a:rPr lang="en-US" sz="2400" b="1" dirty="0" smtClean="0"/>
              <a:t>.</a:t>
            </a:r>
          </a:p>
          <a:p>
            <a:pPr marL="0" indent="0">
              <a:buNone/>
            </a:pPr>
            <a:r>
              <a:rPr lang="en-US" sz="2400" dirty="0" smtClean="0"/>
              <a:t> 	The </a:t>
            </a:r>
            <a:r>
              <a:rPr lang="en-US" sz="2400" dirty="0"/>
              <a:t>task of environmental project management is to establish a balance between people's need for natural resources and the ability of the environment to meet these needs.</a:t>
            </a:r>
            <a:endParaRPr lang="ru-RU" sz="2400" dirty="0"/>
          </a:p>
          <a:p>
            <a:pPr marL="0" indent="0">
              <a:buNone/>
            </a:pPr>
            <a:r>
              <a:rPr lang="en-US" sz="2400" dirty="0" smtClean="0"/>
              <a:t>	For </a:t>
            </a:r>
            <a:r>
              <a:rPr lang="en-US" sz="2400" dirty="0"/>
              <a:t>environmental protection measures, preventive measures are much more important and almost always cheaper than correcting the damage.</a:t>
            </a:r>
            <a:endParaRPr lang="ru-RU" sz="2400" dirty="0"/>
          </a:p>
          <a:p>
            <a:pPr marL="0" indent="0">
              <a:buNone/>
            </a:pPr>
            <a:r>
              <a:rPr lang="en-US" sz="2400" dirty="0" smtClean="0"/>
              <a:t>	The </a:t>
            </a:r>
            <a:r>
              <a:rPr lang="en-US" sz="2400" dirty="0"/>
              <a:t>cost of modifying the project in order to bring it in line with the current environmental criteria should be considered as necessary. To improve the project's effectiveness, environmental issues should be reflected in the project document at the earliest stage. This documentation should justify the environmental risks and the possibilities of reducing them through an appropriate action plan.</a:t>
            </a:r>
            <a:endParaRPr lang="ru-RU" sz="2400" dirty="0"/>
          </a:p>
          <a:p>
            <a:pPr marL="0" indent="0">
              <a:buNone/>
            </a:pPr>
            <a:r>
              <a:rPr lang="en-US" sz="2400" dirty="0" smtClean="0"/>
              <a:t>	Conducting </a:t>
            </a:r>
            <a:r>
              <a:rPr lang="en-US" sz="2400" dirty="0"/>
              <a:t>a standard analysis of the environmental performance of projects is often difficult due to the fact that environmental costs and benefits are detected over a relatively long time, and they are quite difficult to measure and predict</a:t>
            </a:r>
            <a:r>
              <a:rPr lang="en-US" sz="2400" dirty="0" smtClean="0"/>
              <a:t>.</a:t>
            </a:r>
            <a:endParaRPr lang="ru-RU" sz="2400" dirty="0"/>
          </a:p>
        </p:txBody>
      </p:sp>
    </p:spTree>
    <p:extLst>
      <p:ext uri="{BB962C8B-B14F-4D97-AF65-F5344CB8AC3E}">
        <p14:creationId xmlns:p14="http://schemas.microsoft.com/office/powerpoint/2010/main" val="19224033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390525" y="813812"/>
            <a:ext cx="11087100" cy="5844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dirty="0"/>
              <a:t>If the scale and type of environmental changes can be predicted, the existing system of markets and prices can provide a more or less unambiguous estimate of the monetary value of some of the consequences of these changes. It is much more difficult to assess the effects of such pollution on human health. The cost of some consequences can be determined using statistics from health authorities by calculating the cost of forced relocation of people, etc.</a:t>
            </a:r>
            <a:endParaRPr lang="ru-RU" sz="2400" dirty="0"/>
          </a:p>
          <a:p>
            <a:pPr marL="0" indent="0">
              <a:buNone/>
            </a:pPr>
            <a:r>
              <a:rPr lang="en-US" sz="2400" b="1" dirty="0" smtClean="0"/>
              <a:t>	If </a:t>
            </a:r>
            <a:r>
              <a:rPr lang="en-US" sz="2400" b="1" dirty="0"/>
              <a:t>the costs and benefits cannot be quantified, the consequences of alternative solutions should be evaluated qualitatively.</a:t>
            </a:r>
            <a:r>
              <a:rPr lang="en-US" sz="2400" dirty="0"/>
              <a:t> Qualitative analysis, as well as quantitative analysis, should show the difference between "with a project" and "without a project" situations, as well as the difference between alternative options.</a:t>
            </a:r>
            <a:endParaRPr lang="ru-RU" sz="2400" dirty="0"/>
          </a:p>
        </p:txBody>
      </p:sp>
    </p:spTree>
    <p:extLst>
      <p:ext uri="{BB962C8B-B14F-4D97-AF65-F5344CB8AC3E}">
        <p14:creationId xmlns:p14="http://schemas.microsoft.com/office/powerpoint/2010/main" val="2981243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499859" y="606521"/>
            <a:ext cx="11087100" cy="51012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b="1" dirty="0"/>
              <a:t>Institutional and organizational analysis</a:t>
            </a:r>
            <a:r>
              <a:rPr lang="en-US" sz="2400" dirty="0"/>
              <a:t>. </a:t>
            </a:r>
            <a:endParaRPr lang="en-US" sz="2400" dirty="0" smtClean="0"/>
          </a:p>
          <a:p>
            <a:pPr marL="0" indent="0">
              <a:buNone/>
            </a:pPr>
            <a:r>
              <a:rPr lang="en-US" sz="2400" dirty="0" smtClean="0"/>
              <a:t>	Institutional-organizational </a:t>
            </a:r>
            <a:r>
              <a:rPr lang="en-US" sz="2400" dirty="0"/>
              <a:t>or simply institutional analysis of investment projects aims to assess the organizational, legal, political and administrative environment in which projects are implemented and operated.</a:t>
            </a:r>
            <a:endParaRPr lang="ru-RU" sz="2400" dirty="0"/>
          </a:p>
          <a:p>
            <a:pPr marL="0" indent="0">
              <a:buNone/>
            </a:pPr>
            <a:r>
              <a:rPr lang="en-US" sz="2400" dirty="0"/>
              <a:t>A number of questions are expected to be answered as a result of the institutional analysis.</a:t>
            </a:r>
            <a:endParaRPr lang="ru-RU" sz="2400" dirty="0"/>
          </a:p>
          <a:p>
            <a:pPr marL="0" indent="0">
              <a:buNone/>
            </a:pPr>
            <a:r>
              <a:rPr lang="en-US" sz="2400" dirty="0"/>
              <a:t>• Are the appropriate organizational structures and legal environment in place to implement the project?</a:t>
            </a:r>
            <a:endParaRPr lang="ru-RU" sz="2400" dirty="0"/>
          </a:p>
          <a:p>
            <a:pPr marL="0" indent="0">
              <a:buNone/>
            </a:pPr>
            <a:r>
              <a:rPr lang="en-US" sz="2400" dirty="0"/>
              <a:t>• Is the infrastructure necessary for the implementation and operation of the project available?</a:t>
            </a:r>
            <a:endParaRPr lang="ru-RU" sz="2400" dirty="0"/>
          </a:p>
          <a:p>
            <a:pPr marL="0" indent="0">
              <a:buNone/>
            </a:pPr>
            <a:r>
              <a:rPr lang="en-US" sz="2400" dirty="0"/>
              <a:t>• What is the probability of the project being implemented within the specified time frame and what are the risks associated with the project</a:t>
            </a:r>
            <a:r>
              <a:rPr lang="en-US" sz="2400" dirty="0" smtClean="0"/>
              <a:t>?</a:t>
            </a:r>
            <a:endParaRPr lang="ru-RU" sz="2400" dirty="0"/>
          </a:p>
        </p:txBody>
      </p:sp>
    </p:spTree>
    <p:extLst>
      <p:ext uri="{BB962C8B-B14F-4D97-AF65-F5344CB8AC3E}">
        <p14:creationId xmlns:p14="http://schemas.microsoft.com/office/powerpoint/2010/main" val="447704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442709" y="863696"/>
            <a:ext cx="11087100" cy="43464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smtClean="0"/>
              <a:t>	</a:t>
            </a:r>
            <a:r>
              <a:rPr lang="en-US" sz="2400" dirty="0"/>
              <a:t>The active form of developing recommendations for measures to strengthen the capabilities of organizations (recipient enterprises) implementing the project involves consideration of:</a:t>
            </a:r>
            <a:endParaRPr lang="ru-RU" sz="2400" dirty="0"/>
          </a:p>
          <a:p>
            <a:pPr marL="0" indent="0" algn="just">
              <a:buNone/>
            </a:pPr>
            <a:r>
              <a:rPr lang="en-US" sz="2400" dirty="0"/>
              <a:t>• Methods and methods of production management;</a:t>
            </a:r>
            <a:endParaRPr lang="ru-RU" sz="2400" dirty="0"/>
          </a:p>
          <a:p>
            <a:pPr marL="0" indent="0" algn="just">
              <a:buNone/>
            </a:pPr>
            <a:r>
              <a:rPr lang="en-US" sz="2400" dirty="0"/>
              <a:t>• Organizational structure, possible changes in it;</a:t>
            </a:r>
            <a:endParaRPr lang="ru-RU" sz="2400" dirty="0"/>
          </a:p>
          <a:p>
            <a:pPr marL="0" indent="0" algn="just">
              <a:buNone/>
            </a:pPr>
            <a:r>
              <a:rPr lang="en-US" sz="2400" dirty="0"/>
              <a:t>• Planning, including investment planning;</a:t>
            </a:r>
            <a:endParaRPr lang="ru-RU" sz="2400" dirty="0"/>
          </a:p>
          <a:p>
            <a:pPr marL="0" indent="0" algn="just">
              <a:buNone/>
            </a:pPr>
            <a:r>
              <a:rPr lang="en-US" sz="2400" dirty="0"/>
              <a:t>• Recruitment and training issues;</a:t>
            </a:r>
            <a:endParaRPr lang="ru-RU" sz="2400" dirty="0"/>
          </a:p>
          <a:p>
            <a:pPr marL="0" indent="0" algn="just">
              <a:buNone/>
            </a:pPr>
            <a:r>
              <a:rPr lang="en-US" sz="2400" dirty="0"/>
              <a:t>• Financial activities, including financial management, accounting and auditing;</a:t>
            </a:r>
            <a:endParaRPr lang="ru-RU" sz="2400" dirty="0"/>
          </a:p>
          <a:p>
            <a:pPr marL="0" indent="0" algn="just">
              <a:buNone/>
            </a:pPr>
            <a:r>
              <a:rPr lang="en-US" sz="2400" dirty="0"/>
              <a:t>• Material and technical support of projects</a:t>
            </a:r>
            <a:r>
              <a:rPr lang="en-US" sz="2400" dirty="0" smtClean="0"/>
              <a:t>.</a:t>
            </a:r>
            <a:endParaRPr lang="ru-RU" sz="2400" dirty="0"/>
          </a:p>
        </p:txBody>
      </p:sp>
    </p:spTree>
    <p:extLst>
      <p:ext uri="{BB962C8B-B14F-4D97-AF65-F5344CB8AC3E}">
        <p14:creationId xmlns:p14="http://schemas.microsoft.com/office/powerpoint/2010/main" val="4503806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04774" y="492220"/>
            <a:ext cx="11896725" cy="60038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2400" b="1" dirty="0" smtClean="0"/>
              <a:t>	</a:t>
            </a:r>
            <a:r>
              <a:rPr lang="en-US" sz="2200" dirty="0"/>
              <a:t>Two aspects of project management should be highlighted:</a:t>
            </a:r>
            <a:endParaRPr lang="ru-RU" sz="2200" dirty="0"/>
          </a:p>
          <a:p>
            <a:pPr marL="0" indent="0" algn="just">
              <a:spcBef>
                <a:spcPts val="0"/>
              </a:spcBef>
              <a:buNone/>
            </a:pPr>
            <a:r>
              <a:rPr lang="en-US" sz="2200" dirty="0"/>
              <a:t>• Methods of work coordination;</a:t>
            </a:r>
            <a:endParaRPr lang="ru-RU" sz="2200" dirty="0"/>
          </a:p>
          <a:p>
            <a:pPr marL="0" indent="0" algn="just">
              <a:spcBef>
                <a:spcPts val="0"/>
              </a:spcBef>
              <a:buNone/>
            </a:pPr>
            <a:r>
              <a:rPr lang="en-US" sz="2200" dirty="0"/>
              <a:t>• Activities to improve project management.</a:t>
            </a:r>
            <a:endParaRPr lang="ru-RU" sz="2200" dirty="0"/>
          </a:p>
          <a:p>
            <a:pPr marL="0" indent="0" algn="just">
              <a:spcBef>
                <a:spcPts val="0"/>
              </a:spcBef>
              <a:buNone/>
            </a:pPr>
            <a:r>
              <a:rPr lang="en-US" sz="2200" dirty="0"/>
              <a:t>One way to overcome the organizational problems inherent in fairly large projects is to simplify them by identifying activities that are essential for achieving the main goal of the project, and focusing on them limited organizational resources at the cost of assigning desirable, but difficult or secondary tasks for the future.</a:t>
            </a:r>
            <a:endParaRPr lang="ru-RU" sz="2200" dirty="0"/>
          </a:p>
          <a:p>
            <a:pPr marL="0" indent="0" algn="just">
              <a:spcBef>
                <a:spcPts val="0"/>
              </a:spcBef>
              <a:buNone/>
            </a:pPr>
            <a:r>
              <a:rPr lang="en-US" sz="2200" dirty="0"/>
              <a:t>A similar approach should be applied to the requirements for coordinating the work of various project performers, since it may take a long time, but it may not produce the expected results. In addition, a system should be established to encourage interaction between project employees and organizations implementing the project. Creating, for example, small working groups of those who control non-primary but important resources (for example, vehicles) may be a more productive coordination mechanism than creating, for example, a coordinating Committee consisting of senior staff.</a:t>
            </a:r>
            <a:endParaRPr lang="ru-RU" sz="2200" dirty="0"/>
          </a:p>
          <a:p>
            <a:pPr marL="0" indent="0" algn="just">
              <a:spcBef>
                <a:spcPts val="0"/>
              </a:spcBef>
              <a:buNone/>
            </a:pPr>
            <a:r>
              <a:rPr lang="en-US" sz="2200" dirty="0"/>
              <a:t>Institutional problems in the operational phase of a project are often related to the fact that decision makers focus more on the capital investment phase than on the subsequent operation and maintenance phases of the completed project. One aspect of neglecting the operation of </a:t>
            </a:r>
            <a:endParaRPr lang="en-US" sz="2200" dirty="0" smtClean="0"/>
          </a:p>
          <a:p>
            <a:pPr marL="0" indent="0" algn="just">
              <a:spcBef>
                <a:spcPts val="0"/>
              </a:spcBef>
              <a:buNone/>
            </a:pPr>
            <a:r>
              <a:rPr lang="en-US" sz="2200" dirty="0" smtClean="0"/>
              <a:t>the </a:t>
            </a:r>
            <a:r>
              <a:rPr lang="en-US" sz="2200" dirty="0"/>
              <a:t>project is that too little attention is paid to the costs and benefits associated with </a:t>
            </a:r>
            <a:endParaRPr lang="en-US" sz="2200" dirty="0" smtClean="0"/>
          </a:p>
          <a:p>
            <a:pPr marL="0" indent="0" algn="just">
              <a:spcBef>
                <a:spcPts val="0"/>
              </a:spcBef>
              <a:buNone/>
            </a:pPr>
            <a:r>
              <a:rPr lang="en-US" sz="2200" dirty="0" smtClean="0"/>
              <a:t>maintenance</a:t>
            </a:r>
            <a:r>
              <a:rPr lang="en-US" sz="2200" dirty="0"/>
              <a:t>, maintenance, reconstruction or improvement of fixed assets, and </a:t>
            </a:r>
            <a:endParaRPr lang="en-US" sz="2200" dirty="0" smtClean="0"/>
          </a:p>
          <a:p>
            <a:pPr marL="0" indent="0" algn="just">
              <a:spcBef>
                <a:spcPts val="0"/>
              </a:spcBef>
              <a:buNone/>
            </a:pPr>
            <a:r>
              <a:rPr lang="en-US" sz="2200" dirty="0" smtClean="0"/>
              <a:t>consequently</a:t>
            </a:r>
            <a:r>
              <a:rPr lang="en-US" sz="2200" dirty="0"/>
              <a:t>, the reduction of project benefits.</a:t>
            </a:r>
            <a:endParaRPr lang="ru-RU" sz="2200" dirty="0"/>
          </a:p>
        </p:txBody>
      </p:sp>
    </p:spTree>
    <p:extLst>
      <p:ext uri="{BB962C8B-B14F-4D97-AF65-F5344CB8AC3E}">
        <p14:creationId xmlns:p14="http://schemas.microsoft.com/office/powerpoint/2010/main" val="2075082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Заголовок 3"/>
          <p:cNvSpPr txBox="1">
            <a:spLocks/>
          </p:cNvSpPr>
          <p:nvPr/>
        </p:nvSpPr>
        <p:spPr>
          <a:xfrm>
            <a:off x="4181524" y="0"/>
            <a:ext cx="7977523" cy="4595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t"/>
            <a:r>
              <a:rPr lang="en-US" sz="2600" b="1" dirty="0" smtClean="0"/>
              <a:t>INVESTMENT DESIGN INNOVATION</a:t>
            </a:r>
            <a:r>
              <a:rPr lang="ru-RU" sz="2600" b="1" dirty="0" smtClean="0"/>
              <a:t> </a:t>
            </a:r>
            <a:r>
              <a:rPr lang="en-US" sz="2600" b="1" dirty="0" smtClean="0"/>
              <a:t> IN THE ENERGY SYSTEM</a:t>
            </a:r>
            <a:endParaRPr lang="ru-RU" sz="2600" dirty="0"/>
          </a:p>
        </p:txBody>
      </p:sp>
      <p:cxnSp>
        <p:nvCxnSpPr>
          <p:cNvPr id="6" name="Прямая соединительная линия 5"/>
          <p:cNvCxnSpPr/>
          <p:nvPr/>
        </p:nvCxnSpPr>
        <p:spPr>
          <a:xfrm>
            <a:off x="4662616" y="428357"/>
            <a:ext cx="7418049" cy="3116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Rectangle 3"/>
          <p:cNvSpPr>
            <a:spLocks noChangeArrowheads="1"/>
          </p:cNvSpPr>
          <p:nvPr/>
        </p:nvSpPr>
        <p:spPr bwMode="auto">
          <a:xfrm>
            <a:off x="1730919" y="3240587"/>
            <a:ext cx="103497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smtClean="0">
                <a:ea typeface="Times New Roman" panose="02020603050405020304" pitchFamily="18" charset="0"/>
              </a:rPr>
              <a:t>6.6. </a:t>
            </a:r>
            <a:r>
              <a:rPr lang="en-US" sz="2400" b="1" dirty="0" smtClean="0"/>
              <a:t>Investment </a:t>
            </a:r>
            <a:r>
              <a:rPr lang="en-US" sz="2400" b="1" dirty="0"/>
              <a:t>risks, their types and ways to reduce. </a:t>
            </a:r>
            <a:endParaRPr lang="ru-RU" sz="2400" b="1" dirty="0" smtClean="0"/>
          </a:p>
          <a:p>
            <a:r>
              <a:rPr lang="en-US" sz="2400" b="1" dirty="0" smtClean="0"/>
              <a:t>Risk </a:t>
            </a:r>
            <a:r>
              <a:rPr lang="en-US" sz="2400" b="1" dirty="0"/>
              <a:t>models for investment projects</a:t>
            </a:r>
            <a:endParaRPr lang="ru-RU" sz="2400" b="1" dirty="0"/>
          </a:p>
          <a:p>
            <a:r>
              <a:rPr lang="en-US" sz="2400" b="1" dirty="0"/>
              <a:t>6.7. Non-economic project </a:t>
            </a:r>
            <a:r>
              <a:rPr lang="en-US" sz="2400" b="1" dirty="0" smtClean="0"/>
              <a:t>analysis</a:t>
            </a:r>
            <a:endParaRPr lang="ru-RU" sz="2400" dirty="0"/>
          </a:p>
        </p:txBody>
      </p:sp>
      <p:sp>
        <p:nvSpPr>
          <p:cNvPr id="9" name="Rectangle 3"/>
          <p:cNvSpPr>
            <a:spLocks noChangeArrowheads="1"/>
          </p:cNvSpPr>
          <p:nvPr/>
        </p:nvSpPr>
        <p:spPr bwMode="auto">
          <a:xfrm>
            <a:off x="894902" y="2047804"/>
            <a:ext cx="79854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spcAft>
                <a:spcPts val="0"/>
              </a:spcAft>
            </a:pPr>
            <a:r>
              <a:rPr lang="en-US" sz="2400" b="1" dirty="0">
                <a:ea typeface="Times New Roman" panose="02020603050405020304" pitchFamily="18" charset="0"/>
              </a:rPr>
              <a:t>Tutorial 6. EFFICIENCY OF REAL INVESTMENTS</a:t>
            </a:r>
            <a:endParaRPr lang="ru-RU" sz="2400" dirty="0">
              <a:ea typeface="Times New Roman" panose="02020603050405020304" pitchFamily="18" charset="0"/>
            </a:endParaRPr>
          </a:p>
          <a:p>
            <a:pPr marL="342900" indent="342900">
              <a:spcAft>
                <a:spcPts val="0"/>
              </a:spcAft>
            </a:pPr>
            <a:r>
              <a:rPr lang="en-US" sz="2400" b="1" dirty="0" smtClean="0">
                <a:ea typeface="Times New Roman" panose="02020603050405020304" pitchFamily="18" charset="0"/>
              </a:rPr>
              <a:t>Part 2.</a:t>
            </a:r>
            <a:endParaRPr lang="ru-RU" sz="2400" dirty="0">
              <a:ea typeface="Times New Roman" panose="02020603050405020304" pitchFamily="18" charset="0"/>
            </a:endParaRPr>
          </a:p>
        </p:txBody>
      </p:sp>
    </p:spTree>
    <p:extLst>
      <p:ext uri="{BB962C8B-B14F-4D97-AF65-F5344CB8AC3E}">
        <p14:creationId xmlns:p14="http://schemas.microsoft.com/office/powerpoint/2010/main" val="4319531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104774" y="492220"/>
            <a:ext cx="11896725" cy="60038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sz="2400" b="1" dirty="0" smtClean="0"/>
              <a:t>	</a:t>
            </a:r>
            <a:r>
              <a:rPr lang="en-US" sz="2200" dirty="0"/>
              <a:t>Two aspects of project management should be highlighted:</a:t>
            </a:r>
            <a:endParaRPr lang="ru-RU" sz="2200" dirty="0"/>
          </a:p>
          <a:p>
            <a:pPr marL="0" indent="0" algn="just">
              <a:spcBef>
                <a:spcPts val="0"/>
              </a:spcBef>
              <a:buNone/>
            </a:pPr>
            <a:r>
              <a:rPr lang="en-US" sz="2200" dirty="0"/>
              <a:t>• Methods of work coordination;</a:t>
            </a:r>
            <a:endParaRPr lang="ru-RU" sz="2200" dirty="0"/>
          </a:p>
          <a:p>
            <a:pPr marL="0" indent="0" algn="just">
              <a:spcBef>
                <a:spcPts val="0"/>
              </a:spcBef>
              <a:buNone/>
            </a:pPr>
            <a:r>
              <a:rPr lang="en-US" sz="2200" dirty="0"/>
              <a:t>• Activities to improve project management.</a:t>
            </a:r>
            <a:endParaRPr lang="ru-RU" sz="2200" dirty="0"/>
          </a:p>
          <a:p>
            <a:pPr marL="0" indent="0" algn="just">
              <a:spcBef>
                <a:spcPts val="0"/>
              </a:spcBef>
              <a:buNone/>
            </a:pPr>
            <a:r>
              <a:rPr lang="en-US" sz="2200" dirty="0"/>
              <a:t>One way to overcome the organizational problems inherent in fairly large projects is to simplify them by identifying activities that are essential for achieving the main goal of the project, and focusing on them limited organizational resources at the cost of assigning desirable, but difficult or secondary tasks for the future.</a:t>
            </a:r>
            <a:endParaRPr lang="ru-RU" sz="2200" dirty="0"/>
          </a:p>
          <a:p>
            <a:pPr marL="0" indent="0" algn="just">
              <a:spcBef>
                <a:spcPts val="0"/>
              </a:spcBef>
              <a:buNone/>
            </a:pPr>
            <a:r>
              <a:rPr lang="en-US" sz="2200" dirty="0"/>
              <a:t>A similar approach should be applied to the requirements for coordinating the work of various project performers, since it may take a long time, but it may not produce the expected results. In addition, a system should be established to encourage interaction between project employees and organizations implementing the project. Creating, for example, small working groups of those who control non-primary but important resources (for example, vehicles) may be a more productive coordination mechanism than creating, for example, a coordinating Committee consisting of senior staff.</a:t>
            </a:r>
            <a:endParaRPr lang="ru-RU" sz="2200" dirty="0"/>
          </a:p>
          <a:p>
            <a:pPr marL="0" indent="0" algn="just">
              <a:spcBef>
                <a:spcPts val="0"/>
              </a:spcBef>
              <a:buNone/>
            </a:pPr>
            <a:r>
              <a:rPr lang="en-US" sz="2200" dirty="0"/>
              <a:t>Institutional problems in the operational phase of a project are often related to the fact that decision makers focus more on the capital investment phase than on the subsequent operation and maintenance phases of the completed project. One aspect of neglecting the operation of </a:t>
            </a:r>
            <a:endParaRPr lang="en-US" sz="2200" dirty="0" smtClean="0"/>
          </a:p>
          <a:p>
            <a:pPr marL="0" indent="0" algn="just">
              <a:spcBef>
                <a:spcPts val="0"/>
              </a:spcBef>
              <a:buNone/>
            </a:pPr>
            <a:r>
              <a:rPr lang="en-US" sz="2200" dirty="0" smtClean="0"/>
              <a:t>the </a:t>
            </a:r>
            <a:r>
              <a:rPr lang="en-US" sz="2200" dirty="0"/>
              <a:t>project is that too little attention is paid to the costs and benefits associated with </a:t>
            </a:r>
            <a:endParaRPr lang="en-US" sz="2200" dirty="0" smtClean="0"/>
          </a:p>
          <a:p>
            <a:pPr marL="0" indent="0" algn="just">
              <a:spcBef>
                <a:spcPts val="0"/>
              </a:spcBef>
              <a:buNone/>
            </a:pPr>
            <a:r>
              <a:rPr lang="en-US" sz="2200" dirty="0" smtClean="0"/>
              <a:t>maintenance</a:t>
            </a:r>
            <a:r>
              <a:rPr lang="en-US" sz="2200" dirty="0"/>
              <a:t>, maintenance, reconstruction or improvement of fixed assets, and </a:t>
            </a:r>
            <a:endParaRPr lang="en-US" sz="2200" dirty="0" smtClean="0"/>
          </a:p>
          <a:p>
            <a:pPr marL="0" indent="0" algn="just">
              <a:spcBef>
                <a:spcPts val="0"/>
              </a:spcBef>
              <a:buNone/>
            </a:pPr>
            <a:r>
              <a:rPr lang="en-US" sz="2200" dirty="0" smtClean="0"/>
              <a:t>consequently</a:t>
            </a:r>
            <a:r>
              <a:rPr lang="en-US" sz="2200" dirty="0"/>
              <a:t>, the reduction of project benefits.</a:t>
            </a:r>
            <a:endParaRPr lang="ru-RU" sz="2200" dirty="0"/>
          </a:p>
        </p:txBody>
      </p:sp>
    </p:spTree>
    <p:extLst>
      <p:ext uri="{BB962C8B-B14F-4D97-AF65-F5344CB8AC3E}">
        <p14:creationId xmlns:p14="http://schemas.microsoft.com/office/powerpoint/2010/main" val="28758238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4" name="Прямая соединительная линия 13"/>
          <p:cNvCxnSpPr>
            <a:stCxn id="15"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6" name="Прямоугольник 15"/>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2.</a:t>
            </a:r>
            <a:endParaRPr lang="ru-RU" sz="1200" dirty="0"/>
          </a:p>
        </p:txBody>
      </p:sp>
      <p:sp>
        <p:nvSpPr>
          <p:cNvPr id="19" name="Rectangle 3"/>
          <p:cNvSpPr>
            <a:spLocks noChangeArrowheads="1"/>
          </p:cNvSpPr>
          <p:nvPr/>
        </p:nvSpPr>
        <p:spPr bwMode="auto">
          <a:xfrm>
            <a:off x="484867" y="4652233"/>
            <a:ext cx="4902208"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342900" algn="just" eaLnBrk="0" fontAlgn="base" hangingPunct="0">
              <a:spcBef>
                <a:spcPct val="0"/>
              </a:spcBef>
              <a:spcAft>
                <a:spcPct val="0"/>
              </a:spcAft>
            </a:pPr>
            <a:r>
              <a:rPr kumimoji="0" lang="en-US" altLang="ru-RU" sz="2400" b="1" i="0" u="none" strike="noStrike" cap="none" normalizeH="0" baseline="0" dirty="0" smtClean="0">
                <a:ln>
                  <a:noFill/>
                </a:ln>
                <a:solidFill>
                  <a:srgbClr val="000000"/>
                </a:solidFill>
                <a:effectLst/>
                <a:ea typeface="Times New Roman" panose="02020603050405020304" pitchFamily="18" charset="0"/>
              </a:rPr>
              <a:t>Picture 1. - </a:t>
            </a:r>
            <a:r>
              <a:rPr lang="en-US" altLang="ru-RU" sz="2400" b="1" dirty="0">
                <a:solidFill>
                  <a:srgbClr val="000000"/>
                </a:solidFill>
                <a:ea typeface="Times New Roman" panose="02020603050405020304" pitchFamily="18" charset="0"/>
              </a:rPr>
              <a:t>Break-even point</a:t>
            </a:r>
            <a:endParaRPr kumimoji="0" lang="en-US" altLang="ru-RU" sz="2400" b="0" i="0" u="none" strike="noStrike" cap="none" normalizeH="0" baseline="0" dirty="0" smtClean="0">
              <a:ln>
                <a:noFill/>
              </a:ln>
              <a:solidFill>
                <a:schemeClr val="tx1"/>
              </a:solidFill>
              <a:effectLst/>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38" y="285245"/>
            <a:ext cx="5487612" cy="416988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Объект 2"/>
          <p:cNvSpPr txBox="1">
            <a:spLocks/>
          </p:cNvSpPr>
          <p:nvPr/>
        </p:nvSpPr>
        <p:spPr>
          <a:xfrm>
            <a:off x="5929535" y="437466"/>
            <a:ext cx="6172199" cy="55347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b="1" dirty="0"/>
              <a:t>Reference</a:t>
            </a:r>
            <a:endParaRPr lang="ru-RU" sz="2400" dirty="0"/>
          </a:p>
          <a:p>
            <a:pPr marL="0" indent="0">
              <a:buNone/>
            </a:pPr>
            <a:r>
              <a:rPr lang="en-US" sz="2400" b="1" dirty="0"/>
              <a:t>Break-even point</a:t>
            </a:r>
            <a:r>
              <a:rPr lang="en-US" sz="2400" dirty="0"/>
              <a:t> (critical point, CVP-point) – the volume of production and sales of products, at which expenses will be compensated by income, and during the production and sale of each subsequent unit of production, the enterprise begins to make a profit. The break-even point can be defined in units of output, in monetary terms, or based on the expected profit margin.</a:t>
            </a:r>
            <a:endParaRPr lang="ru-RU" sz="2400" dirty="0"/>
          </a:p>
          <a:p>
            <a:pPr marL="0" indent="0">
              <a:spcBef>
                <a:spcPts val="0"/>
              </a:spcBef>
              <a:buNone/>
            </a:pPr>
            <a:r>
              <a:rPr lang="en-US" sz="2400" dirty="0"/>
              <a:t>Not to be confused with the payback point (project). It is calculated to determine the time when the revenue from the project will exceed the costs spent on it. this is the same break-even point, only it is measured in </a:t>
            </a:r>
            <a:endParaRPr lang="en-US" sz="2400" dirty="0" smtClean="0"/>
          </a:p>
          <a:p>
            <a:pPr marL="0" indent="0">
              <a:spcBef>
                <a:spcPts val="0"/>
              </a:spcBef>
              <a:buNone/>
            </a:pPr>
            <a:r>
              <a:rPr lang="en-US" sz="2400" dirty="0" smtClean="0"/>
              <a:t>months </a:t>
            </a:r>
            <a:r>
              <a:rPr lang="en-US" sz="2400" dirty="0"/>
              <a:t>and years, not in units.</a:t>
            </a:r>
            <a:endParaRPr lang="ru-RU" sz="2400" dirty="0"/>
          </a:p>
          <a:p>
            <a:pPr marL="0" indent="0" algn="just">
              <a:spcBef>
                <a:spcPts val="0"/>
              </a:spcBef>
              <a:buNone/>
            </a:pPr>
            <a:endParaRPr lang="ru-RU" sz="2400" dirty="0"/>
          </a:p>
        </p:txBody>
      </p:sp>
    </p:spTree>
    <p:extLst>
      <p:ext uri="{BB962C8B-B14F-4D97-AF65-F5344CB8AC3E}">
        <p14:creationId xmlns:p14="http://schemas.microsoft.com/office/powerpoint/2010/main" val="2697124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4" name="Прямая соединительная линия 13"/>
          <p:cNvCxnSpPr>
            <a:stCxn id="15"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5"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6" name="Прямоугольник 15"/>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2.</a:t>
            </a:r>
            <a:endParaRPr lang="ru-RU" sz="1200" dirty="0"/>
          </a:p>
        </p:txBody>
      </p:sp>
      <p:sp>
        <p:nvSpPr>
          <p:cNvPr id="8" name="Объект 2"/>
          <p:cNvSpPr txBox="1">
            <a:spLocks/>
          </p:cNvSpPr>
          <p:nvPr/>
        </p:nvSpPr>
        <p:spPr>
          <a:xfrm>
            <a:off x="1666876" y="1313083"/>
            <a:ext cx="6429374" cy="41542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dirty="0"/>
              <a:t>Test</a:t>
            </a:r>
            <a:endParaRPr lang="ru-RU" sz="2400" dirty="0"/>
          </a:p>
          <a:p>
            <a:pPr marL="457200" lvl="0" indent="-457200">
              <a:buFont typeface="+mj-lt"/>
              <a:buAutoNum type="arabicPeriod"/>
            </a:pPr>
            <a:r>
              <a:rPr lang="en-US" sz="2400" dirty="0"/>
              <a:t>Classification of investment risks</a:t>
            </a:r>
            <a:endParaRPr lang="ru-RU" sz="2400" dirty="0"/>
          </a:p>
          <a:p>
            <a:pPr marL="457200" lvl="0" indent="-457200">
              <a:buFont typeface="+mj-lt"/>
              <a:buAutoNum type="arabicPeriod"/>
            </a:pPr>
            <a:r>
              <a:rPr lang="en-US" sz="2400" dirty="0"/>
              <a:t>Types of investment risks</a:t>
            </a:r>
            <a:endParaRPr lang="ru-RU" sz="2400" dirty="0"/>
          </a:p>
          <a:p>
            <a:pPr marL="457200" lvl="0" indent="-457200">
              <a:buFont typeface="+mj-lt"/>
              <a:buAutoNum type="arabicPeriod"/>
            </a:pPr>
            <a:r>
              <a:rPr lang="en-US" sz="2400" dirty="0"/>
              <a:t>Ways to reduce investment risks.</a:t>
            </a:r>
            <a:endParaRPr lang="ru-RU" sz="2400" dirty="0"/>
          </a:p>
          <a:p>
            <a:pPr marL="457200" lvl="0" indent="-457200">
              <a:buFont typeface="+mj-lt"/>
              <a:buAutoNum type="arabicPeriod"/>
            </a:pPr>
            <a:r>
              <a:rPr lang="en-US" sz="2400" dirty="0"/>
              <a:t>Simulation model for risk assessment</a:t>
            </a:r>
            <a:endParaRPr lang="ru-RU" sz="2400" dirty="0"/>
          </a:p>
          <a:p>
            <a:pPr marL="457200" lvl="0" indent="-457200">
              <a:buFont typeface="+mj-lt"/>
              <a:buAutoNum type="arabicPeriod"/>
            </a:pPr>
            <a:r>
              <a:rPr lang="en-US" sz="2400" dirty="0"/>
              <a:t>Capital asset valuation model.</a:t>
            </a:r>
            <a:endParaRPr lang="ru-RU" sz="2400" dirty="0"/>
          </a:p>
          <a:p>
            <a:pPr marL="457200" lvl="0" indent="-457200">
              <a:buFont typeface="+mj-lt"/>
              <a:buAutoNum type="arabicPeriod"/>
            </a:pPr>
            <a:r>
              <a:rPr lang="en-US" sz="2400" dirty="0"/>
              <a:t>The weighted average cost of capital method</a:t>
            </a:r>
            <a:endParaRPr lang="ru-RU" sz="2400" dirty="0"/>
          </a:p>
          <a:p>
            <a:pPr marL="457200" lvl="0" indent="-457200">
              <a:buFont typeface="+mj-lt"/>
              <a:buAutoNum type="arabicPeriod"/>
            </a:pPr>
            <a:r>
              <a:rPr lang="en-US" sz="2400" dirty="0"/>
              <a:t>Non-economic methods of project analysis</a:t>
            </a:r>
            <a:endParaRPr lang="ru-RU" sz="2400" dirty="0"/>
          </a:p>
          <a:p>
            <a:pPr marL="457200" indent="-457200">
              <a:buFont typeface="+mj-lt"/>
              <a:buAutoNum type="arabicPeriod"/>
            </a:pPr>
            <a:r>
              <a:rPr lang="en-US" sz="2400" dirty="0"/>
              <a:t>Break-even point</a:t>
            </a:r>
            <a:endParaRPr lang="ru-RU" sz="2400" dirty="0"/>
          </a:p>
        </p:txBody>
      </p:sp>
    </p:spTree>
    <p:extLst>
      <p:ext uri="{BB962C8B-B14F-4D97-AF65-F5344CB8AC3E}">
        <p14:creationId xmlns:p14="http://schemas.microsoft.com/office/powerpoint/2010/main" val="2723648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cxnSp>
        <p:nvCxnSpPr>
          <p:cNvPr id="6" name="Прямая соединительная линия 5"/>
          <p:cNvCxnSpPr/>
          <p:nvPr/>
        </p:nvCxnSpPr>
        <p:spPr>
          <a:xfrm>
            <a:off x="4893621" y="429328"/>
            <a:ext cx="7187044" cy="301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9" name="Rectangle 3"/>
          <p:cNvSpPr>
            <a:spLocks noChangeArrowheads="1"/>
          </p:cNvSpPr>
          <p:nvPr/>
        </p:nvSpPr>
        <p:spPr bwMode="auto">
          <a:xfrm>
            <a:off x="1622340" y="2693507"/>
            <a:ext cx="74249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ea typeface="Times New Roman" panose="02020603050405020304" pitchFamily="18" charset="0"/>
              </a:rPr>
              <a:t>6.6. </a:t>
            </a:r>
            <a:r>
              <a:rPr lang="en-US" sz="2400" b="1" dirty="0"/>
              <a:t>Investment risks, their types and ways to reduce. </a:t>
            </a:r>
            <a:endParaRPr lang="ru-RU" sz="2400" b="1" dirty="0"/>
          </a:p>
          <a:p>
            <a:r>
              <a:rPr lang="en-US" sz="2400" b="1" dirty="0"/>
              <a:t>Risk models for investment projects</a:t>
            </a:r>
            <a:endParaRPr lang="ru-RU" sz="2400" b="1" dirty="0"/>
          </a:p>
        </p:txBody>
      </p:sp>
      <p:sp>
        <p:nvSpPr>
          <p:cNvPr id="10" name="Заголовок 3"/>
          <p:cNvSpPr txBox="1">
            <a:spLocks/>
          </p:cNvSpPr>
          <p:nvPr/>
        </p:nvSpPr>
        <p:spPr>
          <a:xfrm>
            <a:off x="7785017" y="31346"/>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4893621" y="-35960"/>
            <a:ext cx="2515275" cy="738664"/>
          </a:xfrm>
          <a:prstGeom prst="rect">
            <a:avLst/>
          </a:prstGeom>
        </p:spPr>
        <p:txBody>
          <a:bodyPr wrap="square">
            <a:spAutoFit/>
          </a:bodyPr>
          <a:lstStyle/>
          <a:p>
            <a:r>
              <a:rPr lang="en-US" sz="1400" b="1" dirty="0"/>
              <a:t>Tutorial</a:t>
            </a:r>
            <a:r>
              <a:rPr lang="ru-RU" sz="1400" b="1" dirty="0"/>
              <a:t> </a:t>
            </a:r>
            <a:r>
              <a:rPr lang="en-US" sz="1400" b="1" dirty="0"/>
              <a:t>6. </a:t>
            </a:r>
            <a:endParaRPr lang="ru-RU" sz="1400" b="1" dirty="0" smtClean="0"/>
          </a:p>
          <a:p>
            <a:r>
              <a:rPr lang="en-US" sz="1400" b="1" dirty="0"/>
              <a:t>Efficiency of real </a:t>
            </a:r>
            <a:r>
              <a:rPr lang="en-US" sz="1400" b="1" dirty="0" smtClean="0"/>
              <a:t>investments</a:t>
            </a:r>
          </a:p>
          <a:p>
            <a:r>
              <a:rPr lang="en-US" sz="1400" b="1" dirty="0" smtClean="0"/>
              <a:t>Part 2.</a:t>
            </a:r>
            <a:endParaRPr lang="ru-RU" sz="1400" dirty="0"/>
          </a:p>
        </p:txBody>
      </p:sp>
      <p:sp>
        <p:nvSpPr>
          <p:cNvPr id="3" name="Прямоугольник 2"/>
          <p:cNvSpPr/>
          <p:nvPr/>
        </p:nvSpPr>
        <p:spPr>
          <a:xfrm>
            <a:off x="2248930" y="3779877"/>
            <a:ext cx="9382897" cy="2308324"/>
          </a:xfrm>
          <a:prstGeom prst="rect">
            <a:avLst/>
          </a:prstGeom>
        </p:spPr>
        <p:txBody>
          <a:bodyPr wrap="square" lIns="36000" rIns="36000">
            <a:spAutoFit/>
          </a:bodyPr>
          <a:lstStyle/>
          <a:p>
            <a:r>
              <a:rPr lang="en-US" sz="2400" dirty="0"/>
              <a:t>Investment risk is the risk of depreciation of the invested capital (loss of original value) as a result of ineffective actions of the company's management or the state. A smart Manager, when making up an investment portfolio, should first assess the risks of investing and only then look at the potential return. It is also true that high potential returns involve investment risk.</a:t>
            </a:r>
            <a:endParaRPr lang="ru-RU" sz="2400" dirty="0"/>
          </a:p>
        </p:txBody>
      </p:sp>
    </p:spTree>
    <p:extLst>
      <p:ext uri="{BB962C8B-B14F-4D97-AF65-F5344CB8AC3E}">
        <p14:creationId xmlns:p14="http://schemas.microsoft.com/office/powerpoint/2010/main" val="2172659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12" name="Объект 2"/>
          <p:cNvSpPr txBox="1">
            <a:spLocks/>
          </p:cNvSpPr>
          <p:nvPr/>
        </p:nvSpPr>
        <p:spPr>
          <a:xfrm>
            <a:off x="4157284" y="1429002"/>
            <a:ext cx="7530465" cy="9327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Classification </a:t>
            </a:r>
            <a:r>
              <a:rPr lang="en-US" sz="2400" b="1" dirty="0"/>
              <a:t>of investment risks:</a:t>
            </a:r>
            <a:endParaRPr lang="ru-RU" sz="2400" dirty="0"/>
          </a:p>
          <a:p>
            <a:pPr marL="0" indent="0">
              <a:buNone/>
            </a:pPr>
            <a:r>
              <a:rPr lang="en-US" sz="2400" b="1" dirty="0" smtClean="0"/>
              <a:t>	1</a:t>
            </a:r>
            <a:r>
              <a:rPr lang="en-US" sz="2400" b="1" dirty="0"/>
              <a:t>) by sources of </a:t>
            </a:r>
            <a:r>
              <a:rPr lang="en-US" sz="2400" b="1" dirty="0" smtClean="0"/>
              <a:t>occurrence</a:t>
            </a:r>
            <a:endParaRPr lang="ru-RU" sz="2400" dirty="0"/>
          </a:p>
        </p:txBody>
      </p:sp>
      <p:pic>
        <p:nvPicPr>
          <p:cNvPr id="1026" name="Picture 2" descr="investment-risk piram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00" y="355267"/>
            <a:ext cx="3892240" cy="301400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Объект 2"/>
          <p:cNvSpPr txBox="1">
            <a:spLocks/>
          </p:cNvSpPr>
          <p:nvPr/>
        </p:nvSpPr>
        <p:spPr>
          <a:xfrm>
            <a:off x="4489420" y="703693"/>
            <a:ext cx="7280178" cy="9924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US" sz="2400" dirty="0"/>
              <a:t>In the most General case, investment risks can be represented in the form of a pyramid</a:t>
            </a:r>
            <a:endParaRPr lang="ru-RU" sz="2400" dirty="0"/>
          </a:p>
        </p:txBody>
      </p:sp>
      <p:sp>
        <p:nvSpPr>
          <p:cNvPr id="8" name="Объект 2"/>
          <p:cNvSpPr txBox="1">
            <a:spLocks/>
          </p:cNvSpPr>
          <p:nvPr/>
        </p:nvSpPr>
        <p:spPr>
          <a:xfrm>
            <a:off x="4157284" y="2300872"/>
            <a:ext cx="7917994" cy="17520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t>Systemic </a:t>
            </a:r>
            <a:r>
              <a:rPr lang="en-US" sz="2400" dirty="0"/>
              <a:t>(also known as market, non-diversified) risk-is associated with external factors that affect the market as a whole. This is an integral part of any investment activity. This includes currency, inflation, political risks, and interest rate risk. This risk may be affected by changes in the stages of the economic cycle, changes in tax legislation, and the level of effective demand</a:t>
            </a:r>
            <a:r>
              <a:rPr lang="en-US" sz="2400" dirty="0" smtClean="0"/>
              <a:t>.</a:t>
            </a:r>
            <a:endParaRPr lang="ru-RU" sz="2400" dirty="0"/>
          </a:p>
        </p:txBody>
      </p:sp>
      <p:sp>
        <p:nvSpPr>
          <p:cNvPr id="13" name="Объект 2"/>
          <p:cNvSpPr txBox="1">
            <a:spLocks/>
          </p:cNvSpPr>
          <p:nvPr/>
        </p:nvSpPr>
        <p:spPr>
          <a:xfrm>
            <a:off x="94629" y="4657652"/>
            <a:ext cx="9903505" cy="19886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a:t>Non-market (non-system) risk implies industry, business, and credit risks. Such risks are inherent either in one investment instrument or in the activities of a particular investor. They can be reduced by creating an optimal investment portfolio (by diversifying risks), changing the investment strategy, and managing the object efficiently.</a:t>
            </a:r>
            <a:endParaRPr lang="ru-RU" sz="2400" dirty="0"/>
          </a:p>
        </p:txBody>
      </p:sp>
    </p:spTree>
    <p:extLst>
      <p:ext uri="{BB962C8B-B14F-4D97-AF65-F5344CB8AC3E}">
        <p14:creationId xmlns:p14="http://schemas.microsoft.com/office/powerpoint/2010/main" val="2047811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271849" y="606521"/>
            <a:ext cx="11829885" cy="66606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Types </a:t>
            </a:r>
            <a:r>
              <a:rPr lang="en-US" sz="2400" b="1" dirty="0"/>
              <a:t>of investment risks</a:t>
            </a:r>
            <a:endParaRPr lang="ru-RU" sz="2400" dirty="0"/>
          </a:p>
          <a:p>
            <a:pPr marL="0" indent="0">
              <a:buNone/>
            </a:pPr>
            <a:r>
              <a:rPr lang="en-US" sz="2400" dirty="0" smtClean="0"/>
              <a:t>		Such </a:t>
            </a:r>
            <a:r>
              <a:rPr lang="en-US" sz="2400" dirty="0"/>
              <a:t>a classification affects only the large group of risks, let us now consider in more detail each of the types:</a:t>
            </a:r>
            <a:endParaRPr lang="ru-RU" sz="2400" dirty="0"/>
          </a:p>
          <a:p>
            <a:pPr>
              <a:spcBef>
                <a:spcPts val="600"/>
              </a:spcBef>
            </a:pPr>
            <a:r>
              <a:rPr lang="en-US" sz="2400" b="1" dirty="0"/>
              <a:t>Inflation</a:t>
            </a:r>
            <a:r>
              <a:rPr lang="en-US" sz="2400" dirty="0"/>
              <a:t> </a:t>
            </a:r>
            <a:r>
              <a:rPr lang="en-US" sz="2400" b="1" dirty="0"/>
              <a:t>risk – </a:t>
            </a:r>
            <a:r>
              <a:rPr lang="en-US" sz="2400" dirty="0"/>
              <a:t>the risk caused by an increase in inflation - has a negative impact, since it reduces real profits. The real value of assets may decrease, despite the preservation or growth of its nominal value, the projected return on investment may not be achieved due to an uncontrolled increase in the rate of inflation that outstrips the return on investment. This risk is closely related to the risk of </a:t>
            </a:r>
            <a:r>
              <a:rPr lang="en-US" sz="2400" b="1" dirty="0"/>
              <a:t>interest rate changes (interest rate risk)</a:t>
            </a:r>
            <a:r>
              <a:rPr lang="en-US" sz="2400" dirty="0"/>
              <a:t>.</a:t>
            </a:r>
            <a:endParaRPr lang="ru-RU" sz="2400" dirty="0"/>
          </a:p>
          <a:p>
            <a:pPr>
              <a:spcBef>
                <a:spcPts val="0"/>
              </a:spcBef>
            </a:pPr>
            <a:r>
              <a:rPr lang="en-US" sz="2400" b="1" dirty="0"/>
              <a:t>Interest rate risk</a:t>
            </a:r>
            <a:r>
              <a:rPr lang="en-US" sz="2400" dirty="0"/>
              <a:t> - risks arising from the possibility of changing the interest rate set by the Central Bank. Reducing the interest rate leads to a decrease in the cost of loans for businesses, which in turn leads to an increase in corporate profits and generally has a positive effect on the stock market</a:t>
            </a:r>
            <a:endParaRPr lang="ru-RU" sz="2400" dirty="0"/>
          </a:p>
          <a:p>
            <a:pPr>
              <a:spcBef>
                <a:spcPts val="0"/>
              </a:spcBef>
            </a:pPr>
            <a:r>
              <a:rPr lang="en-US" sz="2400" b="1" dirty="0"/>
              <a:t>Currency risk</a:t>
            </a:r>
            <a:r>
              <a:rPr lang="en-US" sz="2400" dirty="0"/>
              <a:t> </a:t>
            </a:r>
            <a:r>
              <a:rPr lang="en-US" sz="2400" dirty="0" smtClean="0"/>
              <a:t>–risk </a:t>
            </a:r>
            <a:r>
              <a:rPr lang="en-US" sz="2400" dirty="0"/>
              <a:t>associated with possible changes in the exchange rate of one currency against another, primarily related to the economic and political situation in the country</a:t>
            </a:r>
            <a:endParaRPr lang="ru-RU" sz="2400" dirty="0"/>
          </a:p>
          <a:p>
            <a:pPr>
              <a:spcBef>
                <a:spcPts val="0"/>
              </a:spcBef>
            </a:pPr>
            <a:r>
              <a:rPr lang="en-US" sz="2400" b="1" dirty="0"/>
              <a:t>Political risks</a:t>
            </a:r>
            <a:r>
              <a:rPr lang="en-US" sz="2400" dirty="0"/>
              <a:t> – the risk of negative impact of political processes on economic </a:t>
            </a:r>
            <a:endParaRPr lang="en-US" sz="2400" dirty="0" smtClean="0"/>
          </a:p>
          <a:p>
            <a:pPr marL="0" indent="0">
              <a:spcBef>
                <a:spcPts val="0"/>
              </a:spcBef>
              <a:buNone/>
            </a:pPr>
            <a:r>
              <a:rPr lang="en-US" sz="2400" dirty="0" smtClean="0"/>
              <a:t>   ones</a:t>
            </a:r>
            <a:r>
              <a:rPr lang="en-US" sz="2400" dirty="0"/>
              <a:t>. Such risks should be understood as the possibility of a change of </a:t>
            </a:r>
            <a:endParaRPr lang="en-US" sz="2400" dirty="0" smtClean="0"/>
          </a:p>
          <a:p>
            <a:pPr marL="0" indent="0">
              <a:spcBef>
                <a:spcPts val="0"/>
              </a:spcBef>
              <a:buNone/>
            </a:pPr>
            <a:r>
              <a:rPr lang="en-US" sz="2400" dirty="0" smtClean="0"/>
              <a:t>   government</a:t>
            </a:r>
            <a:r>
              <a:rPr lang="en-US" sz="2400" dirty="0"/>
              <a:t>, war, revolution, etc.</a:t>
            </a:r>
            <a:endParaRPr lang="ru-RU" sz="2400" dirty="0"/>
          </a:p>
          <a:p>
            <a:pPr marL="0" indent="0">
              <a:buNone/>
            </a:pPr>
            <a:endParaRPr lang="ru-RU" sz="2400" dirty="0"/>
          </a:p>
        </p:txBody>
      </p:sp>
    </p:spTree>
    <p:extLst>
      <p:ext uri="{BB962C8B-B14F-4D97-AF65-F5344CB8AC3E}">
        <p14:creationId xmlns:p14="http://schemas.microsoft.com/office/powerpoint/2010/main" val="3572496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271849" y="489813"/>
            <a:ext cx="11829885" cy="60592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a:t>
            </a:r>
            <a:r>
              <a:rPr lang="en-US" sz="2400" dirty="0"/>
              <a:t>These risks are primarily market risks and cannot be controlled by the investor. </a:t>
            </a:r>
            <a:endParaRPr lang="en-US" sz="2400" dirty="0" smtClean="0"/>
          </a:p>
          <a:p>
            <a:pPr marL="0" indent="0">
              <a:buNone/>
            </a:pPr>
            <a:endParaRPr lang="en-US" sz="2400" b="1" dirty="0" smtClean="0"/>
          </a:p>
          <a:p>
            <a:pPr marL="0" indent="0">
              <a:buNone/>
            </a:pPr>
            <a:r>
              <a:rPr lang="en-US" sz="2400" b="1" dirty="0" smtClean="0"/>
              <a:t>Non-systemic </a:t>
            </a:r>
            <a:r>
              <a:rPr lang="en-US" sz="2400" b="1" dirty="0"/>
              <a:t>investment risks include</a:t>
            </a:r>
            <a:r>
              <a:rPr lang="en-US" sz="2400" dirty="0"/>
              <a:t>:</a:t>
            </a:r>
            <a:endParaRPr lang="ru-RU" sz="2400" dirty="0"/>
          </a:p>
          <a:p>
            <a:pPr marL="0" indent="0">
              <a:buNone/>
            </a:pPr>
            <a:r>
              <a:rPr lang="en-US" sz="2400" b="1" dirty="0" smtClean="0"/>
              <a:t>1. Industry </a:t>
            </a:r>
            <a:r>
              <a:rPr lang="en-US" sz="2400" b="1" dirty="0"/>
              <a:t>risk –</a:t>
            </a:r>
            <a:r>
              <a:rPr lang="en-US" sz="2400" dirty="0"/>
              <a:t> the risk that all joint-stock companies in this industry are exposed to</a:t>
            </a:r>
            <a:endParaRPr lang="ru-RU" sz="2400" dirty="0"/>
          </a:p>
          <a:p>
            <a:pPr marL="0" indent="0">
              <a:buNone/>
            </a:pPr>
            <a:r>
              <a:rPr lang="en-US" sz="2400" dirty="0"/>
              <a:t>2. </a:t>
            </a:r>
            <a:r>
              <a:rPr lang="en-US" sz="2400" b="1" dirty="0"/>
              <a:t>Business risk –</a:t>
            </a:r>
            <a:r>
              <a:rPr lang="en-US" sz="2400" dirty="0"/>
              <a:t> the risk associated with irrational management of the joint-stock company by the company's management and low production efficiency.</a:t>
            </a:r>
            <a:endParaRPr lang="ru-RU" sz="2400" dirty="0"/>
          </a:p>
          <a:p>
            <a:pPr marL="0" indent="0">
              <a:buNone/>
            </a:pPr>
            <a:r>
              <a:rPr lang="en-US" sz="2400" dirty="0"/>
              <a:t>3. </a:t>
            </a:r>
            <a:r>
              <a:rPr lang="en-US" sz="2400" b="1" dirty="0"/>
              <a:t>Credit investment risk  </a:t>
            </a:r>
            <a:r>
              <a:rPr lang="en-US" sz="2400" dirty="0"/>
              <a:t>arises when investments are made through borrowed funds and is expressed as the potential risk of the investor not to recover the loan funds in full due to changes in the value of his assets in the unpredictable side, lack of profitability or deterioration of these assets.</a:t>
            </a:r>
            <a:endParaRPr lang="ru-RU" sz="2400" dirty="0"/>
          </a:p>
          <a:p>
            <a:pPr marL="0" indent="0">
              <a:buNone/>
            </a:pPr>
            <a:r>
              <a:rPr lang="en-US" sz="2400" dirty="0"/>
              <a:t>4. </a:t>
            </a:r>
            <a:r>
              <a:rPr lang="en-US" sz="2400" b="1" dirty="0"/>
              <a:t>Country risk </a:t>
            </a:r>
            <a:r>
              <a:rPr lang="en-US" sz="2400" dirty="0"/>
              <a:t>– the possibility of losses due to investment in objects under the jurisdiction of a country that does not have a strong economic and social situation</a:t>
            </a:r>
            <a:endParaRPr lang="ru-RU" sz="2400" dirty="0"/>
          </a:p>
          <a:p>
            <a:pPr marL="0" indent="0">
              <a:buNone/>
            </a:pPr>
            <a:r>
              <a:rPr lang="en-US" sz="2400" dirty="0"/>
              <a:t>5. </a:t>
            </a:r>
            <a:r>
              <a:rPr lang="en-US" sz="2400" b="1" dirty="0"/>
              <a:t>Risk of loss of profit</a:t>
            </a:r>
            <a:r>
              <a:rPr lang="en-US" sz="2400" dirty="0"/>
              <a:t> - the possibility of indirect losses (losses or loss of profit) due to failure to perform a certain </a:t>
            </a:r>
            <a:r>
              <a:rPr lang="en-US" sz="2400" dirty="0" smtClean="0"/>
              <a:t>event</a:t>
            </a:r>
            <a:endParaRPr lang="ru-RU" sz="2400" dirty="0"/>
          </a:p>
        </p:txBody>
      </p:sp>
    </p:spTree>
    <p:extLst>
      <p:ext uri="{BB962C8B-B14F-4D97-AF65-F5344CB8AC3E}">
        <p14:creationId xmlns:p14="http://schemas.microsoft.com/office/powerpoint/2010/main" val="2165200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271850" y="860515"/>
            <a:ext cx="10956324" cy="35961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t>6</a:t>
            </a:r>
            <a:r>
              <a:rPr lang="en-US" sz="2400" dirty="0"/>
              <a:t>. </a:t>
            </a:r>
            <a:r>
              <a:rPr lang="en-US" sz="2400" b="1" dirty="0"/>
              <a:t>Liquidity risk</a:t>
            </a:r>
            <a:r>
              <a:rPr lang="en-US" sz="2400" dirty="0"/>
              <a:t> - the possibility of receiving losses due to the inability to quickly transfer assets to cash. Sometimes it is considered as a possibility of lack of funds to pay obligations to counterparties.</a:t>
            </a:r>
            <a:endParaRPr lang="ru-RU" sz="2400" dirty="0"/>
          </a:p>
          <a:p>
            <a:pPr marL="0" indent="0">
              <a:buNone/>
            </a:pPr>
            <a:r>
              <a:rPr lang="en-US" sz="2400" dirty="0"/>
              <a:t>7. </a:t>
            </a:r>
            <a:r>
              <a:rPr lang="en-US" sz="2400" b="1" dirty="0"/>
              <a:t>Selective investment risk</a:t>
            </a:r>
            <a:r>
              <a:rPr lang="en-US" sz="2400" dirty="0"/>
              <a:t> - the probability of choosing a less profitable instrument in comparison with others.</a:t>
            </a:r>
            <a:endParaRPr lang="ru-RU" sz="2400" dirty="0"/>
          </a:p>
          <a:p>
            <a:pPr marL="0" indent="0">
              <a:buNone/>
            </a:pPr>
            <a:r>
              <a:rPr lang="en-US" sz="2400" dirty="0"/>
              <a:t>8. </a:t>
            </a:r>
            <a:r>
              <a:rPr lang="en-US" sz="2400" b="1" dirty="0"/>
              <a:t>Functional investment risk</a:t>
            </a:r>
            <a:r>
              <a:rPr lang="en-US" sz="2400" dirty="0"/>
              <a:t> - the probability of receiving losses as a result of incorrect formation of the investment portfolio and its management</a:t>
            </a:r>
            <a:endParaRPr lang="ru-RU" sz="2400" dirty="0"/>
          </a:p>
          <a:p>
            <a:pPr marL="0" indent="0">
              <a:buNone/>
            </a:pPr>
            <a:r>
              <a:rPr lang="en-US" sz="2400" dirty="0"/>
              <a:t>9. </a:t>
            </a:r>
            <a:r>
              <a:rPr lang="en-US" sz="2400" b="1" dirty="0"/>
              <a:t>Operational investment risk</a:t>
            </a:r>
            <a:r>
              <a:rPr lang="en-US" sz="2400" dirty="0"/>
              <a:t> - the possibility of receiving investment losses due to technical errors during operations, software failures, etc.</a:t>
            </a:r>
            <a:endParaRPr lang="ru-RU" sz="2400" dirty="0"/>
          </a:p>
        </p:txBody>
      </p:sp>
    </p:spTree>
    <p:extLst>
      <p:ext uri="{BB962C8B-B14F-4D97-AF65-F5344CB8AC3E}">
        <p14:creationId xmlns:p14="http://schemas.microsoft.com/office/powerpoint/2010/main" val="1867954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9" name="Прямая соединительная линия 8"/>
          <p:cNvCxnSpPr>
            <a:stCxn id="10" idx="2"/>
          </p:cNvCxnSpPr>
          <p:nvPr/>
        </p:nvCxnSpPr>
        <p:spPr>
          <a:xfrm>
            <a:off x="9998134" y="285245"/>
            <a:ext cx="2103600" cy="1767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Заголовок 3"/>
          <p:cNvSpPr txBox="1">
            <a:spLocks/>
          </p:cNvSpPr>
          <p:nvPr/>
        </p:nvSpPr>
        <p:spPr>
          <a:xfrm>
            <a:off x="7708015" y="-36031"/>
            <a:ext cx="4580238" cy="32127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fontAlgn="t"/>
            <a:r>
              <a:rPr lang="en-US" sz="1400" b="1" dirty="0" smtClean="0"/>
              <a:t>INVESTMENT DESIGN INNOVATION</a:t>
            </a:r>
            <a:r>
              <a:rPr lang="ru-RU" sz="1400" b="1" dirty="0" smtClean="0"/>
              <a:t> </a:t>
            </a:r>
            <a:r>
              <a:rPr lang="en-US" sz="1400" b="1" dirty="0" smtClean="0"/>
              <a:t> IN</a:t>
            </a:r>
            <a:r>
              <a:rPr lang="ru-RU" sz="1400" b="1" dirty="0" smtClean="0"/>
              <a:t> </a:t>
            </a:r>
            <a:r>
              <a:rPr lang="en-US" sz="1400" b="1" dirty="0" smtClean="0"/>
              <a:t>THE ENERGY SYSTEM</a:t>
            </a:r>
            <a:endParaRPr lang="ru-RU" sz="1400" dirty="0"/>
          </a:p>
        </p:txBody>
      </p:sp>
      <p:sp>
        <p:nvSpPr>
          <p:cNvPr id="11" name="Прямоугольник 10"/>
          <p:cNvSpPr/>
          <p:nvPr/>
        </p:nvSpPr>
        <p:spPr>
          <a:xfrm>
            <a:off x="1799" y="1"/>
            <a:ext cx="2086884" cy="646331"/>
          </a:xfrm>
          <a:prstGeom prst="rect">
            <a:avLst/>
          </a:prstGeom>
        </p:spPr>
        <p:txBody>
          <a:bodyPr wrap="square">
            <a:spAutoFit/>
          </a:bodyPr>
          <a:lstStyle/>
          <a:p>
            <a:r>
              <a:rPr lang="en-US" sz="1200" b="1" dirty="0"/>
              <a:t>Tutorial</a:t>
            </a:r>
            <a:r>
              <a:rPr lang="ru-RU" sz="1200" b="1" dirty="0"/>
              <a:t> </a:t>
            </a:r>
            <a:r>
              <a:rPr lang="en-US" sz="1200" b="1" dirty="0"/>
              <a:t>6. </a:t>
            </a:r>
            <a:endParaRPr lang="ru-RU" sz="1200" b="1" dirty="0" smtClean="0"/>
          </a:p>
          <a:p>
            <a:r>
              <a:rPr lang="en-US" sz="1200" b="1" dirty="0"/>
              <a:t>Efficiency of real </a:t>
            </a:r>
            <a:r>
              <a:rPr lang="en-US" sz="1200" b="1" dirty="0" smtClean="0"/>
              <a:t>investments</a:t>
            </a:r>
          </a:p>
          <a:p>
            <a:r>
              <a:rPr lang="en-US" sz="1200" b="1" dirty="0" smtClean="0"/>
              <a:t>Part </a:t>
            </a:r>
            <a:r>
              <a:rPr lang="ru-RU" sz="1200" b="1" dirty="0" smtClean="0"/>
              <a:t>2</a:t>
            </a:r>
            <a:r>
              <a:rPr lang="en-US" sz="1200" b="1" dirty="0" smtClean="0"/>
              <a:t>.</a:t>
            </a:r>
            <a:endParaRPr lang="ru-RU" sz="1200" dirty="0"/>
          </a:p>
        </p:txBody>
      </p:sp>
      <p:sp>
        <p:nvSpPr>
          <p:cNvPr id="7" name="Объект 2"/>
          <p:cNvSpPr txBox="1">
            <a:spLocks/>
          </p:cNvSpPr>
          <p:nvPr/>
        </p:nvSpPr>
        <p:spPr>
          <a:xfrm>
            <a:off x="271850" y="860515"/>
            <a:ext cx="10956324" cy="55320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smtClean="0"/>
              <a:t>	Ways </a:t>
            </a:r>
            <a:r>
              <a:rPr lang="en-US" sz="2400" b="1" dirty="0"/>
              <a:t>to reduce investment risks.</a:t>
            </a:r>
            <a:endParaRPr lang="ru-RU" sz="2400" dirty="0"/>
          </a:p>
          <a:p>
            <a:pPr marL="0" indent="0">
              <a:buNone/>
            </a:pPr>
            <a:r>
              <a:rPr lang="en-US" sz="2400" dirty="0"/>
              <a:t>1. </a:t>
            </a:r>
            <a:r>
              <a:rPr lang="en-US" sz="2400" b="1" dirty="0"/>
              <a:t>Regulation and control of the ratio of fixed and variable costs.</a:t>
            </a:r>
            <a:r>
              <a:rPr lang="en-US" sz="2400" dirty="0"/>
              <a:t> By controlling this ratio, you can change the break-even point of a long-term investment and thereby directly affect the amount of project risk.</a:t>
            </a:r>
            <a:endParaRPr lang="ru-RU" sz="2400" dirty="0"/>
          </a:p>
          <a:p>
            <a:pPr marL="0" indent="0">
              <a:buNone/>
            </a:pPr>
            <a:r>
              <a:rPr lang="en-US" sz="2400" dirty="0"/>
              <a:t>2. </a:t>
            </a:r>
            <a:r>
              <a:rPr lang="en-US" sz="2400" b="1" dirty="0"/>
              <a:t>Price regulation</a:t>
            </a:r>
            <a:r>
              <a:rPr lang="en-US" sz="2400" dirty="0"/>
              <a:t>. Pricing strategy for most enterprises is the most important way to manage the level of project and overall risk. Lowering the price increases potential demand, but also increases the break-even point. Investment sensitivity analysis, decision tree, and simulation are the main techniques for assessing the relationship between product price and risk.</a:t>
            </a:r>
            <a:endParaRPr lang="ru-RU" sz="2400" dirty="0"/>
          </a:p>
          <a:p>
            <a:pPr marL="0" indent="0">
              <a:buNone/>
            </a:pPr>
            <a:r>
              <a:rPr lang="en-US" sz="2400" dirty="0"/>
              <a:t>3. </a:t>
            </a:r>
            <a:r>
              <a:rPr lang="en-US" sz="2400" b="1" dirty="0"/>
              <a:t>Managing the amount of financial leverage.</a:t>
            </a:r>
            <a:r>
              <a:rPr lang="en-US" sz="2400" dirty="0"/>
              <a:t> It is based on regulation and control of the ratio of own and borrowed sources of financing, as well as the feasibility of using funds that form fixed financial costs (loans, preferred shares, financial leasing). Raising additional borrowed funds generally increases the return on equity, but at the same time increases the risk of default in the event of an unfavorable set of circumstances for this investment project</a:t>
            </a:r>
            <a:r>
              <a:rPr lang="en-US" sz="2400" dirty="0" smtClean="0"/>
              <a:t>.</a:t>
            </a:r>
            <a:endParaRPr lang="ru-RU" sz="2400" dirty="0"/>
          </a:p>
        </p:txBody>
      </p:sp>
    </p:spTree>
    <p:extLst>
      <p:ext uri="{BB962C8B-B14F-4D97-AF65-F5344CB8AC3E}">
        <p14:creationId xmlns:p14="http://schemas.microsoft.com/office/powerpoint/2010/main" val="1685489536"/>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2374</Words>
  <Application>Microsoft Office PowerPoint</Application>
  <PresentationFormat>Широкоэкранный</PresentationFormat>
  <Paragraphs>353</Paragraphs>
  <Slides>32</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32</vt:i4>
      </vt:variant>
    </vt:vector>
  </HeadingPairs>
  <TitlesOfParts>
    <vt:vector size="38" baseType="lpstr">
      <vt:lpstr>Arial</vt:lpstr>
      <vt:lpstr>Calibri</vt:lpstr>
      <vt:lpstr>Calibri Light</vt:lpstr>
      <vt:lpstr>Times New Roman</vt:lpstr>
      <vt:lpstr>Тема Office</vt:lpstr>
      <vt:lpstr>Microsoft Equation 3.0</vt:lpstr>
      <vt:lpstr>Презентация PowerPoint</vt:lpstr>
      <vt:lpstr>INVESTMENT DESIGN INNOVATION  IN THE ENERGY SYSTEM</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DDD</dc:title>
  <dc:creator>Николай</dc:creator>
  <cp:lastModifiedBy>Николай</cp:lastModifiedBy>
  <cp:revision>50</cp:revision>
  <dcterms:created xsi:type="dcterms:W3CDTF">2020-11-23T08:54:35Z</dcterms:created>
  <dcterms:modified xsi:type="dcterms:W3CDTF">2020-12-13T14:10:01Z</dcterms:modified>
</cp:coreProperties>
</file>