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59" r:id="rId4"/>
    <p:sldId id="257"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98" d="100"/>
          <a:sy n="98" d="100"/>
        </p:scale>
        <p:origin x="72"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20.12.2020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11736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20.12.2020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3463953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20.12.2020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396679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20.12.2020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21482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24576F7-577B-4373-8FFB-9B09EA010756}" type="datetimeFigureOut">
              <a:rPr lang="ru-RU" smtClean="0"/>
              <a:t>20.12.2020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12817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24576F7-577B-4373-8FFB-9B09EA010756}" type="datetimeFigureOut">
              <a:rPr lang="ru-RU" smtClean="0"/>
              <a:t>20.12.2020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73404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24576F7-577B-4373-8FFB-9B09EA010756}" type="datetimeFigureOut">
              <a:rPr lang="ru-RU" smtClean="0"/>
              <a:t>20.12.2020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91781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24576F7-577B-4373-8FFB-9B09EA010756}" type="datetimeFigureOut">
              <a:rPr lang="ru-RU" smtClean="0"/>
              <a:t>20.12.2020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297412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24576F7-577B-4373-8FFB-9B09EA010756}" type="datetimeFigureOut">
              <a:rPr lang="ru-RU" smtClean="0"/>
              <a:t>20.12.2020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408469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24576F7-577B-4373-8FFB-9B09EA010756}" type="datetimeFigureOut">
              <a:rPr lang="ru-RU" smtClean="0"/>
              <a:t>20.12.2020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386901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24576F7-577B-4373-8FFB-9B09EA010756}" type="datetimeFigureOut">
              <a:rPr lang="ru-RU" smtClean="0"/>
              <a:t>20.12.2020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73454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576F7-577B-4373-8FFB-9B09EA010756}" type="datetimeFigureOut">
              <a:rPr lang="ru-RU" smtClean="0"/>
              <a:t>20.12.2020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E0FF5-EF32-4FAD-9043-2413C173EA7D}" type="slidenum">
              <a:rPr lang="ru-RU" smtClean="0"/>
              <a:t>‹#›</a:t>
            </a:fld>
            <a:endParaRPr lang="ru-RU"/>
          </a:p>
        </p:txBody>
      </p:sp>
    </p:spTree>
    <p:extLst>
      <p:ext uri="{BB962C8B-B14F-4D97-AF65-F5344CB8AC3E}">
        <p14:creationId xmlns:p14="http://schemas.microsoft.com/office/powerpoint/2010/main" val="380909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7000" b="-27000"/>
          </a:stretch>
        </a:blipFill>
        <a:effectLst/>
      </p:bgPr>
    </p:bg>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695959" y="2509501"/>
            <a:ext cx="6323529" cy="1688004"/>
          </a:xfrm>
        </p:spPr>
        <p:txBody>
          <a:bodyPr>
            <a:normAutofit fontScale="90000"/>
          </a:bodyPr>
          <a:lstStyle/>
          <a:p>
            <a:pPr fontAlgn="t"/>
            <a:r>
              <a:rPr lang="en-US" sz="4400" b="1" dirty="0" smtClean="0"/>
              <a:t>INVESTMENT DESIGN </a:t>
            </a:r>
            <a:r>
              <a:rPr lang="ru-RU" sz="4400" b="1" dirty="0" smtClean="0"/>
              <a:t/>
            </a:r>
            <a:br>
              <a:rPr lang="ru-RU" sz="4400" b="1" dirty="0" smtClean="0"/>
            </a:br>
            <a:r>
              <a:rPr lang="en-US" sz="4400" b="1" dirty="0" smtClean="0"/>
              <a:t>INNOVATION</a:t>
            </a:r>
            <a:r>
              <a:rPr lang="ru-RU" sz="4400" b="1" dirty="0" smtClean="0"/>
              <a:t/>
            </a:r>
            <a:br>
              <a:rPr lang="ru-RU" sz="4400" b="1" dirty="0" smtClean="0"/>
            </a:br>
            <a:r>
              <a:rPr lang="en-US" sz="4400" b="1" dirty="0" smtClean="0"/>
              <a:t> IN THE ENERGY SYSTEM</a:t>
            </a:r>
            <a:endParaRPr lang="ru-RU" sz="4400" dirty="0"/>
          </a:p>
        </p:txBody>
      </p:sp>
      <p:sp>
        <p:nvSpPr>
          <p:cNvPr id="5" name="Подзаголовок 4"/>
          <p:cNvSpPr>
            <a:spLocks noGrp="1"/>
          </p:cNvSpPr>
          <p:nvPr>
            <p:ph type="subTitle" idx="1"/>
          </p:nvPr>
        </p:nvSpPr>
        <p:spPr>
          <a:xfrm>
            <a:off x="1628415" y="4362833"/>
            <a:ext cx="6391073" cy="1586745"/>
          </a:xfrm>
          <a:effectLst>
            <a:glow>
              <a:schemeClr val="accent1">
                <a:alpha val="40000"/>
              </a:schemeClr>
            </a:glow>
          </a:effectLst>
        </p:spPr>
        <p:txBody>
          <a:bodyPr>
            <a:noAutofit/>
          </a:bodyPr>
          <a:lstStyle/>
          <a:p>
            <a:r>
              <a:rPr lang="en-US" sz="2600" dirty="0" smtClean="0"/>
              <a:t>course for undergraduates of the II stage of higher education specialty</a:t>
            </a:r>
            <a:r>
              <a:rPr lang="ru-RU" sz="2600" dirty="0" smtClean="0"/>
              <a:t/>
            </a:r>
            <a:br>
              <a:rPr lang="ru-RU" sz="2600" dirty="0" smtClean="0"/>
            </a:br>
            <a:r>
              <a:rPr lang="en-US" sz="2600" dirty="0" smtClean="0"/>
              <a:t>1-43.80.01 "Electricity and Electrical Engineering" full-time and part-time studies</a:t>
            </a:r>
            <a:endParaRPr lang="ru-RU" sz="2600" dirty="0"/>
          </a:p>
        </p:txBody>
      </p:sp>
      <p:pic>
        <p:nvPicPr>
          <p:cNvPr id="6" name="Рисунок 5" descr="Эмблема"/>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8942"/>
          <a:stretch>
            <a:fillRect/>
          </a:stretch>
        </p:blipFill>
        <p:spPr bwMode="auto">
          <a:xfrm>
            <a:off x="10371624" y="214924"/>
            <a:ext cx="1592847" cy="1925320"/>
          </a:xfrm>
          <a:prstGeom prst="rect">
            <a:avLst/>
          </a:prstGeom>
          <a:ln>
            <a:noFill/>
          </a:ln>
          <a:effectLst>
            <a:outerShdw blurRad="292100" dist="139700" dir="2700000" algn="tl" rotWithShape="0">
              <a:srgbClr val="333333">
                <a:alpha val="65000"/>
              </a:srgbClr>
            </a:outerShdw>
            <a:reflection stA="35000" endPos="61000" dist="50800" dir="5400000" sy="-100000" algn="bl" rotWithShape="0"/>
          </a:effectLst>
        </p:spPr>
      </p:pic>
      <p:sp>
        <p:nvSpPr>
          <p:cNvPr id="7" name="Заголовок 3"/>
          <p:cNvSpPr txBox="1">
            <a:spLocks/>
          </p:cNvSpPr>
          <p:nvPr/>
        </p:nvSpPr>
        <p:spPr>
          <a:xfrm>
            <a:off x="577278" y="127323"/>
            <a:ext cx="9144000" cy="1906727"/>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t"/>
            <a:r>
              <a:rPr lang="en-US" sz="11200" b="1" dirty="0"/>
              <a:t>STATE HIGHER PROFESSIONAL EDUCATION</a:t>
            </a:r>
            <a:endParaRPr lang="ru-RU" sz="11200" dirty="0"/>
          </a:p>
          <a:p>
            <a:pPr fontAlgn="t"/>
            <a:r>
              <a:rPr lang="en-US" sz="11200" b="1" dirty="0" smtClean="0"/>
              <a:t>BELARUSIAN-RUSSIAN UNIVERSITY</a:t>
            </a:r>
            <a:endParaRPr lang="ru-RU" sz="11200" dirty="0"/>
          </a:p>
          <a:p>
            <a:pPr fontAlgn="t"/>
            <a:r>
              <a:rPr lang="en-US" sz="11200" b="1" dirty="0"/>
              <a:t> </a:t>
            </a:r>
            <a:endParaRPr lang="ru-RU" sz="11200" dirty="0"/>
          </a:p>
          <a:p>
            <a:pPr fontAlgn="t"/>
            <a:r>
              <a:rPr lang="en-US" sz="11200" b="1" dirty="0"/>
              <a:t>DEPARTMENT </a:t>
            </a:r>
            <a:endParaRPr lang="ru-RU" sz="11200" b="1" dirty="0" smtClean="0"/>
          </a:p>
          <a:p>
            <a:pPr fontAlgn="t"/>
            <a:r>
              <a:rPr lang="en-US" sz="11200" b="1" dirty="0" smtClean="0"/>
              <a:t>ELECTRIC </a:t>
            </a:r>
            <a:r>
              <a:rPr lang="en-US" sz="11200" b="1" dirty="0"/>
              <a:t>DRIVE AND AUTOMATION </a:t>
            </a:r>
            <a:endParaRPr lang="ru-RU" sz="11200" b="1" dirty="0" smtClean="0"/>
          </a:p>
          <a:p>
            <a:pPr fontAlgn="t"/>
            <a:r>
              <a:rPr lang="en-US" sz="11200" b="1" dirty="0" smtClean="0"/>
              <a:t>OF </a:t>
            </a:r>
            <a:r>
              <a:rPr lang="en-US" sz="11200" b="1" dirty="0"/>
              <a:t>INDUSTRIAL </a:t>
            </a:r>
            <a:r>
              <a:rPr lang="en-US" sz="11200" b="1" dirty="0" smtClean="0"/>
              <a:t>INSTALLATIONS</a:t>
            </a:r>
            <a:endParaRPr lang="ru-RU" sz="4400" dirty="0"/>
          </a:p>
        </p:txBody>
      </p:sp>
      <p:pic>
        <p:nvPicPr>
          <p:cNvPr id="8" name="Рисунок 7"/>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2506" y="109046"/>
            <a:ext cx="1174282" cy="1842340"/>
          </a:xfrm>
          <a:prstGeom prst="rect">
            <a:avLst/>
          </a:prstGeom>
          <a:ln>
            <a:noFill/>
          </a:ln>
          <a:effectLst>
            <a:outerShdw dist="50800" sx="1000" sy="1000" algn="ctr" rotWithShape="0">
              <a:srgbClr val="000000"/>
            </a:outerShdw>
            <a:reflection stA="52000" endPos="65000" dist="50800" dir="5400000" sy="-100000" algn="bl" rotWithShape="0"/>
            <a:softEdge rad="63500"/>
          </a:effectLst>
          <a:scene3d>
            <a:camera prst="orthographicFront"/>
            <a:lightRig rig="threePt" dir="t"/>
          </a:scene3d>
          <a:sp3d>
            <a:bevelT/>
          </a:sp3d>
        </p:spPr>
      </p:pic>
      <p:sp>
        <p:nvSpPr>
          <p:cNvPr id="9" name="Подзаголовок 4"/>
          <p:cNvSpPr txBox="1">
            <a:spLocks/>
          </p:cNvSpPr>
          <p:nvPr/>
        </p:nvSpPr>
        <p:spPr>
          <a:xfrm>
            <a:off x="3888030" y="6087540"/>
            <a:ext cx="1440785" cy="355102"/>
          </a:xfrm>
          <a:prstGeom prst="rect">
            <a:avLst/>
          </a:prstGeom>
          <a:effectLst>
            <a:glow>
              <a:schemeClr val="accent1">
                <a:alpha val="40000"/>
              </a:schemeClr>
            </a:glow>
          </a:effectLst>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Mogilev</a:t>
            </a:r>
            <a:endParaRPr lang="ru-RU" dirty="0"/>
          </a:p>
        </p:txBody>
      </p:sp>
      <p:sp>
        <p:nvSpPr>
          <p:cNvPr id="10" name="Подзаголовок 4"/>
          <p:cNvSpPr txBox="1">
            <a:spLocks/>
          </p:cNvSpPr>
          <p:nvPr/>
        </p:nvSpPr>
        <p:spPr>
          <a:xfrm>
            <a:off x="4123336" y="6429009"/>
            <a:ext cx="970171" cy="275924"/>
          </a:xfrm>
          <a:prstGeom prst="rect">
            <a:avLst/>
          </a:prstGeom>
          <a:effectLst>
            <a:glow>
              <a:schemeClr val="accent1">
                <a:alpha val="40000"/>
              </a:schemeClr>
            </a:glow>
          </a:effectLst>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dirty="0" smtClean="0"/>
              <a:t>2020</a:t>
            </a:r>
            <a:endParaRPr lang="ru-RU" dirty="0"/>
          </a:p>
        </p:txBody>
      </p:sp>
    </p:spTree>
    <p:extLst>
      <p:ext uri="{BB962C8B-B14F-4D97-AF65-F5344CB8AC3E}">
        <p14:creationId xmlns:p14="http://schemas.microsoft.com/office/powerpoint/2010/main" val="4059893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9" name="Прямая соединительная линия 8"/>
          <p:cNvCxnSpPr/>
          <p:nvPr/>
        </p:nvCxnSpPr>
        <p:spPr>
          <a:xfrm>
            <a:off x="428017" y="612168"/>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161469" y="32798"/>
            <a:ext cx="6317151" cy="523220"/>
          </a:xfrm>
          <a:prstGeom prst="rect">
            <a:avLst/>
          </a:prstGeom>
        </p:spPr>
        <p:txBody>
          <a:bodyPr wrap="square">
            <a:spAutoFit/>
          </a:bodyPr>
          <a:lstStyle/>
          <a:p>
            <a:r>
              <a:rPr lang="en-US" sz="1400" b="1" dirty="0"/>
              <a:t>Tutorial 7. </a:t>
            </a:r>
            <a:endParaRPr lang="en-US" sz="1400" b="1" dirty="0" smtClean="0"/>
          </a:p>
          <a:p>
            <a:r>
              <a:rPr lang="en-US" sz="1400" b="1" dirty="0" smtClean="0"/>
              <a:t>Conditions </a:t>
            </a:r>
            <a:r>
              <a:rPr lang="en-US" sz="1400" b="1" dirty="0"/>
              <a:t>and procedure for financing investment projects in capital construction</a:t>
            </a:r>
            <a:endParaRPr lang="ru-RU" sz="1400" b="1" dirty="0"/>
          </a:p>
        </p:txBody>
      </p:sp>
      <p:sp>
        <p:nvSpPr>
          <p:cNvPr id="11" name="Rectangle 3"/>
          <p:cNvSpPr>
            <a:spLocks noChangeArrowheads="1"/>
          </p:cNvSpPr>
          <p:nvPr/>
        </p:nvSpPr>
        <p:spPr bwMode="auto">
          <a:xfrm>
            <a:off x="428017" y="1133509"/>
            <a:ext cx="1163743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In </a:t>
            </a:r>
            <a:r>
              <a:rPr lang="en-US" sz="2400" dirty="0"/>
              <a:t>order to open financing or issue a loan, in addition to the package of basic documents, the bank may independently require the customer to submit other documents.</a:t>
            </a:r>
            <a:endParaRPr lang="ru-RU" sz="2400" dirty="0"/>
          </a:p>
          <a:p>
            <a:r>
              <a:rPr lang="en-US" sz="2400" dirty="0" smtClean="0"/>
              <a:t>    Decision </a:t>
            </a:r>
            <a:r>
              <a:rPr lang="en-US" sz="2400" dirty="0"/>
              <a:t>on the allocation of budget investment allocations or the provision of a bank loan is carried out only if there is a business plan. the content of the business plan of the enterprise is a systematic set of marketing and technical and economic studies aimed at improving and developing production.</a:t>
            </a:r>
            <a:endParaRPr lang="ru-RU" sz="2400" dirty="0"/>
          </a:p>
          <a:p>
            <a:r>
              <a:rPr lang="en-US" sz="2400" dirty="0" smtClean="0"/>
              <a:t>   The </a:t>
            </a:r>
            <a:r>
              <a:rPr lang="en-US" sz="2400" dirty="0"/>
              <a:t>business plan is drawn up for one year, and for some consolidated indicators - for a period of up to 5 years. The business plan includes a description of the company, its potential, an assessment of the internal and external environment in the business and in time, specific data on the marketing strategy and business development. The plan notes possible upcoming risks.</a:t>
            </a:r>
            <a:endParaRPr lang="ru-RU" sz="2400" dirty="0"/>
          </a:p>
          <a:p>
            <a:r>
              <a:rPr lang="en-US" sz="2400" dirty="0" smtClean="0"/>
              <a:t>   The </a:t>
            </a:r>
            <a:r>
              <a:rPr lang="en-US" sz="2400" dirty="0"/>
              <a:t>main requirement for a business plan is its reality. The preparation of the plan is preceded by an analysis of the economic activity of the enterprise, the market and technical and economic studies. Tutorial 11.</a:t>
            </a:r>
            <a:endParaRPr lang="ru-RU" sz="2400" dirty="0"/>
          </a:p>
        </p:txBody>
      </p:sp>
    </p:spTree>
    <p:extLst>
      <p:ext uri="{BB962C8B-B14F-4D97-AF65-F5344CB8AC3E}">
        <p14:creationId xmlns:p14="http://schemas.microsoft.com/office/powerpoint/2010/main" val="2690518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9" name="Прямая соединительная линия 8"/>
          <p:cNvCxnSpPr/>
          <p:nvPr/>
        </p:nvCxnSpPr>
        <p:spPr>
          <a:xfrm>
            <a:off x="428017" y="612168"/>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161469" y="32798"/>
            <a:ext cx="6317151" cy="523220"/>
          </a:xfrm>
          <a:prstGeom prst="rect">
            <a:avLst/>
          </a:prstGeom>
        </p:spPr>
        <p:txBody>
          <a:bodyPr wrap="square">
            <a:spAutoFit/>
          </a:bodyPr>
          <a:lstStyle/>
          <a:p>
            <a:r>
              <a:rPr lang="en-US" sz="1400" b="1" dirty="0"/>
              <a:t>Tutorial 7. </a:t>
            </a:r>
            <a:endParaRPr lang="en-US" sz="1400" b="1" dirty="0" smtClean="0"/>
          </a:p>
          <a:p>
            <a:r>
              <a:rPr lang="en-US" sz="1400" b="1" dirty="0" smtClean="0"/>
              <a:t>Conditions </a:t>
            </a:r>
            <a:r>
              <a:rPr lang="en-US" sz="1400" b="1" dirty="0"/>
              <a:t>and procedure for financing investment projects in capital construction</a:t>
            </a:r>
            <a:endParaRPr lang="ru-RU" sz="1400" b="1" dirty="0"/>
          </a:p>
        </p:txBody>
      </p:sp>
      <p:sp>
        <p:nvSpPr>
          <p:cNvPr id="11" name="Rectangle 3"/>
          <p:cNvSpPr>
            <a:spLocks noChangeArrowheads="1"/>
          </p:cNvSpPr>
          <p:nvPr/>
        </p:nvSpPr>
        <p:spPr bwMode="auto">
          <a:xfrm>
            <a:off x="428017" y="1035755"/>
            <a:ext cx="1163743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The </a:t>
            </a:r>
            <a:r>
              <a:rPr lang="en-US" sz="2400" dirty="0"/>
              <a:t>most important document that serves as the basis for the implementation of construction financing is the approved consolidated estimate, which determines the cost of all construction and installation works and construction costs of the object.</a:t>
            </a:r>
            <a:endParaRPr lang="ru-RU" sz="2400" dirty="0"/>
          </a:p>
          <a:p>
            <a:r>
              <a:rPr lang="en-US" sz="2400" dirty="0" smtClean="0"/>
              <a:t>     Another </a:t>
            </a:r>
            <a:r>
              <a:rPr lang="en-US" sz="2400" dirty="0"/>
              <a:t>required for the construction and financing of a document is the agreement (contract) the construction contract, which is concluded by the customer with the General contractor for the entire period of construction, expansion, reconstruction and technical re-equipment of enterprises, buildings and structures.</a:t>
            </a:r>
            <a:endParaRPr lang="ru-RU" sz="2400" dirty="0"/>
          </a:p>
          <a:p>
            <a:r>
              <a:rPr lang="en-US" sz="2400" dirty="0"/>
              <a:t> </a:t>
            </a:r>
            <a:r>
              <a:rPr lang="en-US" sz="2400" dirty="0" smtClean="0"/>
              <a:t>    The </a:t>
            </a:r>
            <a:r>
              <a:rPr lang="en-US" sz="2400" dirty="0"/>
              <a:t>contract defines the obligations of the general contractor and the customer for putting the object into operation, as well as the payment procedure. The cost of work under the contract is determined on the basis of the contract price for construction objects. The contract specifies the time frame for the start of construction.</a:t>
            </a:r>
            <a:endParaRPr lang="ru-RU" sz="2400" dirty="0"/>
          </a:p>
        </p:txBody>
      </p:sp>
    </p:spTree>
    <p:extLst>
      <p:ext uri="{BB962C8B-B14F-4D97-AF65-F5344CB8AC3E}">
        <p14:creationId xmlns:p14="http://schemas.microsoft.com/office/powerpoint/2010/main" val="2099617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9" name="Прямая соединительная линия 8"/>
          <p:cNvCxnSpPr/>
          <p:nvPr/>
        </p:nvCxnSpPr>
        <p:spPr>
          <a:xfrm>
            <a:off x="428017" y="612168"/>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161469" y="32798"/>
            <a:ext cx="6317151" cy="523220"/>
          </a:xfrm>
          <a:prstGeom prst="rect">
            <a:avLst/>
          </a:prstGeom>
        </p:spPr>
        <p:txBody>
          <a:bodyPr wrap="square">
            <a:spAutoFit/>
          </a:bodyPr>
          <a:lstStyle/>
          <a:p>
            <a:r>
              <a:rPr lang="en-US" sz="1400" b="1" dirty="0"/>
              <a:t>Tutorial 7. </a:t>
            </a:r>
            <a:endParaRPr lang="en-US" sz="1400" b="1" dirty="0" smtClean="0"/>
          </a:p>
          <a:p>
            <a:r>
              <a:rPr lang="en-US" sz="1400" b="1" dirty="0" smtClean="0"/>
              <a:t>Conditions </a:t>
            </a:r>
            <a:r>
              <a:rPr lang="en-US" sz="1400" b="1" dirty="0"/>
              <a:t>and procedure for financing investment projects in capital construction</a:t>
            </a:r>
            <a:endParaRPr lang="ru-RU" sz="1400" b="1" dirty="0"/>
          </a:p>
        </p:txBody>
      </p:sp>
      <p:sp>
        <p:nvSpPr>
          <p:cNvPr id="11" name="Rectangle 3"/>
          <p:cNvSpPr>
            <a:spLocks noChangeArrowheads="1"/>
          </p:cNvSpPr>
          <p:nvPr/>
        </p:nvSpPr>
        <p:spPr bwMode="auto">
          <a:xfrm>
            <a:off x="428017" y="919504"/>
            <a:ext cx="1163743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	</a:t>
            </a:r>
            <a:r>
              <a:rPr lang="en-US" sz="2400" dirty="0" smtClean="0"/>
              <a:t>Another </a:t>
            </a:r>
            <a:r>
              <a:rPr lang="en-US" sz="2400" dirty="0"/>
              <a:t>document on the basis of which the construction is carried out (and its financing) is the intra-building title list. In the internal construction title list or schedule of the contractor's work, the volume of capital investments, the volume of construction and installation works, capacities and fixed assets for enterprises, complexes, specific objects and areas (industrial, housing, cultural and household construction, etc.) are provided.</a:t>
            </a:r>
            <a:endParaRPr lang="ru-RU" sz="2400" dirty="0"/>
          </a:p>
          <a:p>
            <a:r>
              <a:rPr lang="en-US" sz="2400" dirty="0" smtClean="0"/>
              <a:t>	Payments </a:t>
            </a:r>
            <a:r>
              <a:rPr lang="en-US" sz="2400" dirty="0"/>
              <a:t>for enterprises, queues, start-up complexes and objects put into permanent operation and prepared for the production of products or services are made on separate lines of the internal construction title </a:t>
            </a:r>
            <a:r>
              <a:rPr lang="en-US" sz="2400" dirty="0" smtClean="0"/>
              <a:t>list.</a:t>
            </a:r>
          </a:p>
          <a:p>
            <a:r>
              <a:rPr lang="en-US" sz="2400" dirty="0" smtClean="0"/>
              <a:t>	Regardless </a:t>
            </a:r>
            <a:r>
              <a:rPr lang="en-US" sz="2400" dirty="0"/>
              <a:t>of the order of calculations, this list includes other works and costs that are not included in the contract price (maintenance of the directorate of the enterprise under construction; costs of technical supervision at existing enterprises; author's supervision in construction; design and survey work; unforeseen expenses of the customer; costs associated with the shift method of performing work, business trips of employees; bonuses for putting objects into operation on time and ahead of schedule, etc</a:t>
            </a:r>
            <a:r>
              <a:rPr lang="en-US" sz="2400" dirty="0" smtClean="0"/>
              <a:t>.).</a:t>
            </a:r>
            <a:endParaRPr lang="ru-RU" sz="2400" dirty="0"/>
          </a:p>
        </p:txBody>
      </p:sp>
    </p:spTree>
    <p:extLst>
      <p:ext uri="{BB962C8B-B14F-4D97-AF65-F5344CB8AC3E}">
        <p14:creationId xmlns:p14="http://schemas.microsoft.com/office/powerpoint/2010/main" val="3240363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9" name="Прямая соединительная линия 8"/>
          <p:cNvCxnSpPr/>
          <p:nvPr/>
        </p:nvCxnSpPr>
        <p:spPr>
          <a:xfrm>
            <a:off x="428017" y="612168"/>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161469" y="32798"/>
            <a:ext cx="6317151" cy="523220"/>
          </a:xfrm>
          <a:prstGeom prst="rect">
            <a:avLst/>
          </a:prstGeom>
        </p:spPr>
        <p:txBody>
          <a:bodyPr wrap="square">
            <a:spAutoFit/>
          </a:bodyPr>
          <a:lstStyle/>
          <a:p>
            <a:r>
              <a:rPr lang="en-US" sz="1400" b="1" dirty="0"/>
              <a:t>Tutorial 7. </a:t>
            </a:r>
            <a:endParaRPr lang="en-US" sz="1400" b="1" dirty="0" smtClean="0"/>
          </a:p>
          <a:p>
            <a:r>
              <a:rPr lang="en-US" sz="1400" b="1" dirty="0" smtClean="0"/>
              <a:t>Conditions </a:t>
            </a:r>
            <a:r>
              <a:rPr lang="en-US" sz="1400" b="1" dirty="0"/>
              <a:t>and procedure for financing investment projects in capital construction</a:t>
            </a:r>
            <a:endParaRPr lang="ru-RU" sz="1400" b="1" dirty="0"/>
          </a:p>
        </p:txBody>
      </p:sp>
      <p:sp>
        <p:nvSpPr>
          <p:cNvPr id="11" name="Rectangle 3"/>
          <p:cNvSpPr>
            <a:spLocks noChangeArrowheads="1"/>
          </p:cNvSpPr>
          <p:nvPr/>
        </p:nvSpPr>
        <p:spPr bwMode="auto">
          <a:xfrm>
            <a:off x="1416996" y="1259333"/>
            <a:ext cx="103632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In </a:t>
            </a:r>
            <a:r>
              <a:rPr lang="en-US" sz="2400" dirty="0"/>
              <a:t>order to monitor compliance by customers-developers with the legislation on architectural and urban planning activities by bodies (inspections) state construction supervision under the ministry of architecture and construction (or other organization for technical supervision) permits are issued for the production of construction works.</a:t>
            </a:r>
            <a:endParaRPr lang="ru-RU" sz="2400" dirty="0"/>
          </a:p>
          <a:p>
            <a:r>
              <a:rPr lang="en-US" sz="2400" dirty="0"/>
              <a:t> </a:t>
            </a:r>
            <a:endParaRPr lang="ru-RU" sz="2400" dirty="0"/>
          </a:p>
          <a:p>
            <a:r>
              <a:rPr lang="en-US" sz="2400" dirty="0" smtClean="0"/>
              <a:t>	State </a:t>
            </a:r>
            <a:r>
              <a:rPr lang="en-US" sz="2400" dirty="0"/>
              <a:t>environmental expertise is carried out in order to determine the level of environmental hazard in the course of economic activity, to exclude negative effects on public health and the environment, to determine the sufficiency and validity of measures to protect them.</a:t>
            </a:r>
            <a:endParaRPr lang="ru-RU" sz="2400" dirty="0"/>
          </a:p>
        </p:txBody>
      </p:sp>
    </p:spTree>
    <p:extLst>
      <p:ext uri="{BB962C8B-B14F-4D97-AF65-F5344CB8AC3E}">
        <p14:creationId xmlns:p14="http://schemas.microsoft.com/office/powerpoint/2010/main" val="3639815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9" name="Прямая соединительная линия 8"/>
          <p:cNvCxnSpPr/>
          <p:nvPr/>
        </p:nvCxnSpPr>
        <p:spPr>
          <a:xfrm>
            <a:off x="428017" y="612168"/>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161469" y="32798"/>
            <a:ext cx="6317151" cy="523220"/>
          </a:xfrm>
          <a:prstGeom prst="rect">
            <a:avLst/>
          </a:prstGeom>
        </p:spPr>
        <p:txBody>
          <a:bodyPr wrap="square">
            <a:spAutoFit/>
          </a:bodyPr>
          <a:lstStyle/>
          <a:p>
            <a:r>
              <a:rPr lang="en-US" sz="1400" b="1" dirty="0"/>
              <a:t>Tutorial 7. </a:t>
            </a:r>
            <a:endParaRPr lang="en-US" sz="1400" b="1" dirty="0" smtClean="0"/>
          </a:p>
          <a:p>
            <a:r>
              <a:rPr lang="en-US" sz="1400" b="1" dirty="0" smtClean="0"/>
              <a:t>Conditions </a:t>
            </a:r>
            <a:r>
              <a:rPr lang="en-US" sz="1400" b="1" dirty="0"/>
              <a:t>and procedure for financing investment projects in capital construction</a:t>
            </a:r>
            <a:endParaRPr lang="ru-RU" sz="1400" b="1" dirty="0"/>
          </a:p>
        </p:txBody>
      </p:sp>
      <p:sp>
        <p:nvSpPr>
          <p:cNvPr id="11" name="Rectangle 3"/>
          <p:cNvSpPr>
            <a:spLocks noChangeArrowheads="1"/>
          </p:cNvSpPr>
          <p:nvPr/>
        </p:nvSpPr>
        <p:spPr bwMode="auto">
          <a:xfrm>
            <a:off x="1890406" y="1123626"/>
            <a:ext cx="10016249"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State environmental expertise is carried out by specialized expert units of the ministry of natural resources and environmental protection. The objects of environmental expertise are:</a:t>
            </a:r>
            <a:endParaRPr lang="ru-RU" sz="2400" dirty="0"/>
          </a:p>
          <a:p>
            <a:pPr marL="342900" lvl="0" indent="-342900">
              <a:buFont typeface="Arial" panose="020B0604020202020204" pitchFamily="34" charset="0"/>
              <a:buChar char="•"/>
            </a:pPr>
            <a:r>
              <a:rPr lang="en-US" sz="2400" dirty="0"/>
              <a:t>All types of pre-planned and pre-project documentation for economic and other activities that have a negative impact on the environment;</a:t>
            </a:r>
            <a:endParaRPr lang="ru-RU" sz="2400" dirty="0"/>
          </a:p>
          <a:p>
            <a:pPr marL="342900" lvl="0" indent="-342900">
              <a:buFont typeface="Arial" panose="020B0604020202020204" pitchFamily="34" charset="0"/>
              <a:buChar char="•"/>
            </a:pPr>
            <a:r>
              <a:rPr lang="en-US" sz="2400" dirty="0"/>
              <a:t>Draft plans (programs) of the main directions of development, allocation of productive forces and various branches of the national economy;</a:t>
            </a:r>
            <a:endParaRPr lang="ru-RU" sz="2400" dirty="0"/>
          </a:p>
          <a:p>
            <a:pPr marL="342900" lvl="0" indent="-342900">
              <a:buFont typeface="Arial" panose="020B0604020202020204" pitchFamily="34" charset="0"/>
              <a:buChar char="•"/>
            </a:pPr>
            <a:r>
              <a:rPr lang="en-US" sz="2400" dirty="0"/>
              <a:t>Existing enterprises and other facilities;</a:t>
            </a:r>
            <a:endParaRPr lang="ru-RU" sz="2400" dirty="0"/>
          </a:p>
          <a:p>
            <a:pPr marL="342900" lvl="0" indent="-342900">
              <a:buFont typeface="Arial" panose="020B0604020202020204" pitchFamily="34" charset="0"/>
              <a:buChar char="•"/>
            </a:pPr>
            <a:r>
              <a:rPr lang="en-US" sz="2400" dirty="0"/>
              <a:t>Ecological condition of specific regions and localities;</a:t>
            </a:r>
            <a:endParaRPr lang="ru-RU" sz="2400" dirty="0"/>
          </a:p>
          <a:p>
            <a:pPr marL="342900" lvl="0" indent="-342900">
              <a:buFont typeface="Arial" panose="020B0604020202020204" pitchFamily="34" charset="0"/>
              <a:buChar char="•"/>
            </a:pPr>
            <a:r>
              <a:rPr lang="en-US" sz="2400" dirty="0"/>
              <a:t>Projects, solutions, systems, objects, the implementation of which may lead to a violation of environmental safety standards;</a:t>
            </a:r>
            <a:endParaRPr lang="ru-RU" sz="2400" dirty="0"/>
          </a:p>
          <a:p>
            <a:pPr marL="342900" lvl="0" indent="-342900">
              <a:buFont typeface="Arial" panose="020B0604020202020204" pitchFamily="34" charset="0"/>
              <a:buChar char="•"/>
            </a:pPr>
            <a:r>
              <a:rPr lang="en-US" sz="2400" dirty="0"/>
              <a:t>Materials describing the ecological situation in the region are formed under the influence of various types of economic activity.</a:t>
            </a:r>
            <a:endParaRPr lang="ru-RU" sz="2400" dirty="0"/>
          </a:p>
        </p:txBody>
      </p:sp>
    </p:spTree>
    <p:extLst>
      <p:ext uri="{BB962C8B-B14F-4D97-AF65-F5344CB8AC3E}">
        <p14:creationId xmlns:p14="http://schemas.microsoft.com/office/powerpoint/2010/main" val="3172055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9" name="Прямая соединительная линия 8"/>
          <p:cNvCxnSpPr/>
          <p:nvPr/>
        </p:nvCxnSpPr>
        <p:spPr>
          <a:xfrm>
            <a:off x="428017" y="612168"/>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161469" y="32798"/>
            <a:ext cx="6317151" cy="523220"/>
          </a:xfrm>
          <a:prstGeom prst="rect">
            <a:avLst/>
          </a:prstGeom>
        </p:spPr>
        <p:txBody>
          <a:bodyPr wrap="square">
            <a:spAutoFit/>
          </a:bodyPr>
          <a:lstStyle/>
          <a:p>
            <a:r>
              <a:rPr lang="en-US" sz="1400" b="1" dirty="0"/>
              <a:t>Tutorial 7. </a:t>
            </a:r>
            <a:endParaRPr lang="en-US" sz="1400" b="1" dirty="0" smtClean="0"/>
          </a:p>
          <a:p>
            <a:r>
              <a:rPr lang="en-US" sz="1400" b="1" dirty="0" smtClean="0"/>
              <a:t>Conditions </a:t>
            </a:r>
            <a:r>
              <a:rPr lang="en-US" sz="1400" b="1" dirty="0"/>
              <a:t>and procedure for financing investment projects in capital construction</a:t>
            </a:r>
            <a:endParaRPr lang="ru-RU" sz="1400" b="1" dirty="0"/>
          </a:p>
        </p:txBody>
      </p:sp>
      <p:sp>
        <p:nvSpPr>
          <p:cNvPr id="11" name="Rectangle 3"/>
          <p:cNvSpPr>
            <a:spLocks noChangeArrowheads="1"/>
          </p:cNvSpPr>
          <p:nvPr/>
        </p:nvSpPr>
        <p:spPr bwMode="auto">
          <a:xfrm>
            <a:off x="1890406" y="1308293"/>
            <a:ext cx="1001624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In the conclusion of the state environmental assessment, the assessment of the level of environmental danger of the planned economic or other activity is noted, conclusions are made about the feasibility of its implementation. Financing of economic activity projects is opened when a positive conclusion of the state environmental expertise is issued. When issuing a negative opinion, the conditions under which the planned economic activity is possible may be determined.</a:t>
            </a:r>
            <a:endParaRPr lang="ru-RU" sz="2400" dirty="0"/>
          </a:p>
          <a:p>
            <a:r>
              <a:rPr lang="en-US" sz="2400" dirty="0"/>
              <a:t>Special importance is currently attached to the State comprehensive examination (GCE) of investment projects.</a:t>
            </a:r>
            <a:endParaRPr lang="ru-RU" sz="2400" dirty="0"/>
          </a:p>
          <a:p>
            <a:r>
              <a:rPr lang="en-US" sz="2400" dirty="0"/>
              <a:t> </a:t>
            </a:r>
            <a:r>
              <a:rPr lang="en-US" sz="2400" dirty="0" smtClean="0"/>
              <a:t>	In </a:t>
            </a:r>
            <a:r>
              <a:rPr lang="en-US" sz="2400" dirty="0"/>
              <a:t>order to limit the possibility of investing funds obtained as a result of illegal activities, there is a procedure for investors to submit a declaration on the sources of investment to the tax authorities.</a:t>
            </a:r>
            <a:endParaRPr lang="ru-RU" sz="2400" dirty="0"/>
          </a:p>
        </p:txBody>
      </p:sp>
    </p:spTree>
    <p:extLst>
      <p:ext uri="{BB962C8B-B14F-4D97-AF65-F5344CB8AC3E}">
        <p14:creationId xmlns:p14="http://schemas.microsoft.com/office/powerpoint/2010/main" val="1513230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9" name="Прямая соединительная линия 8"/>
          <p:cNvCxnSpPr/>
          <p:nvPr/>
        </p:nvCxnSpPr>
        <p:spPr>
          <a:xfrm>
            <a:off x="428017" y="612168"/>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161469" y="32798"/>
            <a:ext cx="6317151" cy="523220"/>
          </a:xfrm>
          <a:prstGeom prst="rect">
            <a:avLst/>
          </a:prstGeom>
        </p:spPr>
        <p:txBody>
          <a:bodyPr wrap="square">
            <a:spAutoFit/>
          </a:bodyPr>
          <a:lstStyle/>
          <a:p>
            <a:r>
              <a:rPr lang="en-US" sz="1400" b="1" dirty="0"/>
              <a:t>Tutorial 7. </a:t>
            </a:r>
            <a:endParaRPr lang="en-US" sz="1400" b="1" dirty="0" smtClean="0"/>
          </a:p>
          <a:p>
            <a:r>
              <a:rPr lang="en-US" sz="1400" b="1" dirty="0" smtClean="0"/>
              <a:t>Conditions </a:t>
            </a:r>
            <a:r>
              <a:rPr lang="en-US" sz="1400" b="1" dirty="0"/>
              <a:t>and procedure for financing investment projects in capital construction</a:t>
            </a:r>
            <a:endParaRPr lang="ru-RU" sz="1400" b="1" dirty="0"/>
          </a:p>
        </p:txBody>
      </p:sp>
      <p:sp>
        <p:nvSpPr>
          <p:cNvPr id="11" name="Rectangle 3"/>
          <p:cNvSpPr>
            <a:spLocks noChangeArrowheads="1"/>
          </p:cNvSpPr>
          <p:nvPr/>
        </p:nvSpPr>
        <p:spPr bwMode="auto">
          <a:xfrm>
            <a:off x="749030" y="754296"/>
            <a:ext cx="1115762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The absence of the tax authority's certificates on the submission of declarations when making transactions, as well as the establishment of the fact of illegal origin of the investor's funds or false data, is the basis for declaring the transactions invalid. Investors are liable in accordance with the law for evading the submission of a declaration or including deliberately false data on the volume and sources of investments.</a:t>
            </a:r>
            <a:endParaRPr lang="ru-RU" sz="2400" dirty="0"/>
          </a:p>
          <a:p>
            <a:r>
              <a:rPr lang="en-US" sz="2400" dirty="0"/>
              <a:t>When using a bank loan as a source of financing, the basis for its issuance is a loan agreement concluded between the customer and the bank.</a:t>
            </a:r>
            <a:endParaRPr lang="ru-RU" sz="2400" dirty="0"/>
          </a:p>
          <a:p>
            <a:r>
              <a:rPr lang="en-US" sz="2400" dirty="0" smtClean="0"/>
              <a:t>	The </a:t>
            </a:r>
            <a:r>
              <a:rPr lang="en-US" sz="2400" dirty="0"/>
              <a:t>credit limit for the implementation of the investment project determined jointly with the borrower based on the estimated cost of the project, defined on the basis of project documentation and also from the amount of own funds allocated for its financing, subject to the repayment of the loan due to the implementation of the project in time. Preferably, the share of own funds should be at least 20%.</a:t>
            </a:r>
            <a:endParaRPr lang="ru-RU" sz="2400" dirty="0"/>
          </a:p>
          <a:p>
            <a:r>
              <a:rPr lang="en-US" sz="2400" dirty="0" smtClean="0"/>
              <a:t>	When </a:t>
            </a:r>
            <a:r>
              <a:rPr lang="en-US" sz="2400" dirty="0"/>
              <a:t>paying with a credit score of completed construction work the borrower together with a payment document is signed by customer and contractor, a certificate of value of work performed and costs for the corresponding calculation period.</a:t>
            </a:r>
            <a:endParaRPr lang="ru-RU" sz="2400" dirty="0"/>
          </a:p>
        </p:txBody>
      </p:sp>
    </p:spTree>
    <p:extLst>
      <p:ext uri="{BB962C8B-B14F-4D97-AF65-F5344CB8AC3E}">
        <p14:creationId xmlns:p14="http://schemas.microsoft.com/office/powerpoint/2010/main" val="21657625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9" name="Прямая соединительная линия 8"/>
          <p:cNvCxnSpPr/>
          <p:nvPr/>
        </p:nvCxnSpPr>
        <p:spPr>
          <a:xfrm>
            <a:off x="428017" y="612168"/>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161469" y="32798"/>
            <a:ext cx="6317151" cy="523220"/>
          </a:xfrm>
          <a:prstGeom prst="rect">
            <a:avLst/>
          </a:prstGeom>
        </p:spPr>
        <p:txBody>
          <a:bodyPr wrap="square">
            <a:spAutoFit/>
          </a:bodyPr>
          <a:lstStyle/>
          <a:p>
            <a:r>
              <a:rPr lang="en-US" sz="1400" b="1" dirty="0"/>
              <a:t>Tutorial 7. </a:t>
            </a:r>
            <a:endParaRPr lang="en-US" sz="1400" b="1" dirty="0" smtClean="0"/>
          </a:p>
          <a:p>
            <a:r>
              <a:rPr lang="en-US" sz="1400" b="1" dirty="0" smtClean="0"/>
              <a:t>Conditions </a:t>
            </a:r>
            <a:r>
              <a:rPr lang="en-US" sz="1400" b="1" dirty="0"/>
              <a:t>and procedure for financing investment projects in capital construction</a:t>
            </a:r>
            <a:endParaRPr lang="ru-RU" sz="1400" b="1" dirty="0"/>
          </a:p>
        </p:txBody>
      </p:sp>
      <p:sp>
        <p:nvSpPr>
          <p:cNvPr id="11" name="Rectangle 3"/>
          <p:cNvSpPr>
            <a:spLocks noChangeArrowheads="1"/>
          </p:cNvSpPr>
          <p:nvPr/>
        </p:nvSpPr>
        <p:spPr bwMode="auto">
          <a:xfrm>
            <a:off x="749030" y="1308294"/>
            <a:ext cx="1115762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A loan on the basis of payment orders of the borrower to the current (settlement) account of the contractor may be listed advance funds for the planned implementation in the subsequent month (except the last) volume of construction works (purchase of material resources) in accordance with the conditions and regulations advance payments provided for in the contract and in the credit agreement. In the future, the cost of the construction and installation works to be paid for should be reduced by the amount of the advances transferred to the contractor.</a:t>
            </a:r>
            <a:endParaRPr lang="ru-RU" sz="2400" dirty="0"/>
          </a:p>
          <a:p>
            <a:r>
              <a:rPr lang="en-US" sz="2400" dirty="0" smtClean="0"/>
              <a:t>	Due </a:t>
            </a:r>
            <a:r>
              <a:rPr lang="en-US" sz="2400" dirty="0"/>
              <a:t>to the loan, along with the above mentioned advances on current (settlement) account of the contractor can be listed a single (target) an advance, if such advance payment is stipulated by contract, for the purchase of material resources, whose production depends on seasonality, require any preparatory treatment or they have other specific features (metalwork, engineering equipment, etc.).</a:t>
            </a:r>
            <a:endParaRPr lang="ru-RU" sz="2400" dirty="0"/>
          </a:p>
        </p:txBody>
      </p:sp>
    </p:spTree>
    <p:extLst>
      <p:ext uri="{BB962C8B-B14F-4D97-AF65-F5344CB8AC3E}">
        <p14:creationId xmlns:p14="http://schemas.microsoft.com/office/powerpoint/2010/main" val="1489580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9" name="Прямая соединительная линия 8"/>
          <p:cNvCxnSpPr/>
          <p:nvPr/>
        </p:nvCxnSpPr>
        <p:spPr>
          <a:xfrm>
            <a:off x="428017" y="612168"/>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161469" y="32798"/>
            <a:ext cx="6317151" cy="523220"/>
          </a:xfrm>
          <a:prstGeom prst="rect">
            <a:avLst/>
          </a:prstGeom>
        </p:spPr>
        <p:txBody>
          <a:bodyPr wrap="square">
            <a:spAutoFit/>
          </a:bodyPr>
          <a:lstStyle/>
          <a:p>
            <a:r>
              <a:rPr lang="en-US" sz="1400" b="1" dirty="0"/>
              <a:t>Tutorial 7. </a:t>
            </a:r>
            <a:endParaRPr lang="en-US" sz="1400" b="1" dirty="0" smtClean="0"/>
          </a:p>
          <a:p>
            <a:r>
              <a:rPr lang="en-US" sz="1400" b="1" dirty="0" smtClean="0"/>
              <a:t>Conditions </a:t>
            </a:r>
            <a:r>
              <a:rPr lang="en-US" sz="1400" b="1" dirty="0"/>
              <a:t>and procedure for financing investment projects in capital construction</a:t>
            </a:r>
            <a:endParaRPr lang="ru-RU" sz="1400" b="1" dirty="0"/>
          </a:p>
        </p:txBody>
      </p:sp>
      <p:sp>
        <p:nvSpPr>
          <p:cNvPr id="11" name="Rectangle 3"/>
          <p:cNvSpPr>
            <a:spLocks noChangeArrowheads="1"/>
          </p:cNvSpPr>
          <p:nvPr/>
        </p:nvSpPr>
        <p:spPr bwMode="auto">
          <a:xfrm>
            <a:off x="2188724" y="1473345"/>
            <a:ext cx="970820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In the process of crediting the Bank carries out preliminary and subsequent control over target use by the borrower of funds: checks the documents presented when obtaining a loan, statements about its target expenditure, financial statements, and conducts on-site inspections.</a:t>
            </a:r>
            <a:endParaRPr lang="ru-RU" sz="2400" dirty="0"/>
          </a:p>
          <a:p>
            <a:r>
              <a:rPr lang="en-US" sz="2400" dirty="0" smtClean="0"/>
              <a:t>	Documentary </a:t>
            </a:r>
            <a:r>
              <a:rPr lang="en-US" sz="2400" dirty="0"/>
              <a:t>verification includes examination of the submitted original orders, invoices, invoices, purchase and sale agreements and other documents confirming the intended use of the loan.</a:t>
            </a:r>
            <a:endParaRPr lang="ru-RU" sz="2400" dirty="0"/>
          </a:p>
          <a:p>
            <a:r>
              <a:rPr lang="en-US" sz="2400" dirty="0" smtClean="0"/>
              <a:t>	On-site </a:t>
            </a:r>
            <a:r>
              <a:rPr lang="en-US" sz="2400" dirty="0"/>
              <a:t>inspections are carried out by the bank's economists with the involvement of the legal service, civil engineer, security service and other specialists.</a:t>
            </a:r>
            <a:endParaRPr lang="ru-RU" sz="2400" dirty="0"/>
          </a:p>
        </p:txBody>
      </p:sp>
    </p:spTree>
    <p:extLst>
      <p:ext uri="{BB962C8B-B14F-4D97-AF65-F5344CB8AC3E}">
        <p14:creationId xmlns:p14="http://schemas.microsoft.com/office/powerpoint/2010/main" val="26159911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7000" b="-2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ctangle 3"/>
          <p:cNvSpPr>
            <a:spLocks noChangeArrowheads="1"/>
          </p:cNvSpPr>
          <p:nvPr/>
        </p:nvSpPr>
        <p:spPr bwMode="auto">
          <a:xfrm>
            <a:off x="2140336" y="1200477"/>
            <a:ext cx="84085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7.3. Stages of organization of financing of investment projects</a:t>
            </a:r>
            <a:endParaRPr lang="ru-RU" sz="2400" dirty="0"/>
          </a:p>
        </p:txBody>
      </p:sp>
      <p:sp>
        <p:nvSpPr>
          <p:cNvPr id="5" name="Rectangle 3"/>
          <p:cNvSpPr>
            <a:spLocks noChangeArrowheads="1"/>
          </p:cNvSpPr>
          <p:nvPr/>
        </p:nvSpPr>
        <p:spPr bwMode="auto">
          <a:xfrm>
            <a:off x="846306" y="1927478"/>
            <a:ext cx="713037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The </a:t>
            </a:r>
            <a:r>
              <a:rPr lang="en-US" sz="2400" dirty="0"/>
              <a:t>organization of project financing usually includes several stages, each of which can be strictly fixed with justification of the required labor, material and financial resources.</a:t>
            </a:r>
            <a:endParaRPr lang="ru-RU" sz="2400" dirty="0"/>
          </a:p>
          <a:p>
            <a:r>
              <a:rPr lang="en-US" sz="2400" dirty="0" smtClean="0"/>
              <a:t>	For </a:t>
            </a:r>
            <a:r>
              <a:rPr lang="en-US" sz="2400" dirty="0"/>
              <a:t>example, at the first stage - before the project is presented to investors - a preliminary analysis of the viability of the project is performed, during which the feasibility of spending time and money on its implementation, the sufficiency of financial resources to cover all costs and profit are determined. The financial results obtained at this stage for the project are preliminary.</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61469" y="32798"/>
            <a:ext cx="6317151" cy="523220"/>
          </a:xfrm>
          <a:prstGeom prst="rect">
            <a:avLst/>
          </a:prstGeom>
        </p:spPr>
        <p:txBody>
          <a:bodyPr wrap="square">
            <a:spAutoFit/>
          </a:bodyPr>
          <a:lstStyle/>
          <a:p>
            <a:r>
              <a:rPr lang="en-US" sz="1400" b="1" dirty="0"/>
              <a:t>Tutorial 7. </a:t>
            </a:r>
            <a:endParaRPr lang="en-US" sz="1400" b="1" dirty="0" smtClean="0"/>
          </a:p>
          <a:p>
            <a:r>
              <a:rPr lang="en-US" sz="1400" b="1" dirty="0" smtClean="0"/>
              <a:t>Conditions </a:t>
            </a:r>
            <a:r>
              <a:rPr lang="en-US" sz="1400" b="1" dirty="0"/>
              <a:t>and procedure for </a:t>
            </a:r>
            <a:r>
              <a:rPr lang="en-US" sz="1400" b="1" dirty="0" err="1" smtClean="0"/>
              <a:t>finacing</a:t>
            </a:r>
            <a:r>
              <a:rPr lang="en-US" sz="1400" b="1" dirty="0" smtClean="0"/>
              <a:t> </a:t>
            </a:r>
            <a:r>
              <a:rPr lang="en-US" sz="1400" b="1" dirty="0"/>
              <a:t>investment projects in capital construction</a:t>
            </a:r>
            <a:endParaRPr lang="ru-RU" sz="1400" b="1" dirty="0"/>
          </a:p>
        </p:txBody>
      </p:sp>
    </p:spTree>
    <p:extLst>
      <p:ext uri="{BB962C8B-B14F-4D97-AF65-F5344CB8AC3E}">
        <p14:creationId xmlns:p14="http://schemas.microsoft.com/office/powerpoint/2010/main" val="2943280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7000" b="-27000"/>
          </a:stretch>
        </a:blipFill>
        <a:effectLst/>
      </p:bgPr>
    </p:bg>
    <p:spTree>
      <p:nvGrpSpPr>
        <p:cNvPr id="1" name=""/>
        <p:cNvGrpSpPr/>
        <p:nvPr/>
      </p:nvGrpSpPr>
      <p:grpSpPr>
        <a:xfrm>
          <a:off x="0" y="0"/>
          <a:ext cx="0" cy="0"/>
          <a:chOff x="0" y="0"/>
          <a:chExt cx="0" cy="0"/>
        </a:xfrm>
      </p:grpSpPr>
      <p:sp>
        <p:nvSpPr>
          <p:cNvPr id="11" name="Заголовок 3"/>
          <p:cNvSpPr>
            <a:spLocks noGrp="1"/>
          </p:cNvSpPr>
          <p:nvPr>
            <p:ph type="ctrTitle"/>
          </p:nvPr>
        </p:nvSpPr>
        <p:spPr>
          <a:xfrm>
            <a:off x="243839" y="72189"/>
            <a:ext cx="11662612" cy="534203"/>
          </a:xfrm>
        </p:spPr>
        <p:txBody>
          <a:bodyPr>
            <a:noAutofit/>
          </a:bodyPr>
          <a:lstStyle/>
          <a:p>
            <a:pPr fontAlgn="t"/>
            <a:r>
              <a:rPr lang="en-US" sz="2800" b="1" dirty="0" smtClean="0"/>
              <a:t>INVESTMENT DESIGN INNOVATION</a:t>
            </a:r>
            <a:r>
              <a:rPr lang="ru-RU" sz="2800" b="1" dirty="0" smtClean="0"/>
              <a:t> </a:t>
            </a:r>
            <a:r>
              <a:rPr lang="en-US" sz="2800" b="1" dirty="0" smtClean="0"/>
              <a:t> IN THE ENERGY SYSTEM</a:t>
            </a:r>
            <a:endParaRPr lang="ru-RU" sz="2800" dirty="0"/>
          </a:p>
        </p:txBody>
      </p:sp>
      <p:cxnSp>
        <p:nvCxnSpPr>
          <p:cNvPr id="12" name="Прямая соединительная линия 11"/>
          <p:cNvCxnSpPr/>
          <p:nvPr/>
        </p:nvCxnSpPr>
        <p:spPr>
          <a:xfrm>
            <a:off x="1493518" y="646329"/>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ctangle 3"/>
          <p:cNvSpPr>
            <a:spLocks noChangeArrowheads="1"/>
          </p:cNvSpPr>
          <p:nvPr/>
        </p:nvSpPr>
        <p:spPr bwMode="auto">
          <a:xfrm>
            <a:off x="1401353" y="1180186"/>
            <a:ext cx="858895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Tutorial</a:t>
            </a:r>
            <a:r>
              <a:rPr lang="ru-RU" sz="2400" b="1" dirty="0"/>
              <a:t> </a:t>
            </a:r>
            <a:r>
              <a:rPr lang="en-US" sz="2400" b="1" dirty="0" smtClean="0"/>
              <a:t>7</a:t>
            </a:r>
            <a:r>
              <a:rPr lang="en-US" sz="2400" b="1" dirty="0"/>
              <a:t>. CONDITIONS AND PROCEDURE FOR FINANCING INVESTMENT PROJECTS IN CAPITAL </a:t>
            </a:r>
            <a:r>
              <a:rPr lang="en-US" sz="2400" b="1" dirty="0" smtClean="0"/>
              <a:t>CONSTRUCTION</a:t>
            </a:r>
            <a:endParaRPr lang="ru-RU" sz="2400" dirty="0"/>
          </a:p>
        </p:txBody>
      </p:sp>
      <p:sp>
        <p:nvSpPr>
          <p:cNvPr id="5" name="Rectangle 3"/>
          <p:cNvSpPr>
            <a:spLocks noChangeArrowheads="1"/>
          </p:cNvSpPr>
          <p:nvPr/>
        </p:nvSpPr>
        <p:spPr bwMode="auto">
          <a:xfrm>
            <a:off x="1177617" y="3032427"/>
            <a:ext cx="693104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t>7.1</a:t>
            </a:r>
            <a:r>
              <a:rPr lang="en-US" sz="2400" b="1" dirty="0"/>
              <a:t>. Conditions and principles of financing investment projects</a:t>
            </a:r>
            <a:endParaRPr lang="ru-RU" sz="2400" dirty="0"/>
          </a:p>
          <a:p>
            <a:r>
              <a:rPr lang="en-US" sz="2400" b="1" dirty="0"/>
              <a:t>7.2. Characteristics of the main documents required for financing investment projects</a:t>
            </a:r>
            <a:endParaRPr lang="ru-RU" sz="2400" dirty="0"/>
          </a:p>
          <a:p>
            <a:r>
              <a:rPr lang="en-US" sz="2400" b="1" dirty="0"/>
              <a:t>7.3. Stages of organization of financing of investment projects</a:t>
            </a:r>
            <a:endParaRPr lang="ru-RU" sz="2400" dirty="0"/>
          </a:p>
        </p:txBody>
      </p:sp>
    </p:spTree>
    <p:extLst>
      <p:ext uri="{BB962C8B-B14F-4D97-AF65-F5344CB8AC3E}">
        <p14:creationId xmlns:p14="http://schemas.microsoft.com/office/powerpoint/2010/main" val="466226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9" name="Прямая соединительная линия 8"/>
          <p:cNvCxnSpPr/>
          <p:nvPr/>
        </p:nvCxnSpPr>
        <p:spPr>
          <a:xfrm>
            <a:off x="428017" y="612168"/>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161469" y="32798"/>
            <a:ext cx="6317151" cy="523220"/>
          </a:xfrm>
          <a:prstGeom prst="rect">
            <a:avLst/>
          </a:prstGeom>
        </p:spPr>
        <p:txBody>
          <a:bodyPr wrap="square">
            <a:spAutoFit/>
          </a:bodyPr>
          <a:lstStyle/>
          <a:p>
            <a:r>
              <a:rPr lang="en-US" sz="1400" b="1" dirty="0"/>
              <a:t>Tutorial 7. </a:t>
            </a:r>
            <a:endParaRPr lang="en-US" sz="1400" b="1" dirty="0" smtClean="0"/>
          </a:p>
          <a:p>
            <a:r>
              <a:rPr lang="en-US" sz="1400" b="1" dirty="0" smtClean="0"/>
              <a:t>Conditions </a:t>
            </a:r>
            <a:r>
              <a:rPr lang="en-US" sz="1400" b="1" dirty="0"/>
              <a:t>and procedure for financing investment projects in capital construction</a:t>
            </a:r>
            <a:endParaRPr lang="ru-RU" sz="1400" b="1" dirty="0"/>
          </a:p>
        </p:txBody>
      </p:sp>
      <p:sp>
        <p:nvSpPr>
          <p:cNvPr id="11" name="Rectangle 3"/>
          <p:cNvSpPr>
            <a:spLocks noChangeArrowheads="1"/>
          </p:cNvSpPr>
          <p:nvPr/>
        </p:nvSpPr>
        <p:spPr bwMode="auto">
          <a:xfrm>
            <a:off x="1079771" y="708025"/>
            <a:ext cx="10700425"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The second stage, which includes the development of a project implementation plan, covers the process from the moment of preliminary study of its feasibility to the organization of financing. Here, all indicators and risks are evaluated, possible ways of developing the economic, social, and political situation in the country are analyzed, and factors such as interest rates on loans, rising inflation, the national currency exchange rate, etc. affect the project implementation. Further, proposals are developed for organizing the financing of the project and (at the stage of its implementation) ways to monitor the implementation of the planned plan for spending investment resources.</a:t>
            </a:r>
            <a:endParaRPr lang="ru-RU" sz="2400" dirty="0"/>
          </a:p>
          <a:p>
            <a:r>
              <a:rPr lang="en-US" sz="2400" dirty="0" smtClean="0"/>
              <a:t>	The </a:t>
            </a:r>
            <a:r>
              <a:rPr lang="en-US" sz="2400" dirty="0"/>
              <a:t>beginning of the organization of financing of investment projects is to determine the necessary amount of funds for their development and implementation. The total amount of financing of investment projects usually includes the cost of fixed capital-design and survey work, site preparation, construction and repair of buildings and structures, purchase and installation of equipment, personnel training, etc. and working capital-the purchase of raw materials, production and sales costs.</a:t>
            </a:r>
            <a:endParaRPr lang="ru-RU" sz="2400" dirty="0"/>
          </a:p>
        </p:txBody>
      </p:sp>
    </p:spTree>
    <p:extLst>
      <p:ext uri="{BB962C8B-B14F-4D97-AF65-F5344CB8AC3E}">
        <p14:creationId xmlns:p14="http://schemas.microsoft.com/office/powerpoint/2010/main" val="7845634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9" name="Прямая соединительная линия 8"/>
          <p:cNvCxnSpPr/>
          <p:nvPr/>
        </p:nvCxnSpPr>
        <p:spPr>
          <a:xfrm>
            <a:off x="428017" y="612168"/>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161469" y="32798"/>
            <a:ext cx="6317151" cy="523220"/>
          </a:xfrm>
          <a:prstGeom prst="rect">
            <a:avLst/>
          </a:prstGeom>
        </p:spPr>
        <p:txBody>
          <a:bodyPr wrap="square">
            <a:spAutoFit/>
          </a:bodyPr>
          <a:lstStyle/>
          <a:p>
            <a:r>
              <a:rPr lang="en-US" sz="1400" b="1" dirty="0"/>
              <a:t>Tutorial 7. </a:t>
            </a:r>
            <a:endParaRPr lang="en-US" sz="1400" b="1" dirty="0" smtClean="0"/>
          </a:p>
          <a:p>
            <a:r>
              <a:rPr lang="en-US" sz="1400" b="1" dirty="0" smtClean="0"/>
              <a:t>Conditions </a:t>
            </a:r>
            <a:r>
              <a:rPr lang="en-US" sz="1400" b="1" dirty="0"/>
              <a:t>and procedure for financing investment projects in capital construction</a:t>
            </a:r>
            <a:endParaRPr lang="ru-RU" sz="1400" b="1" dirty="0"/>
          </a:p>
        </p:txBody>
      </p:sp>
      <p:sp>
        <p:nvSpPr>
          <p:cNvPr id="11" name="Rectangle 3"/>
          <p:cNvSpPr>
            <a:spLocks noChangeArrowheads="1"/>
          </p:cNvSpPr>
          <p:nvPr/>
        </p:nvSpPr>
        <p:spPr bwMode="auto">
          <a:xfrm>
            <a:off x="1079771" y="892692"/>
            <a:ext cx="1070042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Financing of investment projects is carried out in various forms and ways. The most widespread were:</a:t>
            </a:r>
            <a:endParaRPr lang="ru-RU" sz="2400" dirty="0"/>
          </a:p>
          <a:p>
            <a:r>
              <a:rPr lang="en-US" sz="2400" dirty="0"/>
              <a:t>- Equity investment, which is a cash deposit through the acquisition of shares;</a:t>
            </a:r>
            <a:endParaRPr lang="ru-RU" sz="2400" dirty="0"/>
          </a:p>
          <a:p>
            <a:r>
              <a:rPr lang="en-US" sz="2400" dirty="0"/>
              <a:t>- Budget investment carried out directly at the expense of investment programs through direct subsidies;</a:t>
            </a:r>
            <a:endParaRPr lang="ru-RU" sz="2400" dirty="0"/>
          </a:p>
          <a:p>
            <a:r>
              <a:rPr lang="en-US" sz="2400" dirty="0"/>
              <a:t>- Leasing as a way of financing investments based on long-term lease of property (medium-and long-term lease of machinery, equipment, vehicles and other means);</a:t>
            </a:r>
            <a:endParaRPr lang="ru-RU" sz="2400" dirty="0"/>
          </a:p>
          <a:p>
            <a:r>
              <a:rPr lang="en-US" sz="2400" dirty="0"/>
              <a:t>- Debt financing through bank loans and debt obligations of legal entities and individuals;</a:t>
            </a:r>
            <a:endParaRPr lang="ru-RU" sz="2400" dirty="0"/>
          </a:p>
          <a:p>
            <a:r>
              <a:rPr lang="en-US" sz="2400" dirty="0"/>
              <a:t>- Mortgage - a type of pledge of real estate (land, enterprises, structures, buildings and other objects directly related to the land) for the purpose of obtaining a cash loan, etc.</a:t>
            </a:r>
            <a:endParaRPr lang="ru-RU" sz="2400" dirty="0"/>
          </a:p>
          <a:p>
            <a:r>
              <a:rPr lang="en-US" sz="2400" dirty="0"/>
              <a:t>Each of these forms has its own advantages and disadvantages, so it is only possible to correctly assess the consequences of using different financing methods when comparing their alternative options.</a:t>
            </a:r>
            <a:endParaRPr lang="ru-RU" sz="2400" dirty="0"/>
          </a:p>
        </p:txBody>
      </p:sp>
    </p:spTree>
    <p:extLst>
      <p:ext uri="{BB962C8B-B14F-4D97-AF65-F5344CB8AC3E}">
        <p14:creationId xmlns:p14="http://schemas.microsoft.com/office/powerpoint/2010/main" val="32840285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9" name="Прямая соединительная линия 8"/>
          <p:cNvCxnSpPr/>
          <p:nvPr/>
        </p:nvCxnSpPr>
        <p:spPr>
          <a:xfrm>
            <a:off x="428017" y="612168"/>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161469" y="32798"/>
            <a:ext cx="6317151" cy="523220"/>
          </a:xfrm>
          <a:prstGeom prst="rect">
            <a:avLst/>
          </a:prstGeom>
        </p:spPr>
        <p:txBody>
          <a:bodyPr wrap="square">
            <a:spAutoFit/>
          </a:bodyPr>
          <a:lstStyle/>
          <a:p>
            <a:r>
              <a:rPr lang="en-US" sz="1400" b="1" dirty="0"/>
              <a:t>Tutorial 7. </a:t>
            </a:r>
            <a:endParaRPr lang="en-US" sz="1400" b="1" dirty="0" smtClean="0"/>
          </a:p>
          <a:p>
            <a:r>
              <a:rPr lang="en-US" sz="1400" b="1" dirty="0" smtClean="0"/>
              <a:t>Conditions </a:t>
            </a:r>
            <a:r>
              <a:rPr lang="en-US" sz="1400" b="1" dirty="0"/>
              <a:t>and procedure for financing investment projects in capital construction</a:t>
            </a:r>
            <a:endParaRPr lang="ru-RU" sz="1400" b="1" dirty="0"/>
          </a:p>
        </p:txBody>
      </p:sp>
      <p:sp>
        <p:nvSpPr>
          <p:cNvPr id="11" name="Rectangle 3"/>
          <p:cNvSpPr>
            <a:spLocks noChangeArrowheads="1"/>
          </p:cNvSpPr>
          <p:nvPr/>
        </p:nvSpPr>
        <p:spPr bwMode="auto">
          <a:xfrm>
            <a:off x="2557661" y="1378279"/>
            <a:ext cx="799127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Test</a:t>
            </a:r>
          </a:p>
          <a:p>
            <a:endParaRPr lang="ru-RU" sz="2400" dirty="0"/>
          </a:p>
          <a:p>
            <a:pPr marL="457200" lvl="0" indent="-457200">
              <a:buFont typeface="+mj-lt"/>
              <a:buAutoNum type="arabicPeriod"/>
            </a:pPr>
            <a:r>
              <a:rPr lang="en-US" sz="2400" dirty="0"/>
              <a:t>Conditions for financing capital construction projects</a:t>
            </a:r>
            <a:endParaRPr lang="ru-RU" sz="2400" dirty="0"/>
          </a:p>
          <a:p>
            <a:pPr marL="457200" lvl="0" indent="-457200">
              <a:buFont typeface="+mj-lt"/>
              <a:buAutoNum type="arabicPeriod"/>
            </a:pPr>
            <a:r>
              <a:rPr lang="en-US" sz="2400" dirty="0"/>
              <a:t>Main documents submitted to the bank for obtaining financing of capital construction projects</a:t>
            </a:r>
            <a:endParaRPr lang="ru-RU" sz="2400" dirty="0"/>
          </a:p>
          <a:p>
            <a:pPr marL="457200" lvl="0" indent="-457200">
              <a:buFont typeface="+mj-lt"/>
              <a:buAutoNum type="arabicPeriod"/>
            </a:pPr>
            <a:r>
              <a:rPr lang="en-US" sz="2400" dirty="0"/>
              <a:t>Business plan.</a:t>
            </a:r>
            <a:endParaRPr lang="ru-RU" sz="2400" dirty="0"/>
          </a:p>
          <a:p>
            <a:pPr marL="457200" lvl="0" indent="-457200">
              <a:buFont typeface="+mj-lt"/>
              <a:buAutoNum type="arabicPeriod"/>
            </a:pPr>
            <a:r>
              <a:rPr lang="en-US" sz="2400" dirty="0"/>
              <a:t>State environmental expertise. Aims, objects of  expertise</a:t>
            </a:r>
            <a:endParaRPr lang="ru-RU" sz="2400" dirty="0"/>
          </a:p>
          <a:p>
            <a:pPr marL="457200" lvl="0" indent="-457200">
              <a:buFont typeface="+mj-lt"/>
              <a:buAutoNum type="arabicPeriod"/>
            </a:pPr>
            <a:r>
              <a:rPr lang="en-US" sz="2400" dirty="0"/>
              <a:t>Declaration on the sources of investment. Purpose of the declaration on sources of funding</a:t>
            </a:r>
            <a:endParaRPr lang="ru-RU" sz="2400" dirty="0"/>
          </a:p>
          <a:p>
            <a:pPr marL="457200" lvl="0" indent="-457200">
              <a:buFont typeface="+mj-lt"/>
              <a:buAutoNum type="arabicPeriod"/>
            </a:pPr>
            <a:r>
              <a:rPr lang="en-US" sz="2400" dirty="0"/>
              <a:t>Financing of investment projects. Forms and ways.</a:t>
            </a:r>
            <a:endParaRPr lang="ru-RU" sz="2400" dirty="0"/>
          </a:p>
        </p:txBody>
      </p:sp>
    </p:spTree>
    <p:extLst>
      <p:ext uri="{BB962C8B-B14F-4D97-AF65-F5344CB8AC3E}">
        <p14:creationId xmlns:p14="http://schemas.microsoft.com/office/powerpoint/2010/main" val="1373192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7000" b="-2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ctangle 3"/>
          <p:cNvSpPr>
            <a:spLocks noChangeArrowheads="1"/>
          </p:cNvSpPr>
          <p:nvPr/>
        </p:nvSpPr>
        <p:spPr bwMode="auto">
          <a:xfrm>
            <a:off x="1899807" y="1013129"/>
            <a:ext cx="84085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t>7.1</a:t>
            </a:r>
            <a:r>
              <a:rPr lang="en-US" sz="2400" b="1" dirty="0"/>
              <a:t>. Conditions and principles of financing investment projects</a:t>
            </a:r>
            <a:endParaRPr lang="ru-RU" sz="2400" dirty="0"/>
          </a:p>
        </p:txBody>
      </p:sp>
      <p:sp>
        <p:nvSpPr>
          <p:cNvPr id="5" name="Rectangle 3"/>
          <p:cNvSpPr>
            <a:spLocks noChangeArrowheads="1"/>
          </p:cNvSpPr>
          <p:nvPr/>
        </p:nvSpPr>
        <p:spPr bwMode="auto">
          <a:xfrm>
            <a:off x="2013626" y="1995092"/>
            <a:ext cx="604087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The system of financing and crediting capital investments is based on the rules that determine the composition and methods of accumulation of funds intended for capital investments, the procedure for their provision to construction sites and contractors, the composition of credit institutions that finance and credit investments, as well as control over capital construction and expenditure of funds</a:t>
            </a:r>
            <a:r>
              <a:rPr lang="en-US" sz="2400" dirty="0" smtClean="0"/>
              <a:t>.</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61469" y="32798"/>
            <a:ext cx="6317151" cy="523220"/>
          </a:xfrm>
          <a:prstGeom prst="rect">
            <a:avLst/>
          </a:prstGeom>
        </p:spPr>
        <p:txBody>
          <a:bodyPr wrap="square">
            <a:spAutoFit/>
          </a:bodyPr>
          <a:lstStyle/>
          <a:p>
            <a:r>
              <a:rPr lang="en-US" sz="1400" b="1" dirty="0"/>
              <a:t>Tutorial 7. </a:t>
            </a:r>
            <a:endParaRPr lang="en-US" sz="1400" b="1" dirty="0" smtClean="0"/>
          </a:p>
          <a:p>
            <a:r>
              <a:rPr lang="en-US" sz="1400" b="1" dirty="0" smtClean="0"/>
              <a:t>Conditions </a:t>
            </a:r>
            <a:r>
              <a:rPr lang="en-US" sz="1400" b="1" dirty="0"/>
              <a:t>and procedure for </a:t>
            </a:r>
            <a:r>
              <a:rPr lang="en-US" sz="1400" b="1" dirty="0" err="1" smtClean="0"/>
              <a:t>finacing</a:t>
            </a:r>
            <a:r>
              <a:rPr lang="en-US" sz="1400" b="1" dirty="0" smtClean="0"/>
              <a:t> </a:t>
            </a:r>
            <a:r>
              <a:rPr lang="en-US" sz="1400" b="1" dirty="0"/>
              <a:t>investment projects in capital construction</a:t>
            </a:r>
            <a:endParaRPr lang="ru-RU" sz="1400" b="1" dirty="0"/>
          </a:p>
        </p:txBody>
      </p:sp>
    </p:spTree>
    <p:extLst>
      <p:ext uri="{BB962C8B-B14F-4D97-AF65-F5344CB8AC3E}">
        <p14:creationId xmlns:p14="http://schemas.microsoft.com/office/powerpoint/2010/main" val="600516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9" name="Прямая соединительная линия 8"/>
          <p:cNvCxnSpPr/>
          <p:nvPr/>
        </p:nvCxnSpPr>
        <p:spPr>
          <a:xfrm>
            <a:off x="428017" y="612168"/>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161469" y="32798"/>
            <a:ext cx="6317151" cy="523220"/>
          </a:xfrm>
          <a:prstGeom prst="rect">
            <a:avLst/>
          </a:prstGeom>
        </p:spPr>
        <p:txBody>
          <a:bodyPr wrap="square">
            <a:spAutoFit/>
          </a:bodyPr>
          <a:lstStyle/>
          <a:p>
            <a:r>
              <a:rPr lang="en-US" sz="1400" b="1" dirty="0"/>
              <a:t>Tutorial 7. </a:t>
            </a:r>
            <a:endParaRPr lang="en-US" sz="1400" b="1" dirty="0" smtClean="0"/>
          </a:p>
          <a:p>
            <a:r>
              <a:rPr lang="en-US" sz="1400" b="1" dirty="0" smtClean="0"/>
              <a:t>Conditions </a:t>
            </a:r>
            <a:r>
              <a:rPr lang="en-US" sz="1400" b="1" dirty="0"/>
              <a:t>and procedure for financing investment projects in capital construction</a:t>
            </a:r>
            <a:endParaRPr lang="ru-RU" sz="1400" b="1" dirty="0"/>
          </a:p>
        </p:txBody>
      </p:sp>
      <p:sp>
        <p:nvSpPr>
          <p:cNvPr id="11" name="Rectangle 3"/>
          <p:cNvSpPr>
            <a:spLocks noChangeArrowheads="1"/>
          </p:cNvSpPr>
          <p:nvPr/>
        </p:nvSpPr>
        <p:spPr bwMode="auto">
          <a:xfrm>
            <a:off x="3151762" y="1266068"/>
            <a:ext cx="775575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200" dirty="0" smtClean="0"/>
              <a:t>Construction </a:t>
            </a:r>
            <a:r>
              <a:rPr lang="en-US" sz="2200" dirty="0"/>
              <a:t>projects can be financed if the following conditions are met:</a:t>
            </a:r>
            <a:endParaRPr lang="ru-RU" sz="2200" dirty="0"/>
          </a:p>
          <a:p>
            <a:r>
              <a:rPr lang="en-US" sz="2200" dirty="0"/>
              <a:t>- providing sources of financing;</a:t>
            </a:r>
            <a:endParaRPr lang="ru-RU" sz="2200" dirty="0"/>
          </a:p>
          <a:p>
            <a:r>
              <a:rPr lang="en-US" sz="2200" dirty="0"/>
              <a:t>- allocation of funds for the construction of construction sites and facilities in the amounts provided for by the construction duration standards, and in their absence - in the amounts provided for by the construction organization project;</a:t>
            </a:r>
            <a:endParaRPr lang="ru-RU" sz="2200" dirty="0"/>
          </a:p>
          <a:p>
            <a:r>
              <a:rPr lang="en-US" sz="2200" dirty="0"/>
              <a:t>- providing construction with the design and estimate documentation approved in accordance with the established procedure.</a:t>
            </a:r>
            <a:endParaRPr lang="ru-RU" sz="2200" b="1" dirty="0" smtClean="0"/>
          </a:p>
        </p:txBody>
      </p:sp>
    </p:spTree>
    <p:extLst>
      <p:ext uri="{BB962C8B-B14F-4D97-AF65-F5344CB8AC3E}">
        <p14:creationId xmlns:p14="http://schemas.microsoft.com/office/powerpoint/2010/main" val="1259225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9" name="Прямая соединительная линия 8"/>
          <p:cNvCxnSpPr/>
          <p:nvPr/>
        </p:nvCxnSpPr>
        <p:spPr>
          <a:xfrm>
            <a:off x="428017" y="612168"/>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161469" y="32798"/>
            <a:ext cx="6317151" cy="523220"/>
          </a:xfrm>
          <a:prstGeom prst="rect">
            <a:avLst/>
          </a:prstGeom>
        </p:spPr>
        <p:txBody>
          <a:bodyPr wrap="square">
            <a:spAutoFit/>
          </a:bodyPr>
          <a:lstStyle/>
          <a:p>
            <a:r>
              <a:rPr lang="en-US" sz="1400" b="1" dirty="0"/>
              <a:t>Tutorial 7. </a:t>
            </a:r>
            <a:endParaRPr lang="en-US" sz="1400" b="1" dirty="0" smtClean="0"/>
          </a:p>
          <a:p>
            <a:r>
              <a:rPr lang="en-US" sz="1400" b="1" dirty="0" smtClean="0"/>
              <a:t>Conditions </a:t>
            </a:r>
            <a:r>
              <a:rPr lang="en-US" sz="1400" b="1" dirty="0"/>
              <a:t>and procedure for financing investment projects in capital construction</a:t>
            </a:r>
            <a:endParaRPr lang="ru-RU" sz="1400" b="1" dirty="0"/>
          </a:p>
        </p:txBody>
      </p:sp>
      <p:sp>
        <p:nvSpPr>
          <p:cNvPr id="11" name="Rectangle 3"/>
          <p:cNvSpPr>
            <a:spLocks noChangeArrowheads="1"/>
          </p:cNvSpPr>
          <p:nvPr/>
        </p:nvSpPr>
        <p:spPr bwMode="auto">
          <a:xfrm>
            <a:off x="1425735" y="1006089"/>
            <a:ext cx="1050353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System </a:t>
            </a:r>
            <a:r>
              <a:rPr lang="en-US" sz="2400" dirty="0"/>
              <a:t>of financing and crediting investments is based on the following principles: provision of construction with design and estimate documentation, direct financing, its targeted nature and disbursement of funds as the scope of work is completed.</a:t>
            </a:r>
            <a:endParaRPr lang="ru-RU" sz="2400" dirty="0"/>
          </a:p>
          <a:p>
            <a:r>
              <a:rPr lang="en-US" sz="2400" dirty="0" smtClean="0"/>
              <a:t>   The </a:t>
            </a:r>
            <a:r>
              <a:rPr lang="en-US" sz="2400" dirty="0"/>
              <a:t>main importance in the rational use of funds for capital investments is the high-quality preparation of design and estimate documentation containing justifications for the efficiency of using funds for extended reproduction of fixed assets. Without the conclusion of the state non-departmental expertise bodies under the Ministry of Architecture and Construction and approval of the project in accordance with the established procedure, it is prohibited to conduct construction, and construction sites and facilities cannot be financed.</a:t>
            </a:r>
            <a:endParaRPr lang="ru-RU" sz="2400" dirty="0"/>
          </a:p>
          <a:p>
            <a:r>
              <a:rPr lang="en-US" sz="2400" dirty="0" smtClean="0"/>
              <a:t>     An </a:t>
            </a:r>
            <a:r>
              <a:rPr lang="en-US" sz="2400" dirty="0"/>
              <a:t>important principle of financing capital investments is the targeted nature. </a:t>
            </a:r>
            <a:endParaRPr lang="ru-RU" sz="2400" dirty="0"/>
          </a:p>
        </p:txBody>
      </p:sp>
    </p:spTree>
    <p:extLst>
      <p:ext uri="{BB962C8B-B14F-4D97-AF65-F5344CB8AC3E}">
        <p14:creationId xmlns:p14="http://schemas.microsoft.com/office/powerpoint/2010/main" val="1773007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9" name="Прямая соединительная линия 8"/>
          <p:cNvCxnSpPr/>
          <p:nvPr/>
        </p:nvCxnSpPr>
        <p:spPr>
          <a:xfrm>
            <a:off x="428017" y="612168"/>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161469" y="32798"/>
            <a:ext cx="6317151" cy="523220"/>
          </a:xfrm>
          <a:prstGeom prst="rect">
            <a:avLst/>
          </a:prstGeom>
        </p:spPr>
        <p:txBody>
          <a:bodyPr wrap="square">
            <a:spAutoFit/>
          </a:bodyPr>
          <a:lstStyle/>
          <a:p>
            <a:r>
              <a:rPr lang="en-US" sz="1400" b="1" dirty="0"/>
              <a:t>Tutorial 7. </a:t>
            </a:r>
            <a:endParaRPr lang="en-US" sz="1400" b="1" dirty="0" smtClean="0"/>
          </a:p>
          <a:p>
            <a:r>
              <a:rPr lang="en-US" sz="1400" b="1" dirty="0" smtClean="0"/>
              <a:t>Conditions </a:t>
            </a:r>
            <a:r>
              <a:rPr lang="en-US" sz="1400" b="1" dirty="0"/>
              <a:t>and procedure for financing investment projects in capital construction</a:t>
            </a:r>
            <a:endParaRPr lang="ru-RU" sz="1400" b="1" dirty="0"/>
          </a:p>
        </p:txBody>
      </p:sp>
      <p:sp>
        <p:nvSpPr>
          <p:cNvPr id="11" name="Rectangle 3"/>
          <p:cNvSpPr>
            <a:spLocks noChangeArrowheads="1"/>
          </p:cNvSpPr>
          <p:nvPr/>
        </p:nvSpPr>
        <p:spPr bwMode="auto">
          <a:xfrm>
            <a:off x="1354487" y="1016137"/>
            <a:ext cx="1050353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Funds for capital investments are provided in the budget of the republic, plans for the use of innovative funds of ministries and departments. Funds for capital investments are sought at the expense of profits, depreciation funds and other sources of economic entities, as well as loans from banks.</a:t>
            </a:r>
            <a:endParaRPr lang="ru-RU" sz="2400" dirty="0" smtClean="0"/>
          </a:p>
          <a:p>
            <a:r>
              <a:rPr lang="en-US" sz="2400" dirty="0" smtClean="0"/>
              <a:t>    The principle of targeted allocation of funds is also ensured by the fact that the financing of capital investments is direct. Funds are provided directly by each investor who carries out the costs of construction, expansion, reconstruction, technical re-equipment.</a:t>
            </a:r>
          </a:p>
          <a:p>
            <a:r>
              <a:rPr lang="en-US" sz="2400" dirty="0" smtClean="0"/>
              <a:t>   Funds </a:t>
            </a:r>
            <a:r>
              <a:rPr lang="en-US" sz="2400" dirty="0"/>
              <a:t>for capital investments at the expense of budget sources and bank loans are issued as the actual implementation of the scope of work. SMRs are paid as they are completed, and equipment is paid as it arrives at the construction site. Documents, certificates and invoices are used to confirm the completion of work and purchase of equipment</a:t>
            </a:r>
            <a:r>
              <a:rPr lang="en-US" sz="2400" dirty="0" smtClean="0"/>
              <a:t>.</a:t>
            </a:r>
            <a:endParaRPr lang="ru-RU" sz="2400" dirty="0"/>
          </a:p>
        </p:txBody>
      </p:sp>
    </p:spTree>
    <p:extLst>
      <p:ext uri="{BB962C8B-B14F-4D97-AF65-F5344CB8AC3E}">
        <p14:creationId xmlns:p14="http://schemas.microsoft.com/office/powerpoint/2010/main" val="4143107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9" name="Прямая соединительная линия 8"/>
          <p:cNvCxnSpPr/>
          <p:nvPr/>
        </p:nvCxnSpPr>
        <p:spPr>
          <a:xfrm>
            <a:off x="428017" y="612168"/>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161469" y="32798"/>
            <a:ext cx="6317151" cy="523220"/>
          </a:xfrm>
          <a:prstGeom prst="rect">
            <a:avLst/>
          </a:prstGeom>
        </p:spPr>
        <p:txBody>
          <a:bodyPr wrap="square">
            <a:spAutoFit/>
          </a:bodyPr>
          <a:lstStyle/>
          <a:p>
            <a:r>
              <a:rPr lang="en-US" sz="1400" b="1" dirty="0"/>
              <a:t>Tutorial 7. </a:t>
            </a:r>
            <a:endParaRPr lang="en-US" sz="1400" b="1" dirty="0" smtClean="0"/>
          </a:p>
          <a:p>
            <a:r>
              <a:rPr lang="en-US" sz="1400" b="1" dirty="0" smtClean="0"/>
              <a:t>Conditions </a:t>
            </a:r>
            <a:r>
              <a:rPr lang="en-US" sz="1400" b="1" dirty="0"/>
              <a:t>and procedure for financing investment projects in capital construction</a:t>
            </a:r>
            <a:endParaRPr lang="ru-RU" sz="1400" b="1" dirty="0"/>
          </a:p>
        </p:txBody>
      </p:sp>
      <p:sp>
        <p:nvSpPr>
          <p:cNvPr id="11" name="Rectangle 3"/>
          <p:cNvSpPr>
            <a:spLocks noChangeArrowheads="1"/>
          </p:cNvSpPr>
          <p:nvPr/>
        </p:nvSpPr>
        <p:spPr bwMode="auto">
          <a:xfrm>
            <a:off x="975109" y="863348"/>
            <a:ext cx="1080508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One </a:t>
            </a:r>
            <a:r>
              <a:rPr lang="en-US" sz="2400" dirty="0"/>
              <a:t>of the important directions of improving the financing of capital investments is the focus on achieving high final results, timely commissioning of fixed assets, production facilities, enterprises and obtaining high-quality and competitive products, as well as meeting the housing and social needs of the population of the republic</a:t>
            </a:r>
            <a:r>
              <a:rPr lang="en-US" sz="2400" dirty="0" smtClean="0"/>
              <a:t>.</a:t>
            </a:r>
          </a:p>
          <a:p>
            <a:r>
              <a:rPr lang="en-US" sz="2400" dirty="0" smtClean="0"/>
              <a:t>      Financing </a:t>
            </a:r>
            <a:r>
              <a:rPr lang="en-US" sz="2400" dirty="0"/>
              <a:t>of construction and installation works, purchase of equipment and other expenses are carried out strictly in accordance with the cost estimate for these purposes. The procedure for financing capital investments from budget funds is determined by the Ministry of Finance. Its essence boils down to the fact that after the approval of the state and local budgets, the financial authorities inform the main managers of loans of the amount of budget allocations for planned expenditures. The responsibility for the intended use is assigned to the managers of funds.</a:t>
            </a:r>
            <a:endParaRPr lang="ru-RU" sz="2400" dirty="0"/>
          </a:p>
          <a:p>
            <a:r>
              <a:rPr lang="en-US" sz="2400" dirty="0" smtClean="0"/>
              <a:t>     An </a:t>
            </a:r>
            <a:r>
              <a:rPr lang="en-US" sz="2400" dirty="0"/>
              <a:t>integral part of the capital investment financing system is the control over the effective and targeted use of funds, covering the planning stage and the entire investment cycle and ending with the analysis of the fixed assets put into operation with the application of economic sanctions, if necessary.</a:t>
            </a:r>
            <a:endParaRPr lang="ru-RU" sz="2400" dirty="0"/>
          </a:p>
        </p:txBody>
      </p:sp>
    </p:spTree>
    <p:extLst>
      <p:ext uri="{BB962C8B-B14F-4D97-AF65-F5344CB8AC3E}">
        <p14:creationId xmlns:p14="http://schemas.microsoft.com/office/powerpoint/2010/main" val="2816320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7000" b="-2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ctangle 3"/>
          <p:cNvSpPr>
            <a:spLocks noChangeArrowheads="1"/>
          </p:cNvSpPr>
          <p:nvPr/>
        </p:nvSpPr>
        <p:spPr bwMode="auto">
          <a:xfrm>
            <a:off x="1899807" y="948642"/>
            <a:ext cx="840859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7.2. Characteristics of the main documents required for financing investment projects</a:t>
            </a:r>
            <a:endParaRPr lang="ru-RU" sz="2400" dirty="0"/>
          </a:p>
        </p:txBody>
      </p:sp>
      <p:sp>
        <p:nvSpPr>
          <p:cNvPr id="5" name="Rectangle 3"/>
          <p:cNvSpPr>
            <a:spLocks noChangeArrowheads="1"/>
          </p:cNvSpPr>
          <p:nvPr/>
        </p:nvSpPr>
        <p:spPr bwMode="auto">
          <a:xfrm>
            <a:off x="2013626" y="2179758"/>
            <a:ext cx="604087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To </a:t>
            </a:r>
            <a:r>
              <a:rPr lang="en-US" sz="2400" dirty="0"/>
              <a:t>Finance capital construction of new enterprises, reconstruction, expansion and technical re-equipment of existing production facilities and social facilities, at the expense of budgetary funds and completion of projects of business entities with Bank loans some banks require customers of the submission of several documents. </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61469" y="32798"/>
            <a:ext cx="6317151" cy="523220"/>
          </a:xfrm>
          <a:prstGeom prst="rect">
            <a:avLst/>
          </a:prstGeom>
        </p:spPr>
        <p:txBody>
          <a:bodyPr wrap="square">
            <a:spAutoFit/>
          </a:bodyPr>
          <a:lstStyle/>
          <a:p>
            <a:r>
              <a:rPr lang="en-US" sz="1400" b="1" dirty="0"/>
              <a:t>Tutorial 7. </a:t>
            </a:r>
            <a:endParaRPr lang="en-US" sz="1400" b="1" dirty="0" smtClean="0"/>
          </a:p>
          <a:p>
            <a:r>
              <a:rPr lang="en-US" sz="1400" b="1" dirty="0" smtClean="0"/>
              <a:t>Conditions </a:t>
            </a:r>
            <a:r>
              <a:rPr lang="en-US" sz="1400" b="1" dirty="0"/>
              <a:t>and procedure for </a:t>
            </a:r>
            <a:r>
              <a:rPr lang="en-US" sz="1400" b="1" dirty="0" err="1" smtClean="0"/>
              <a:t>finacing</a:t>
            </a:r>
            <a:r>
              <a:rPr lang="en-US" sz="1400" b="1" dirty="0" smtClean="0"/>
              <a:t> </a:t>
            </a:r>
            <a:r>
              <a:rPr lang="en-US" sz="1400" b="1" dirty="0"/>
              <a:t>investment projects in capital construction</a:t>
            </a:r>
            <a:endParaRPr lang="ru-RU" sz="1400" b="1" dirty="0"/>
          </a:p>
        </p:txBody>
      </p:sp>
    </p:spTree>
    <p:extLst>
      <p:ext uri="{BB962C8B-B14F-4D97-AF65-F5344CB8AC3E}">
        <p14:creationId xmlns:p14="http://schemas.microsoft.com/office/powerpoint/2010/main" val="4118645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9" name="Прямая соединительная линия 8"/>
          <p:cNvCxnSpPr/>
          <p:nvPr/>
        </p:nvCxnSpPr>
        <p:spPr>
          <a:xfrm>
            <a:off x="428017" y="612168"/>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161469" y="32798"/>
            <a:ext cx="6317151" cy="523220"/>
          </a:xfrm>
          <a:prstGeom prst="rect">
            <a:avLst/>
          </a:prstGeom>
        </p:spPr>
        <p:txBody>
          <a:bodyPr wrap="square">
            <a:spAutoFit/>
          </a:bodyPr>
          <a:lstStyle/>
          <a:p>
            <a:r>
              <a:rPr lang="en-US" sz="1400" b="1" dirty="0"/>
              <a:t>Tutorial 7. </a:t>
            </a:r>
            <a:endParaRPr lang="en-US" sz="1400" b="1" dirty="0" smtClean="0"/>
          </a:p>
          <a:p>
            <a:r>
              <a:rPr lang="en-US" sz="1400" b="1" dirty="0" smtClean="0"/>
              <a:t>Conditions </a:t>
            </a:r>
            <a:r>
              <a:rPr lang="en-US" sz="1400" b="1" dirty="0"/>
              <a:t>and procedure for financing investment projects in capital construction</a:t>
            </a:r>
            <a:endParaRPr lang="ru-RU" sz="1400" b="1" dirty="0"/>
          </a:p>
        </p:txBody>
      </p:sp>
      <p:sp>
        <p:nvSpPr>
          <p:cNvPr id="11" name="Rectangle 3"/>
          <p:cNvSpPr>
            <a:spLocks noChangeArrowheads="1"/>
          </p:cNvSpPr>
          <p:nvPr/>
        </p:nvSpPr>
        <p:spPr bwMode="auto">
          <a:xfrm>
            <a:off x="428017" y="764175"/>
            <a:ext cx="11637435"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But</a:t>
            </a:r>
            <a:r>
              <a:rPr lang="en-US" sz="2400" dirty="0"/>
              <a:t>, despite the difference in the required documents (in terms of quantity and content) by different banks, the requirements to submit the following documents are common to all:</a:t>
            </a:r>
            <a:endParaRPr lang="ru-RU" sz="2400" dirty="0"/>
          </a:p>
          <a:p>
            <a:r>
              <a:rPr lang="en-US" sz="2400" dirty="0"/>
              <a:t>1. Business plan of the enterprise with a detailed project program, justification of its effectiveness and payback.</a:t>
            </a:r>
            <a:endParaRPr lang="ru-RU" sz="2400" dirty="0"/>
          </a:p>
          <a:p>
            <a:r>
              <a:rPr lang="en-US" sz="2400" dirty="0"/>
              <a:t>2. A copy of the consolidated estimate calculation.</a:t>
            </a:r>
            <a:endParaRPr lang="ru-RU" sz="2400" dirty="0"/>
          </a:p>
          <a:p>
            <a:r>
              <a:rPr lang="en-US" sz="2400" dirty="0"/>
              <a:t>3. Intra-building title list, construction organization project, work schedules and delivery of materials and equipment.</a:t>
            </a:r>
            <a:endParaRPr lang="ru-RU" sz="2400" dirty="0"/>
          </a:p>
          <a:p>
            <a:r>
              <a:rPr lang="en-US" sz="2400" dirty="0"/>
              <a:t>4. Construction contract concluded for the entire construction period.</a:t>
            </a:r>
            <a:endParaRPr lang="ru-RU" sz="2400" dirty="0"/>
          </a:p>
          <a:p>
            <a:r>
              <a:rPr lang="en-US" sz="2400" dirty="0"/>
              <a:t>5. Conclusion of the state environmental expertise and expertise on design and estimate documentation.</a:t>
            </a:r>
            <a:endParaRPr lang="ru-RU" sz="2400" dirty="0"/>
          </a:p>
          <a:p>
            <a:r>
              <a:rPr lang="en-US" sz="2400" dirty="0"/>
              <a:t>6. Conclusion of the state non-departmental expertise on design and estimate documentation.</a:t>
            </a:r>
            <a:endParaRPr lang="ru-RU" sz="2400" dirty="0"/>
          </a:p>
          <a:p>
            <a:r>
              <a:rPr lang="en-US" sz="2400" dirty="0"/>
              <a:t>7. A certificate of the tax authority on the sources of investment specified in the declaration.</a:t>
            </a:r>
            <a:endParaRPr lang="ru-RU" sz="2400" dirty="0"/>
          </a:p>
          <a:p>
            <a:r>
              <a:rPr lang="en-US" sz="2400" dirty="0"/>
              <a:t>8. License for the contractor to perform the relevant types of construction and installation works.</a:t>
            </a:r>
            <a:endParaRPr lang="ru-RU" sz="2400" dirty="0"/>
          </a:p>
          <a:p>
            <a:r>
              <a:rPr lang="en-US" sz="2400" dirty="0"/>
              <a:t>9. Balance sheet for the previous year and for the last date.</a:t>
            </a:r>
            <a:endParaRPr lang="ru-RU" sz="2400" dirty="0"/>
          </a:p>
        </p:txBody>
      </p:sp>
    </p:spTree>
    <p:extLst>
      <p:ext uri="{BB962C8B-B14F-4D97-AF65-F5344CB8AC3E}">
        <p14:creationId xmlns:p14="http://schemas.microsoft.com/office/powerpoint/2010/main" val="3833760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1652</Words>
  <Application>Microsoft Office PowerPoint</Application>
  <PresentationFormat>Широкоэкранный</PresentationFormat>
  <Paragraphs>174</Paragraphs>
  <Slides>22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22</vt:i4>
      </vt:variant>
    </vt:vector>
  </HeadingPairs>
  <TitlesOfParts>
    <vt:vector size="26" baseType="lpstr">
      <vt:lpstr>Arial</vt:lpstr>
      <vt:lpstr>Calibri</vt:lpstr>
      <vt:lpstr>Calibri Light</vt:lpstr>
      <vt:lpstr>Тема Office</vt:lpstr>
      <vt:lpstr>INVESTMENT DESIGN  INNOVATION  IN THE ENERGY SYSTEM</vt:lpstr>
      <vt:lpstr>INVESTMENT DESIGN INNOVATION  IN THE ENERGY SYSTEM</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Николай</dc:creator>
  <cp:lastModifiedBy>Николай</cp:lastModifiedBy>
  <cp:revision>18</cp:revision>
  <dcterms:created xsi:type="dcterms:W3CDTF">2020-11-29T07:59:01Z</dcterms:created>
  <dcterms:modified xsi:type="dcterms:W3CDTF">2020-12-20T14:31:28Z</dcterms:modified>
</cp:coreProperties>
</file>