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59" r:id="rId4"/>
    <p:sldId id="257" r:id="rId5"/>
    <p:sldId id="262" r:id="rId6"/>
    <p:sldId id="263" r:id="rId7"/>
    <p:sldId id="264" r:id="rId8"/>
    <p:sldId id="265" r:id="rId9"/>
    <p:sldId id="266" r:id="rId10"/>
    <p:sldId id="267" r:id="rId11"/>
    <p:sldId id="269" r:id="rId12"/>
    <p:sldId id="268" r:id="rId13"/>
    <p:sldId id="270" r:id="rId14"/>
    <p:sldId id="271" r:id="rId15"/>
    <p:sldId id="272" r:id="rId16"/>
    <p:sldId id="273" r:id="rId17"/>
    <p:sldId id="274" r:id="rId18"/>
    <p:sldId id="261"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7"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116" d="100"/>
          <a:sy n="116"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07.01.2021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1736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07.01.2021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46395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07.01.2021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9667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07.01.2021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21482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24576F7-577B-4373-8FFB-9B09EA010756}" type="datetimeFigureOut">
              <a:rPr lang="ru-RU" smtClean="0"/>
              <a:t>07.01.2021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2817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24576F7-577B-4373-8FFB-9B09EA010756}" type="datetimeFigureOut">
              <a:rPr lang="ru-RU" smtClean="0"/>
              <a:t>07.01.2021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73404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24576F7-577B-4373-8FFB-9B09EA010756}" type="datetimeFigureOut">
              <a:rPr lang="ru-RU" smtClean="0"/>
              <a:t>07.01.2021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91781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24576F7-577B-4373-8FFB-9B09EA010756}" type="datetimeFigureOut">
              <a:rPr lang="ru-RU" smtClean="0"/>
              <a:t>07.01.2021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297412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24576F7-577B-4373-8FFB-9B09EA010756}" type="datetimeFigureOut">
              <a:rPr lang="ru-RU" smtClean="0"/>
              <a:t>07.01.2021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40846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07.01.2021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86901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07.01.2021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73454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576F7-577B-4373-8FFB-9B09EA010756}" type="datetimeFigureOut">
              <a:rPr lang="ru-RU" smtClean="0"/>
              <a:t>07.01.2021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E0FF5-EF32-4FAD-9043-2413C173EA7D}" type="slidenum">
              <a:rPr lang="ru-RU" smtClean="0"/>
              <a:t>‹#›</a:t>
            </a:fld>
            <a:endParaRPr lang="ru-RU"/>
          </a:p>
        </p:txBody>
      </p:sp>
    </p:spTree>
    <p:extLst>
      <p:ext uri="{BB962C8B-B14F-4D97-AF65-F5344CB8AC3E}">
        <p14:creationId xmlns:p14="http://schemas.microsoft.com/office/powerpoint/2010/main" val="380909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3155108" y="2605848"/>
            <a:ext cx="6323529" cy="1688004"/>
          </a:xfrm>
        </p:spPr>
        <p:txBody>
          <a:bodyPr>
            <a:normAutofit fontScale="90000"/>
          </a:bodyPr>
          <a:lstStyle/>
          <a:p>
            <a:pPr fontAlgn="t"/>
            <a:r>
              <a:rPr lang="en-US" sz="4400" b="1" dirty="0" smtClean="0"/>
              <a:t>INVESTMENT DESIGN </a:t>
            </a:r>
            <a:r>
              <a:rPr lang="ru-RU" sz="4400" b="1" dirty="0" smtClean="0"/>
              <a:t/>
            </a:r>
            <a:br>
              <a:rPr lang="ru-RU" sz="4400" b="1" dirty="0" smtClean="0"/>
            </a:br>
            <a:r>
              <a:rPr lang="en-US" sz="4400" b="1" dirty="0" smtClean="0"/>
              <a:t>INNOVATION</a:t>
            </a:r>
            <a:r>
              <a:rPr lang="ru-RU" sz="4400" b="1" dirty="0" smtClean="0"/>
              <a:t/>
            </a:r>
            <a:br>
              <a:rPr lang="ru-RU" sz="4400" b="1" dirty="0" smtClean="0"/>
            </a:br>
            <a:r>
              <a:rPr lang="en-US" sz="4400" b="1" dirty="0" smtClean="0"/>
              <a:t> IN THE ENERGY SYSTEM</a:t>
            </a:r>
            <a:endParaRPr lang="ru-RU" sz="4400" dirty="0"/>
          </a:p>
        </p:txBody>
      </p:sp>
      <p:sp>
        <p:nvSpPr>
          <p:cNvPr id="5" name="Подзаголовок 4"/>
          <p:cNvSpPr>
            <a:spLocks noGrp="1"/>
          </p:cNvSpPr>
          <p:nvPr>
            <p:ph type="subTitle" idx="1"/>
          </p:nvPr>
        </p:nvSpPr>
        <p:spPr>
          <a:xfrm>
            <a:off x="3212769" y="4617495"/>
            <a:ext cx="6391073" cy="1586745"/>
          </a:xfrm>
          <a:effectLst>
            <a:glow>
              <a:schemeClr val="accent1">
                <a:alpha val="40000"/>
              </a:schemeClr>
            </a:glow>
          </a:effectLst>
        </p:spPr>
        <p:txBody>
          <a:bodyPr>
            <a:noAutofit/>
          </a:bodyPr>
          <a:lstStyle/>
          <a:p>
            <a:r>
              <a:rPr lang="en-US" sz="2600" dirty="0" smtClean="0"/>
              <a:t>course for undergraduates of the II stage of higher education specialty</a:t>
            </a:r>
            <a:r>
              <a:rPr lang="ru-RU" sz="2600" dirty="0" smtClean="0"/>
              <a:t/>
            </a:r>
            <a:br>
              <a:rPr lang="ru-RU" sz="2600" dirty="0" smtClean="0"/>
            </a:br>
            <a:r>
              <a:rPr lang="en-US" sz="2600" dirty="0" smtClean="0"/>
              <a:t>1-43.80.01 "Electricity and Electrical Engineering" full-time and part-time studies</a:t>
            </a:r>
            <a:endParaRPr lang="ru-RU" sz="2600" dirty="0"/>
          </a:p>
        </p:txBody>
      </p:sp>
      <p:pic>
        <p:nvPicPr>
          <p:cNvPr id="6" name="Рисунок 5" descr="Эмблема"/>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942"/>
          <a:stretch>
            <a:fillRect/>
          </a:stretch>
        </p:blipFill>
        <p:spPr bwMode="auto">
          <a:xfrm>
            <a:off x="10371624" y="214924"/>
            <a:ext cx="1592847" cy="1925320"/>
          </a:xfrm>
          <a:prstGeom prst="rect">
            <a:avLst/>
          </a:prstGeom>
          <a:ln>
            <a:noFill/>
          </a:ln>
          <a:effectLst>
            <a:outerShdw blurRad="292100" dist="139700" dir="2700000" algn="tl" rotWithShape="0">
              <a:srgbClr val="333333">
                <a:alpha val="65000"/>
              </a:srgbClr>
            </a:outerShdw>
            <a:reflection stA="35000" endPos="61000" dist="50800" dir="5400000" sy="-100000" algn="bl" rotWithShape="0"/>
          </a:effectLst>
        </p:spPr>
      </p:pic>
      <p:sp>
        <p:nvSpPr>
          <p:cNvPr id="7" name="Заголовок 3"/>
          <p:cNvSpPr txBox="1">
            <a:spLocks/>
          </p:cNvSpPr>
          <p:nvPr/>
        </p:nvSpPr>
        <p:spPr>
          <a:xfrm>
            <a:off x="3009193" y="330794"/>
            <a:ext cx="6798227" cy="1906727"/>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t"/>
            <a:r>
              <a:rPr lang="en-US" sz="11200" b="1" dirty="0"/>
              <a:t>STATE HIGHER PROFESSIONAL EDUCATION</a:t>
            </a:r>
            <a:endParaRPr lang="ru-RU" sz="11200" dirty="0"/>
          </a:p>
          <a:p>
            <a:pPr fontAlgn="t"/>
            <a:r>
              <a:rPr lang="en-US" sz="11200" b="1" dirty="0" smtClean="0"/>
              <a:t>BELARUSIAN-RUSSIAN UNIVERSITY</a:t>
            </a:r>
            <a:endParaRPr lang="ru-RU" sz="11200" dirty="0"/>
          </a:p>
          <a:p>
            <a:pPr fontAlgn="t"/>
            <a:r>
              <a:rPr lang="en-US" sz="11200" b="1" dirty="0"/>
              <a:t> </a:t>
            </a:r>
            <a:endParaRPr lang="ru-RU" sz="11200" dirty="0"/>
          </a:p>
          <a:p>
            <a:pPr fontAlgn="t"/>
            <a:r>
              <a:rPr lang="en-US" sz="11200" b="1" dirty="0"/>
              <a:t>DEPARTMENT </a:t>
            </a:r>
            <a:endParaRPr lang="ru-RU" sz="11200" b="1" dirty="0" smtClean="0"/>
          </a:p>
          <a:p>
            <a:pPr fontAlgn="t"/>
            <a:r>
              <a:rPr lang="en-US" sz="11200" b="1" dirty="0" smtClean="0"/>
              <a:t>ELECTRIC </a:t>
            </a:r>
            <a:r>
              <a:rPr lang="en-US" sz="11200" b="1" dirty="0"/>
              <a:t>DRIVE AND AUTOMATION </a:t>
            </a:r>
            <a:endParaRPr lang="ru-RU" sz="11200" b="1" dirty="0" smtClean="0"/>
          </a:p>
          <a:p>
            <a:pPr fontAlgn="t"/>
            <a:r>
              <a:rPr lang="en-US" sz="11200" b="1" dirty="0" smtClean="0"/>
              <a:t>OF </a:t>
            </a:r>
            <a:r>
              <a:rPr lang="en-US" sz="11200" b="1" dirty="0"/>
              <a:t>INDUSTRIAL </a:t>
            </a:r>
            <a:r>
              <a:rPr lang="en-US" sz="11200" b="1" dirty="0" smtClean="0"/>
              <a:t>INSTALLATIONS</a:t>
            </a:r>
            <a:endParaRPr lang="ru-RU" sz="4400" dirty="0"/>
          </a:p>
        </p:txBody>
      </p:sp>
      <p:pic>
        <p:nvPicPr>
          <p:cNvPr id="8" name="Рисунок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2506" y="109046"/>
            <a:ext cx="1174282" cy="1842340"/>
          </a:xfrm>
          <a:prstGeom prst="rect">
            <a:avLst/>
          </a:prstGeom>
          <a:ln>
            <a:noFill/>
          </a:ln>
          <a:effectLst>
            <a:outerShdw dist="50800" sx="1000" sy="1000" algn="ctr" rotWithShape="0">
              <a:srgbClr val="000000"/>
            </a:outerShdw>
            <a:reflection stA="52000" endPos="65000" dist="50800" dir="5400000" sy="-100000" algn="bl" rotWithShape="0"/>
            <a:softEdge rad="63500"/>
          </a:effectLst>
          <a:scene3d>
            <a:camera prst="orthographicFront"/>
            <a:lightRig rig="threePt" dir="t"/>
          </a:scene3d>
          <a:sp3d>
            <a:bevelT/>
          </a:sp3d>
        </p:spPr>
      </p:pic>
      <p:sp>
        <p:nvSpPr>
          <p:cNvPr id="9" name="Подзаголовок 4"/>
          <p:cNvSpPr txBox="1">
            <a:spLocks/>
          </p:cNvSpPr>
          <p:nvPr/>
        </p:nvSpPr>
        <p:spPr>
          <a:xfrm>
            <a:off x="5775196" y="6139074"/>
            <a:ext cx="1440785" cy="355102"/>
          </a:xfrm>
          <a:prstGeom prst="rect">
            <a:avLst/>
          </a:prstGeom>
          <a:effectLst>
            <a:glow>
              <a:schemeClr val="accent1">
                <a:alpha val="40000"/>
              </a:schemeClr>
            </a:glo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Mogilev</a:t>
            </a:r>
            <a:endParaRPr lang="ru-RU" dirty="0"/>
          </a:p>
        </p:txBody>
      </p:sp>
      <p:sp>
        <p:nvSpPr>
          <p:cNvPr id="10" name="Подзаголовок 4"/>
          <p:cNvSpPr txBox="1">
            <a:spLocks/>
          </p:cNvSpPr>
          <p:nvPr/>
        </p:nvSpPr>
        <p:spPr>
          <a:xfrm>
            <a:off x="6010502" y="6494176"/>
            <a:ext cx="970171" cy="275924"/>
          </a:xfrm>
          <a:prstGeom prst="rect">
            <a:avLst/>
          </a:prstGeom>
          <a:effectLst>
            <a:glow>
              <a:schemeClr val="accent1">
                <a:alpha val="40000"/>
              </a:schemeClr>
            </a:glow>
          </a:effectLst>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smtClean="0"/>
              <a:t>2020</a:t>
            </a:r>
            <a:endParaRPr lang="ru-RU" dirty="0"/>
          </a:p>
        </p:txBody>
      </p:sp>
    </p:spTree>
    <p:extLst>
      <p:ext uri="{BB962C8B-B14F-4D97-AF65-F5344CB8AC3E}">
        <p14:creationId xmlns:p14="http://schemas.microsoft.com/office/powerpoint/2010/main" val="4059893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263612" y="759685"/>
            <a:ext cx="11657242"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Budget financing has a number of features:</a:t>
            </a:r>
            <a:endParaRPr lang="ru-RU" sz="2400" dirty="0"/>
          </a:p>
          <a:p>
            <a:pPr marL="457200" lvl="0" indent="-457200">
              <a:buFont typeface="+mj-lt"/>
              <a:buAutoNum type="arabicPeriod"/>
            </a:pPr>
            <a:r>
              <a:rPr lang="en-US" sz="2400" dirty="0" smtClean="0"/>
              <a:t>Allocation </a:t>
            </a:r>
            <a:r>
              <a:rPr lang="en-US" sz="2400" dirty="0"/>
              <a:t>of funds for the implementation of highly effective and socially significant projects</a:t>
            </a:r>
            <a:endParaRPr lang="ru-RU" sz="2400" dirty="0"/>
          </a:p>
          <a:p>
            <a:pPr marL="457200" lvl="0" indent="-457200">
              <a:buFont typeface="+mj-lt"/>
              <a:buAutoNum type="arabicPeriod"/>
            </a:pPr>
            <a:r>
              <a:rPr lang="en-US" sz="2400" dirty="0" smtClean="0"/>
              <a:t>Targeted </a:t>
            </a:r>
            <a:r>
              <a:rPr lang="en-US" sz="2400" dirty="0"/>
              <a:t>use of budget funds</a:t>
            </a:r>
            <a:endParaRPr lang="ru-RU" sz="2400" dirty="0"/>
          </a:p>
          <a:p>
            <a:pPr marL="457200" lvl="0" indent="-457200">
              <a:buFont typeface="+mj-lt"/>
              <a:buAutoNum type="arabicPeriod"/>
            </a:pPr>
            <a:r>
              <a:rPr lang="en-US" sz="2400" dirty="0"/>
              <a:t>Provision of budgetary resources to construction sites and contractors as the plan is implemented and taking into account the use of previously allocated allocations.</a:t>
            </a:r>
            <a:endParaRPr lang="ru-RU" sz="2400" dirty="0"/>
          </a:p>
          <a:p>
            <a:r>
              <a:rPr lang="en-US" sz="2400" dirty="0" smtClean="0"/>
              <a:t>	</a:t>
            </a:r>
            <a:r>
              <a:rPr lang="en-US" sz="2200" dirty="0" smtClean="0"/>
              <a:t>The </a:t>
            </a:r>
            <a:r>
              <a:rPr lang="en-US" sz="2200" dirty="0"/>
              <a:t>share of budget funds in the total estimated cost of the project depends on its category. The largest use of budget funds (80%) is provided for projects for the creation and development of industries based on new and high technologies. For other projects, the share of state budget funds can be from 50 to 20%, depending on the project category.</a:t>
            </a:r>
            <a:endParaRPr lang="ru-RU" sz="2200" dirty="0"/>
          </a:p>
          <a:p>
            <a:r>
              <a:rPr lang="en-US" sz="2200" dirty="0" smtClean="0"/>
              <a:t>	Financing </a:t>
            </a:r>
            <a:r>
              <a:rPr lang="en-US" sz="2200" dirty="0"/>
              <a:t>of the winning projects at the expense of budgetary investment resources takes place after a tender among suppliers of goods (works, services) necessary for the implementation of the investment project. A schedule of payments is drawn up, which will be made by the winner of the competition, the investor (in terms of transferring their own funds), creditors, the Bank and the Ministry of Finance (based on the established share of public funds in the project). Moreover, the Ministry transfers to the Bank the share of centralized investment resources within the actual costs incurred after crediting the winner's own funds and the creditors ' funds.</a:t>
            </a:r>
            <a:endParaRPr lang="ru-RU" sz="22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1618451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541068" y="1032888"/>
            <a:ext cx="1079980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Banks control the intended use of funds.</a:t>
            </a:r>
            <a:endParaRPr lang="ru-RU" sz="2400" dirty="0"/>
          </a:p>
          <a:p>
            <a:r>
              <a:rPr lang="en-US" sz="2400" dirty="0"/>
              <a:t>The term of use is set taking into account the norms of the duration of construction and development of production facilities. </a:t>
            </a:r>
            <a:r>
              <a:rPr lang="ru-RU" sz="2400" dirty="0" err="1"/>
              <a:t>The</a:t>
            </a:r>
            <a:r>
              <a:rPr lang="ru-RU" sz="2400" dirty="0"/>
              <a:t> </a:t>
            </a:r>
            <a:r>
              <a:rPr lang="ru-RU" sz="2400" dirty="0" err="1"/>
              <a:t>deadline</a:t>
            </a:r>
            <a:r>
              <a:rPr lang="ru-RU" sz="2400" dirty="0"/>
              <a:t> </a:t>
            </a:r>
            <a:r>
              <a:rPr lang="ru-RU" sz="2400" dirty="0" err="1"/>
              <a:t>is</a:t>
            </a:r>
            <a:r>
              <a:rPr lang="ru-RU" sz="2400" dirty="0"/>
              <a:t> </a:t>
            </a:r>
            <a:r>
              <a:rPr lang="ru-RU" sz="2400" dirty="0" err="1"/>
              <a:t>five</a:t>
            </a:r>
            <a:r>
              <a:rPr lang="ru-RU" sz="2400" dirty="0"/>
              <a:t> </a:t>
            </a:r>
            <a:r>
              <a:rPr lang="ru-RU" sz="2400" dirty="0" err="1"/>
              <a:t>years</a:t>
            </a:r>
            <a:r>
              <a:rPr lang="ru-RU" sz="2400" dirty="0"/>
              <a:t>.</a:t>
            </a:r>
          </a:p>
          <a:p>
            <a:r>
              <a:rPr lang="en-US" sz="2400" dirty="0"/>
              <a:t>Repayment of loans is made in accordance with the schedule based on the standard payback period of the project. The repaid funds are subject to transfer to the Ministry of Finance</a:t>
            </a:r>
            <a:r>
              <a:rPr lang="en-US" sz="2400" dirty="0" smtClean="0"/>
              <a:t>.</a:t>
            </a:r>
          </a:p>
          <a:p>
            <a:endParaRPr lang="en-US" sz="2400" dirty="0"/>
          </a:p>
          <a:p>
            <a:r>
              <a:rPr lang="en-US" sz="2400" b="1" dirty="0"/>
              <a:t>Credit method</a:t>
            </a:r>
            <a:r>
              <a:rPr lang="en-US" sz="2400" dirty="0"/>
              <a:t> of investment involves the provision of Bank loans on terms of urgency, payment and repayment. The credit method is used to transform savings and savings into productive investments. The objective need for a long-term loan to non-current assets of enterprises arises from the discrepancy between the funds available to the enterprise for extended reproduction and the needs for them</a:t>
            </a:r>
            <a:r>
              <a:rPr lang="en-US" sz="2400" dirty="0" smtClean="0"/>
              <a:t>.</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1459981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366977" y="731377"/>
            <a:ext cx="1155207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b="1" dirty="0"/>
              <a:t>Self-financing of investments</a:t>
            </a:r>
            <a:r>
              <a:rPr lang="en-US" sz="2400" dirty="0"/>
              <a:t> provides for the implementation of the extended reproduction process mainly at the expense of the enterprises ' own sources: depreciation of fixed capital, profit and funds created at the expense of profit.</a:t>
            </a:r>
            <a:endParaRPr lang="ru-RU" sz="2400" dirty="0"/>
          </a:p>
          <a:p>
            <a:r>
              <a:rPr lang="en-US" sz="2400" dirty="0"/>
              <a:t>Equity financing is a form of obtaining additional investment resources by issuing securities. Equity financing includes the following forms:</a:t>
            </a:r>
            <a:endParaRPr lang="ru-RU" sz="2400" dirty="0"/>
          </a:p>
          <a:p>
            <a:pPr lvl="0"/>
            <a:r>
              <a:rPr lang="en-US" sz="2400" dirty="0"/>
              <a:t>Additional issues of securities for a specific investment project, which ensures the investor's participation in the authorized capital of enterprises;</a:t>
            </a:r>
            <a:endParaRPr lang="ru-RU" sz="2400" dirty="0"/>
          </a:p>
          <a:p>
            <a:pPr lvl="0"/>
            <a:r>
              <a:rPr lang="en-US" sz="2400" dirty="0"/>
              <a:t>Issue of debt obligations in the form of investment certificates, bonds;</a:t>
            </a:r>
            <a:endParaRPr lang="ru-RU" sz="2400" dirty="0"/>
          </a:p>
          <a:p>
            <a:pPr lvl="0"/>
            <a:r>
              <a:rPr lang="en-US" sz="2400" dirty="0"/>
              <a:t>Formation of specialized investment companies and funds, including mutual funds, in the form of joint-stock companies with the issue of securities and investment of the received funds in investment projects.</a:t>
            </a:r>
            <a:endParaRPr lang="ru-RU" sz="2400" dirty="0"/>
          </a:p>
          <a:p>
            <a:r>
              <a:rPr lang="en-US" sz="2400" b="1" dirty="0"/>
              <a:t>Corporatization </a:t>
            </a:r>
            <a:r>
              <a:rPr lang="en-US" sz="2400" dirty="0"/>
              <a:t>as an investment method is effective for competitive enterprises. The issue of shares and their placement require significant expenditures of cash. Secondary and subsequent issues of securities as a source of raising funds often do not cover the costs. In addition, there is a risk of depreciation of previous issues of shares, loss of a controlling stake, takeover of a joint-stock company by another firm, etc</a:t>
            </a:r>
            <a:r>
              <a:rPr lang="en-US" sz="2400" dirty="0" smtClean="0"/>
              <a:t>.</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1058757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466927" y="942141"/>
            <a:ext cx="1155207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On the basis of </a:t>
            </a:r>
            <a:r>
              <a:rPr lang="en-US" sz="2400" b="1" dirty="0"/>
              <a:t>combined investment</a:t>
            </a:r>
            <a:r>
              <a:rPr lang="en-US" sz="2400" dirty="0"/>
              <a:t>, financing and lending of construction can be carried out at the expense of the state budget, own funds of organizations, enterprises and other legal entities, loans from banks in compliance with the proportions of spending budget allocations and own funds during the entire period of implementation of the investment project.</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3925314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3783402" y="1093791"/>
            <a:ext cx="84085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8.2. Leasing and its importance in the investment activities of business entities</a:t>
            </a:r>
            <a:endParaRPr lang="ru-RU" sz="2400" dirty="0"/>
          </a:p>
        </p:txBody>
      </p:sp>
      <p:sp>
        <p:nvSpPr>
          <p:cNvPr id="5" name="Rectangle 3"/>
          <p:cNvSpPr>
            <a:spLocks noChangeArrowheads="1"/>
          </p:cNvSpPr>
          <p:nvPr/>
        </p:nvSpPr>
        <p:spPr bwMode="auto">
          <a:xfrm>
            <a:off x="4979179" y="2694299"/>
            <a:ext cx="708627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Leasing - from lease - to take and lease property for temporary use.</a:t>
            </a:r>
            <a:endParaRPr lang="ru-RU" sz="2400" dirty="0"/>
          </a:p>
          <a:p>
            <a:r>
              <a:rPr lang="en-US" sz="2400" dirty="0" smtClean="0"/>
              <a:t>	Leasing</a:t>
            </a:r>
            <a:r>
              <a:rPr lang="en-US" sz="2400" dirty="0"/>
              <a:t>, as a rule, is resorted to when it is not possible to obtain a loan for the purchase of equipment and other property, or it is expected to spend its own and borrowed funds in a different way.</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61469" y="32798"/>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3483840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552284" y="978512"/>
            <a:ext cx="1155207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Consider a number of advantages of leasing over a simple loan.</a:t>
            </a:r>
            <a:endParaRPr lang="ru-RU" sz="2400" dirty="0"/>
          </a:p>
          <a:p>
            <a:r>
              <a:rPr lang="en-US" sz="2400" dirty="0"/>
              <a:t>First, leasing involves 100% lending and does not require immediate start of payments. The contract is concluded for the full value of the property, and lease payments begin either after the delivery of the property to the lessee, or even later. The flexibility of the leasing mechanism is also seen in the implementation of payments. Taking into account the financial condition of the partner, the Contracting parties can use the deferral of the first payment, the increase in lease payments, or Vice versa, i.e., develop the most convenient financing scheme for the parties.</a:t>
            </a:r>
            <a:endParaRPr lang="ru-RU" sz="2400" dirty="0"/>
          </a:p>
          <a:p>
            <a:r>
              <a:rPr lang="en-US" sz="2400" dirty="0"/>
              <a:t>Secondly, unlike lending, leasing does not require collateral. It is assumed that the security of the transaction is the property itself, which, if the leasing recipient (lessee) does not fulfill its obligations, is taken away by the leasing company.</a:t>
            </a:r>
            <a:endParaRPr lang="ru-RU" sz="2400" dirty="0"/>
          </a:p>
          <a:p>
            <a:r>
              <a:rPr lang="en-US" sz="2400" dirty="0"/>
              <a:t>Third, the risk of equipment obsolescence falls solely on the lessor. The lessee also has the opportunity to constantly update their fixed assets (does not spend money on depreciation).</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153605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552284" y="580721"/>
            <a:ext cx="1155207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Leasing financing mechanism allows to speed up the process of updating fixed assets, expands the sales market for manufacturers and suppliers of equipment, relieves the burden on the state when financing certain sectors of the economy. Cargo equipment, industrial equipment, and computer equipment are most often accepted for leasing.</a:t>
            </a:r>
            <a:endParaRPr lang="ru-RU" sz="2400" dirty="0"/>
          </a:p>
          <a:p>
            <a:r>
              <a:rPr lang="en-US" sz="2400" dirty="0"/>
              <a:t>Leasing activity is defined as activity related to the acquisition by one legal entity of a leased object for its own or borrowed funds and its transfer to another business entity for a period and for a fee for temporary possession and use with or without the right to purchase.</a:t>
            </a:r>
            <a:endParaRPr lang="ru-RU" sz="2400" dirty="0"/>
          </a:p>
          <a:p>
            <a:r>
              <a:rPr lang="en-US" sz="2400" dirty="0"/>
              <a:t>The object of financial lease (leasing) is any movable and immovable property related to fixed assets according to the established classification, as well as software and working tools that ensure the functioning of leased fixed assets. The leased object is the property of the lessor during the term of the lease agreement. In accordance with the legislation, the object of leasing may not be property used for personal (family or household) needs, land plots, other natural objects, as well as other property.</a:t>
            </a:r>
            <a:endParaRPr lang="ru-RU" sz="2400" dirty="0"/>
          </a:p>
          <a:p>
            <a:r>
              <a:rPr lang="en-US" sz="2400" dirty="0"/>
              <a:t>The subjects of financial lease (leasing) are the lessor (lessor) – a legal entity that transfers a leasing object specially purchased for this purpose at the expense of its own or borrowed funds, and the lessee (lessee) – a business entity that receives the leasing object for temporary possession and use under the lease agreement.</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3074584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552284" y="950055"/>
            <a:ext cx="1155207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 lessor may be:</a:t>
            </a:r>
            <a:endParaRPr lang="ru-RU" sz="2400" dirty="0"/>
          </a:p>
          <a:p>
            <a:pPr marL="342900" lvl="0" indent="-342900">
              <a:buFont typeface="Arial" panose="020B0604020202020204" pitchFamily="34" charset="0"/>
              <a:buChar char="•"/>
            </a:pPr>
            <a:r>
              <a:rPr lang="en-US" sz="2400" dirty="0"/>
              <a:t>Bank or its branch;</a:t>
            </a:r>
            <a:endParaRPr lang="ru-RU" sz="2400" dirty="0"/>
          </a:p>
          <a:p>
            <a:pPr marL="342900" lvl="0" indent="-342900">
              <a:buFont typeface="Arial" panose="020B0604020202020204" pitchFamily="34" charset="0"/>
              <a:buChar char="•"/>
            </a:pPr>
            <a:r>
              <a:rPr lang="en-US" sz="2400" dirty="0"/>
              <a:t>Financial leasing company created specifically for the implementation of leasing operations;</a:t>
            </a:r>
            <a:endParaRPr lang="ru-RU" sz="2400" dirty="0"/>
          </a:p>
          <a:p>
            <a:pPr marL="342900" lvl="0" indent="-342900">
              <a:buFont typeface="Arial" panose="020B0604020202020204" pitchFamily="34" charset="0"/>
              <a:buChar char="•"/>
            </a:pPr>
            <a:r>
              <a:rPr lang="en-US" sz="2400" dirty="0"/>
              <a:t>Any company or enterprise for which leasing is not a profile, but also not prohibited by the Charter, sphere of entrepreneurship.</a:t>
            </a:r>
            <a:endParaRPr lang="ru-RU" sz="2400" dirty="0"/>
          </a:p>
          <a:p>
            <a:r>
              <a:rPr lang="en-US" sz="2400" dirty="0"/>
              <a:t>Participants in the leasing transaction are the seller (supplier) of property intended for leasing, as well as the policyholder, guarantor, guarantor and other entities.</a:t>
            </a:r>
            <a:endParaRPr lang="ru-RU" sz="2400" dirty="0"/>
          </a:p>
          <a:p>
            <a:r>
              <a:rPr lang="en-US" sz="2400" dirty="0"/>
              <a:t>The conditions for placing the leasing property on the balance sheet of the lessor or lessee are determined by agreement between the parties to the lease agreement. The lease agreement may provide for the right to repurchase the leased property by the lessee upon or before the expiration of the contract. The leased object is not subject to revaluation during the term of the lease agreement. The lessor has the right to use the leased property as collateral.</a:t>
            </a:r>
            <a:endParaRPr lang="ru-RU" sz="2400" dirty="0"/>
          </a:p>
          <a:p>
            <a:r>
              <a:rPr lang="en-US" sz="2400" dirty="0"/>
              <a:t>The scheme of a typical leasing transaction is as </a:t>
            </a:r>
            <a:r>
              <a:rPr lang="en-US" sz="2400" dirty="0" smtClean="0"/>
              <a:t>follows:</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3906080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rot="283068">
            <a:off x="2980515" y="4175942"/>
            <a:ext cx="79496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1 — application of the lessee; 2 - application for a loan;</a:t>
            </a:r>
            <a:endParaRPr lang="ru-RU" sz="2400" dirty="0"/>
          </a:p>
          <a:p>
            <a:r>
              <a:rPr lang="en-US" sz="2400" dirty="0"/>
              <a:t>3-credit funds; 4 - payment for the object; 5-leasing object;</a:t>
            </a:r>
            <a:endParaRPr lang="ru-RU" sz="2400" dirty="0"/>
          </a:p>
          <a:p>
            <a:r>
              <a:rPr lang="en-US" sz="2400" dirty="0"/>
              <a:t>6-lease </a:t>
            </a:r>
            <a:r>
              <a:rPr lang="en-US" sz="2400" dirty="0" smtClean="0"/>
              <a:t>payments</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386" y="576459"/>
            <a:ext cx="7622497" cy="355970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Rectangle 3"/>
          <p:cNvSpPr>
            <a:spLocks noChangeArrowheads="1"/>
          </p:cNvSpPr>
          <p:nvPr/>
        </p:nvSpPr>
        <p:spPr bwMode="auto">
          <a:xfrm>
            <a:off x="5034976" y="5855089"/>
            <a:ext cx="53199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The </a:t>
            </a:r>
            <a:r>
              <a:rPr lang="en-US" sz="2400" dirty="0"/>
              <a:t>scheme of the leasing transaction</a:t>
            </a:r>
            <a:endParaRPr lang="ru-RU" sz="2400" dirty="0"/>
          </a:p>
        </p:txBody>
      </p:sp>
    </p:spTree>
    <p:extLst>
      <p:ext uri="{BB962C8B-B14F-4D97-AF65-F5344CB8AC3E}">
        <p14:creationId xmlns:p14="http://schemas.microsoft.com/office/powerpoint/2010/main" val="20366524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552284" y="580725"/>
            <a:ext cx="1155207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 following leasing functions are distinguished:</a:t>
            </a:r>
            <a:endParaRPr lang="ru-RU" sz="2400" dirty="0"/>
          </a:p>
          <a:p>
            <a:r>
              <a:rPr lang="en-US" sz="2400" dirty="0"/>
              <a:t>1. the financial function is expressed in the release of the commodity producer from a one-time payment of the full cost of the necessary means of production and, as it were, in granting him a long-term loan;</a:t>
            </a:r>
            <a:endParaRPr lang="ru-RU" sz="2400" dirty="0"/>
          </a:p>
          <a:p>
            <a:r>
              <a:rPr lang="en-US" sz="2400" dirty="0"/>
              <a:t>2. the production function of leasing is to quickly solve production problems by temporary use, rather than buying expensive and morally aging machines. This is an effective way of material and technical supply of production and access to the latest technology, to the results of scientific and technological progress;</a:t>
            </a:r>
            <a:endParaRPr lang="ru-RU" sz="2400" dirty="0"/>
          </a:p>
          <a:p>
            <a:r>
              <a:rPr lang="en-US" sz="2400" dirty="0"/>
              <a:t>3. Sales function is the expansion of the circle of consumers and the development of new sales markets, the involvement in the field of leasing of those who can not immediately buy this or that property;</a:t>
            </a:r>
            <a:endParaRPr lang="ru-RU" sz="2400" dirty="0"/>
          </a:p>
          <a:p>
            <a:r>
              <a:rPr lang="en-US" sz="2400" dirty="0"/>
              <a:t>4. Function of using tax and depreciation benefits has the following features:</a:t>
            </a:r>
            <a:endParaRPr lang="ru-RU" sz="2400" dirty="0"/>
          </a:p>
          <a:p>
            <a:r>
              <a:rPr lang="en-US" sz="2400" dirty="0"/>
              <a:t>4.1. Leased property is reflected on the balance sheet of the user or lessor by agreement between them;</a:t>
            </a:r>
            <a:endParaRPr lang="ru-RU" sz="2400" dirty="0"/>
          </a:p>
          <a:p>
            <a:r>
              <a:rPr lang="en-US" sz="2400" dirty="0"/>
              <a:t>4.2. Rent is charged to the cost of production and, accordingly, reduces the amount of taxable profit;</a:t>
            </a:r>
            <a:endParaRPr lang="ru-RU" sz="2400" dirty="0"/>
          </a:p>
          <a:p>
            <a:r>
              <a:rPr lang="en-US" sz="2400" dirty="0"/>
              <a:t>4.3. Application of accelerated depreciation.</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1597756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243839" y="72189"/>
            <a:ext cx="11662612" cy="534203"/>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3765175" y="956291"/>
            <a:ext cx="77912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Tutorial</a:t>
            </a:r>
            <a:r>
              <a:rPr lang="ru-RU" sz="2400" b="1" dirty="0"/>
              <a:t> </a:t>
            </a:r>
            <a:r>
              <a:rPr lang="ru-RU" sz="2400" b="1" dirty="0" smtClean="0"/>
              <a:t>8</a:t>
            </a:r>
            <a:r>
              <a:rPr lang="en-US" sz="2400" b="1" dirty="0" smtClean="0"/>
              <a:t>. </a:t>
            </a:r>
            <a:r>
              <a:rPr lang="en-US" sz="2400" b="1" dirty="0"/>
              <a:t>SOURCES OF FINANCING INVESTMENT ACTIVITIES</a:t>
            </a:r>
            <a:endParaRPr lang="ru-RU" sz="2400" dirty="0"/>
          </a:p>
        </p:txBody>
      </p:sp>
      <p:sp>
        <p:nvSpPr>
          <p:cNvPr id="5" name="Rectangle 3"/>
          <p:cNvSpPr>
            <a:spLocks noChangeArrowheads="1"/>
          </p:cNvSpPr>
          <p:nvPr/>
        </p:nvSpPr>
        <p:spPr bwMode="auto">
          <a:xfrm>
            <a:off x="6245157" y="1767855"/>
            <a:ext cx="578795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8.1. Composition </a:t>
            </a:r>
            <a:r>
              <a:rPr lang="en-US" sz="2400" b="1" dirty="0"/>
              <a:t>of sources of financing for investment activities and investment methods</a:t>
            </a:r>
            <a:endParaRPr lang="ru-RU" sz="2400" dirty="0"/>
          </a:p>
          <a:p>
            <a:r>
              <a:rPr lang="en-US" sz="2400" b="1" dirty="0"/>
              <a:t>8.2. Leasing and its importance in the investment activities of business entities</a:t>
            </a:r>
            <a:endParaRPr lang="ru-RU" sz="2400" dirty="0"/>
          </a:p>
          <a:p>
            <a:r>
              <a:rPr lang="ru-RU" sz="2400" b="1" dirty="0"/>
              <a:t>8.3. </a:t>
            </a:r>
            <a:r>
              <a:rPr lang="ru-RU" sz="2400" b="1" dirty="0" err="1"/>
              <a:t>Performance-contracts</a:t>
            </a:r>
            <a:r>
              <a:rPr lang="ru-RU" sz="2400" b="1" dirty="0"/>
              <a:t>.</a:t>
            </a:r>
            <a:endParaRPr lang="ru-RU" sz="2400" dirty="0"/>
          </a:p>
        </p:txBody>
      </p:sp>
    </p:spTree>
    <p:extLst>
      <p:ext uri="{BB962C8B-B14F-4D97-AF65-F5344CB8AC3E}">
        <p14:creationId xmlns:p14="http://schemas.microsoft.com/office/powerpoint/2010/main" val="466226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739563" y="928779"/>
            <a:ext cx="1107954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They are distinguished depending on the period of use and the scope of obligations of the parties: financial and operational leasing:</a:t>
            </a:r>
            <a:endParaRPr lang="ru-RU" sz="2400" dirty="0"/>
          </a:p>
          <a:p>
            <a:r>
              <a:rPr lang="en-US" sz="2400" dirty="0"/>
              <a:t>1) In the case of financial leasing, lease payments during a lease agreement concluded for a period of at least 1 year shall reimburse the lessor for the value of the leased object in the amount of at least 75% of its original (replacement) value, regardless of whether the transaction is completed by the lessee's purchase of the leased object, its return or extension of the lease agreement on other terms. A financial lease agreement, the terms of which are not fulfilled and the object is returned to the lessor as a result, is considered prematurely terminated;</a:t>
            </a:r>
            <a:endParaRPr lang="ru-RU" sz="2400" dirty="0"/>
          </a:p>
          <a:p>
            <a:r>
              <a:rPr lang="en-US" sz="2400" dirty="0"/>
              <a:t>2) In the case of operational leasing, the lease payment during the lease agreement reimburses the lessor for the value of the leased object in the amount of less than 75 % of its original (replacement) value. Upon the expiration of the lease agreement, the lessee returns the leased object to the lessor, as a result of which it can be leased repeatedly.</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989699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739563" y="514793"/>
            <a:ext cx="11079543"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In turn, the following subspecies of financial leasing are distinguished:</a:t>
            </a:r>
            <a:endParaRPr lang="ru-RU" sz="2400" dirty="0"/>
          </a:p>
          <a:p>
            <a:pPr marL="342900" lvl="0" indent="-342900">
              <a:buFont typeface="Arial" panose="020B0604020202020204" pitchFamily="34" charset="0"/>
              <a:buChar char="•"/>
            </a:pPr>
            <a:r>
              <a:rPr lang="en-US" sz="2400" dirty="0"/>
              <a:t>Separate (with borrowed funds);</a:t>
            </a:r>
            <a:endParaRPr lang="ru-RU" sz="2400" dirty="0"/>
          </a:p>
          <a:p>
            <a:pPr marL="342900" lvl="0" indent="-342900">
              <a:buFont typeface="Arial" panose="020B0604020202020204" pitchFamily="34" charset="0"/>
              <a:buChar char="•"/>
            </a:pPr>
            <a:r>
              <a:rPr lang="en-US" sz="2400" dirty="0"/>
              <a:t>Joint-stock (purchase of an object by raising funds by issuing shares);</a:t>
            </a:r>
            <a:endParaRPr lang="ru-RU" sz="2400" dirty="0"/>
          </a:p>
          <a:p>
            <a:pPr marL="342900" lvl="0" indent="-342900">
              <a:buFont typeface="Arial" panose="020B0604020202020204" pitchFamily="34" charset="0"/>
              <a:buChar char="•"/>
            </a:pPr>
            <a:r>
              <a:rPr lang="en-US" sz="2400" dirty="0"/>
              <a:t>"In a package" (leasing of an entire organization!);</a:t>
            </a:r>
            <a:endParaRPr lang="ru-RU" sz="2400" dirty="0"/>
          </a:p>
          <a:p>
            <a:pPr marL="342900" lvl="0" indent="-342900">
              <a:buFont typeface="Arial" panose="020B0604020202020204" pitchFamily="34" charset="0"/>
              <a:buChar char="•"/>
            </a:pPr>
            <a:r>
              <a:rPr lang="en-US" sz="2400" dirty="0"/>
              <a:t>"Leasing-supplier" (the user rents the object to third parties).</a:t>
            </a:r>
            <a:endParaRPr lang="ru-RU" sz="2400" dirty="0"/>
          </a:p>
          <a:p>
            <a:pPr>
              <a:lnSpc>
                <a:spcPct val="150000"/>
              </a:lnSpc>
            </a:pPr>
            <a:r>
              <a:rPr lang="en-US" sz="2400" dirty="0"/>
              <a:t> </a:t>
            </a:r>
            <a:r>
              <a:rPr lang="en-US" sz="2400" dirty="0" smtClean="0"/>
              <a:t>In </a:t>
            </a:r>
            <a:r>
              <a:rPr lang="en-US" sz="2400" dirty="0"/>
              <a:t>operational leasing, there are:</a:t>
            </a:r>
            <a:endParaRPr lang="ru-RU" sz="2400" dirty="0"/>
          </a:p>
          <a:p>
            <a:pPr marL="342900" lvl="0" indent="-342900">
              <a:buFont typeface="Arial" panose="020B0604020202020204" pitchFamily="34" charset="0"/>
              <a:buChar char="•"/>
            </a:pPr>
            <a:r>
              <a:rPr lang="en-US" sz="2400" dirty="0"/>
              <a:t>Leasing (up to 1 year</a:t>
            </a:r>
            <a:r>
              <a:rPr lang="en-US" sz="2400" dirty="0" smtClean="0"/>
              <a:t>)</a:t>
            </a:r>
            <a:endParaRPr lang="ru-RU" sz="2400" dirty="0"/>
          </a:p>
          <a:p>
            <a:pPr marL="342900" lvl="0" indent="-342900">
              <a:buFont typeface="Arial" panose="020B0604020202020204" pitchFamily="34" charset="0"/>
              <a:buChar char="•"/>
            </a:pPr>
            <a:r>
              <a:rPr lang="en-US" sz="2400" dirty="0" err="1"/>
              <a:t>Hairing</a:t>
            </a:r>
            <a:r>
              <a:rPr lang="en-US" sz="2400" dirty="0"/>
              <a:t> (1-3 years</a:t>
            </a:r>
            <a:r>
              <a:rPr lang="en-US" sz="2400" dirty="0" smtClean="0"/>
              <a:t>)</a:t>
            </a:r>
            <a:endParaRPr lang="ru-RU" sz="2400" dirty="0"/>
          </a:p>
          <a:p>
            <a:pPr>
              <a:lnSpc>
                <a:spcPct val="150000"/>
              </a:lnSpc>
            </a:pPr>
            <a:r>
              <a:rPr lang="en-US" sz="2400" dirty="0"/>
              <a:t>Other classifications:</a:t>
            </a:r>
            <a:endParaRPr lang="ru-RU" sz="2400" dirty="0"/>
          </a:p>
          <a:p>
            <a:r>
              <a:rPr lang="en-US" sz="2400" dirty="0"/>
              <a:t>1. According to the degree of payback of property, leasing is distinguished:</a:t>
            </a:r>
            <a:endParaRPr lang="ru-RU" sz="2400" dirty="0"/>
          </a:p>
          <a:p>
            <a:pPr marL="342900" lvl="0" indent="-342900">
              <a:buFont typeface="Arial" panose="020B0604020202020204" pitchFamily="34" charset="0"/>
              <a:buChar char="•"/>
            </a:pPr>
            <a:r>
              <a:rPr lang="en-US" sz="2400" dirty="0"/>
              <a:t>With full </a:t>
            </a:r>
            <a:r>
              <a:rPr lang="en-US" sz="2400" dirty="0" smtClean="0"/>
              <a:t>payback</a:t>
            </a:r>
            <a:endParaRPr lang="ru-RU" sz="2400" dirty="0"/>
          </a:p>
          <a:p>
            <a:pPr marL="342900" lvl="0" indent="-342900">
              <a:buFont typeface="Arial" panose="020B0604020202020204" pitchFamily="34" charset="0"/>
              <a:buChar char="•"/>
            </a:pPr>
            <a:r>
              <a:rPr lang="en-US" sz="2400" dirty="0"/>
              <a:t>With incomplete </a:t>
            </a:r>
            <a:r>
              <a:rPr lang="en-US" sz="2400" dirty="0" smtClean="0"/>
              <a:t>payback</a:t>
            </a:r>
            <a:endParaRPr lang="ru-RU" sz="2400" dirty="0"/>
          </a:p>
          <a:p>
            <a:r>
              <a:rPr lang="en-US" sz="2400" dirty="0"/>
              <a:t>2. According to the composition of participants in the leasing transaction, leasing is distinguished:</a:t>
            </a:r>
            <a:endParaRPr lang="ru-RU" sz="2400" dirty="0"/>
          </a:p>
          <a:p>
            <a:pPr marL="342900" lvl="0" indent="-342900">
              <a:buFont typeface="Arial" panose="020B0604020202020204" pitchFamily="34" charset="0"/>
              <a:buChar char="•"/>
            </a:pPr>
            <a:r>
              <a:rPr lang="en-US" sz="2400" dirty="0"/>
              <a:t>Direct (the supplier is the lessor</a:t>
            </a:r>
            <a:r>
              <a:rPr lang="en-US" sz="2400" dirty="0" smtClean="0"/>
              <a:t>)</a:t>
            </a:r>
            <a:endParaRPr lang="ru-RU" sz="2400" dirty="0"/>
          </a:p>
          <a:p>
            <a:pPr marL="342900" lvl="0" indent="-342900">
              <a:buFont typeface="Arial" panose="020B0604020202020204" pitchFamily="34" charset="0"/>
              <a:buChar char="•"/>
            </a:pPr>
            <a:r>
              <a:rPr lang="en-US" sz="2400" dirty="0"/>
              <a:t>Indirect (three-way</a:t>
            </a:r>
            <a:r>
              <a:rPr lang="en-US" sz="2400" dirty="0" smtClean="0"/>
              <a:t>)</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2778736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739563" y="692606"/>
            <a:ext cx="1107954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4. on the nationality of the parties to the lease:</a:t>
            </a:r>
            <a:endParaRPr lang="ru-RU" sz="2400" dirty="0"/>
          </a:p>
          <a:p>
            <a:pPr marL="342900" lvl="0" indent="-342900">
              <a:buFont typeface="Arial" panose="020B0604020202020204" pitchFamily="34" charset="0"/>
              <a:buChar char="•"/>
            </a:pPr>
            <a:r>
              <a:rPr lang="ru-RU" sz="2400" dirty="0" err="1" smtClean="0"/>
              <a:t>Internal</a:t>
            </a:r>
            <a:endParaRPr lang="ru-RU" sz="2400" dirty="0"/>
          </a:p>
          <a:p>
            <a:pPr marL="342900" lvl="0" indent="-342900">
              <a:buFont typeface="Arial" panose="020B0604020202020204" pitchFamily="34" charset="0"/>
              <a:buChar char="•"/>
            </a:pPr>
            <a:r>
              <a:rPr lang="en-US" sz="2400" dirty="0" smtClean="0"/>
              <a:t>International</a:t>
            </a:r>
          </a:p>
          <a:p>
            <a:pPr lvl="0"/>
            <a:r>
              <a:rPr lang="en-US" sz="2400" dirty="0"/>
              <a:t>	</a:t>
            </a:r>
            <a:r>
              <a:rPr lang="en-US" sz="2400" dirty="0" smtClean="0"/>
              <a:t>International </a:t>
            </a:r>
            <a:r>
              <a:rPr lang="en-US" sz="2400" dirty="0"/>
              <a:t>leasing offers advantages that domestic leasing does not. The parties, being in different jurisdictions, can reduce the tax base by simultaneously charging accelerated depreciation by both the lessor and the lessee.</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4054993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681898" y="487025"/>
            <a:ext cx="11079543"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b="1" dirty="0"/>
              <a:t>Advantages of leasing</a:t>
            </a:r>
            <a:endParaRPr lang="ru-RU" sz="2400" dirty="0"/>
          </a:p>
          <a:p>
            <a:r>
              <a:rPr lang="en-US" sz="2400" b="1" dirty="0" smtClean="0"/>
              <a:t>	For </a:t>
            </a:r>
            <a:r>
              <a:rPr lang="en-US" sz="2400" b="1" dirty="0"/>
              <a:t>the lessee</a:t>
            </a:r>
            <a:endParaRPr lang="ru-RU" sz="2400" dirty="0"/>
          </a:p>
          <a:p>
            <a:r>
              <a:rPr lang="en-US" sz="2400" dirty="0"/>
              <a:t>1. Possibility of using expensive equipment without its full payment, to organize a new production without mobilizing the necessary large financial resources.</a:t>
            </a:r>
            <a:endParaRPr lang="ru-RU" sz="2400" dirty="0"/>
          </a:p>
          <a:p>
            <a:r>
              <a:rPr lang="en-US" sz="2400" dirty="0"/>
              <a:t>2. Ensuring 100% financing of a commercial transaction and, as a result, maintaining the financial stability of the enterprise.</a:t>
            </a:r>
            <a:endParaRPr lang="ru-RU" sz="2400" dirty="0"/>
          </a:p>
          <a:p>
            <a:r>
              <a:rPr lang="en-US" sz="2400" dirty="0"/>
              <a:t>3. Minimization of financing costs based on a lower leasing rate compared to the Bank rate.</a:t>
            </a:r>
            <a:endParaRPr lang="ru-RU" sz="2400" dirty="0"/>
          </a:p>
          <a:p>
            <a:r>
              <a:rPr lang="en-US" sz="2400" dirty="0"/>
              <a:t>4. Reduction in the requirements for the guarantee of the transaction (provision of collateral) when concluding a lease agreement in comparison with lending.</a:t>
            </a:r>
            <a:endParaRPr lang="ru-RU" sz="2400" dirty="0"/>
          </a:p>
          <a:p>
            <a:r>
              <a:rPr lang="en-US" sz="2400" dirty="0"/>
              <a:t>5. Minimization of the tax burden through the use of accelerated depreciation and the inclusion of lease payments in the cost of production (works, services).</a:t>
            </a:r>
            <a:endParaRPr lang="ru-RU" sz="2400" dirty="0"/>
          </a:p>
          <a:p>
            <a:r>
              <a:rPr lang="en-US" sz="2400" dirty="0"/>
              <a:t>6. Financing of the lessee in exact accordance with the needs for assets.</a:t>
            </a:r>
            <a:endParaRPr lang="ru-RU" sz="2400" dirty="0"/>
          </a:p>
          <a:p>
            <a:r>
              <a:rPr lang="en-US" sz="2400" dirty="0"/>
              <a:t>8. Leasing does not increase the debt in the lessee's balance sheet and does not affect the ratio of own and borrowed funds, that is, the lessee's ability to obtain additional loans is not reduced.</a:t>
            </a:r>
            <a:endParaRPr lang="ru-RU" sz="2400" dirty="0"/>
          </a:p>
          <a:p>
            <a:r>
              <a:rPr lang="en-US" sz="2400" dirty="0"/>
              <a:t>9. Prevention of obsolescence of fixed assets</a:t>
            </a:r>
            <a:r>
              <a:rPr lang="en-US" sz="2400" dirty="0" smtClean="0"/>
              <a:t>.</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2779212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603244" y="851555"/>
            <a:ext cx="1107954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10</a:t>
            </a:r>
            <a:r>
              <a:rPr lang="en-US" sz="2400" dirty="0"/>
              <a:t>. The opportunity to really test the equipment until complete payment, i.e., before the acquisition of the property.</a:t>
            </a:r>
            <a:endParaRPr lang="ru-RU" sz="2400" dirty="0"/>
          </a:p>
          <a:p>
            <a:r>
              <a:rPr lang="en-US" sz="2400" dirty="0"/>
              <a:t>11. The ability to use seasonal equipment only during the period when it is needed.</a:t>
            </a:r>
            <a:endParaRPr lang="ru-RU" sz="2400" dirty="0"/>
          </a:p>
          <a:p>
            <a:r>
              <a:rPr lang="en-US" sz="2400" dirty="0"/>
              <a:t>12. No borrowed capital is involved.</a:t>
            </a:r>
            <a:endParaRPr lang="ru-RU" sz="2400" dirty="0"/>
          </a:p>
          <a:p>
            <a:r>
              <a:rPr lang="en-US" sz="2400" dirty="0"/>
              <a:t>13. A wide range of related product services for the commissioning and maintenance of purchased equipment.</a:t>
            </a:r>
            <a:endParaRPr lang="ru-RU" sz="2400" dirty="0"/>
          </a:p>
          <a:p>
            <a:r>
              <a:rPr lang="en-US" sz="2400" dirty="0"/>
              <a:t>14. Flexible procedure for making lease payments.</a:t>
            </a:r>
            <a:endParaRPr lang="ru-RU" sz="2400" dirty="0"/>
          </a:p>
          <a:p>
            <a:r>
              <a:rPr lang="en-US" sz="2400" dirty="0"/>
              <a:t>15. Leasing payments can be made from the proceeds from the sale of products produced on leased equipment and not only in cash, but also in commodity form (compensation leasing).</a:t>
            </a:r>
            <a:endParaRPr lang="ru-RU" sz="2400" dirty="0"/>
          </a:p>
          <a:p>
            <a:r>
              <a:rPr lang="en-US" sz="2400" dirty="0"/>
              <a:t>16. Leasing frees the lessee from the procedures and costs associated with the ownership of the property, since the legal owner remains the lessor.</a:t>
            </a:r>
            <a:endParaRPr lang="ru-RU" sz="2400" dirty="0"/>
          </a:p>
          <a:p>
            <a:r>
              <a:rPr lang="en-US" sz="2400" dirty="0"/>
              <a:t>17. Benefits for the lessee arising from the possibility to buy back the equipment at nominal or residual value after the expiration of the lease agreement.</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280923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603244" y="924326"/>
            <a:ext cx="1107954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For the lessor</a:t>
            </a:r>
            <a:endParaRPr lang="ru-RU" sz="2400" dirty="0"/>
          </a:p>
          <a:p>
            <a:r>
              <a:rPr lang="en-US" sz="2400" dirty="0"/>
              <a:t>1. Receiving income in the form of remuneration for services.</a:t>
            </a:r>
            <a:endParaRPr lang="ru-RU" sz="2400" dirty="0"/>
          </a:p>
          <a:p>
            <a:r>
              <a:rPr lang="en-US" sz="2400" dirty="0"/>
              <a:t>2. The right of ownership to transferred in leasing property gives significant tax benefits.</a:t>
            </a:r>
            <a:endParaRPr lang="ru-RU" sz="2400" dirty="0"/>
          </a:p>
          <a:p>
            <a:r>
              <a:rPr lang="en-US" sz="2400" dirty="0"/>
              <a:t>3. Since the leased property remains in the ownership of the lessor, the lessor may use this property as an additional security for the repayment of credit funds.</a:t>
            </a:r>
            <a:endParaRPr lang="ru-RU" sz="2400" dirty="0"/>
          </a:p>
          <a:p>
            <a:r>
              <a:rPr lang="en-US" sz="2400" dirty="0"/>
              <a:t>4. High liquidation value after accelerated depreciation of the leased asset. The return of its part after the sale of the leased item can bring quite a large profit.</a:t>
            </a:r>
            <a:endParaRPr lang="ru-RU" sz="2400" dirty="0"/>
          </a:p>
          <a:p>
            <a:r>
              <a:rPr lang="en-US" sz="2400" dirty="0"/>
              <a:t>5. Investments in the form of property reduce the risk of non-return of funds, since the lessor retains ownership of the leased property.</a:t>
            </a:r>
            <a:endParaRPr lang="ru-RU" sz="2400" dirty="0"/>
          </a:p>
          <a:p>
            <a:r>
              <a:rPr lang="en-US" sz="2400" dirty="0"/>
              <a:t>6. Lessor has the opportunity to seek additional financial resources to continue and expand its activities by mortgaging the leased property or ceding the right to claim lease payments.</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1717703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537341" y="848123"/>
            <a:ext cx="1107954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For the supplier (manufacturer)</a:t>
            </a:r>
            <a:endParaRPr lang="ru-RU" sz="2400" dirty="0"/>
          </a:p>
          <a:p>
            <a:r>
              <a:rPr lang="en-US" sz="2400" dirty="0"/>
              <a:t>1. Conducting active marketing-expanding the circle of consumers at the expense of those who: do not need to constantly own equipment; can not buy equipment in the property; wants to first test the equipment in business.</a:t>
            </a:r>
            <a:endParaRPr lang="ru-RU" sz="2400" dirty="0"/>
          </a:p>
          <a:p>
            <a:r>
              <a:rPr lang="en-US" sz="2400" dirty="0"/>
              <a:t>2. Establishment of feedback - prompt identification of design flaws of the equipment.</a:t>
            </a:r>
            <a:endParaRPr lang="ru-RU" sz="2400" dirty="0"/>
          </a:p>
          <a:p>
            <a:r>
              <a:rPr lang="en-US" sz="2400" dirty="0"/>
              <a:t>3. Accelerating the pace of product renewal-forcing the change of models, and on this basis, the conquest of new markets.</a:t>
            </a:r>
            <a:endParaRPr lang="ru-RU" sz="2400" dirty="0"/>
          </a:p>
          <a:p>
            <a:r>
              <a:rPr lang="en-US" sz="2400" dirty="0"/>
              <a:t>4. Removing the risk of non-payment - payment for the object of the transaction and guarantees is assumed by the leasing company.</a:t>
            </a:r>
            <a:endParaRPr lang="ru-RU" sz="2400" dirty="0"/>
          </a:p>
          <a:p>
            <a:r>
              <a:rPr lang="en-US" sz="2400" dirty="0"/>
              <a:t>5. Means of effective advertising - the quality of machines is checked in operation, which strengthens the motives of new customers.</a:t>
            </a:r>
            <a:endParaRPr lang="ru-RU" sz="2400" dirty="0"/>
          </a:p>
          <a:p>
            <a:r>
              <a:rPr lang="en-US" sz="2400" dirty="0"/>
              <a:t>6. Increased demand for auxiliary equipment-the operation of the main facility usually requires a variety of instruments, equipment, etc., which can.</a:t>
            </a:r>
            <a:endParaRPr lang="ru-RU" sz="2400" dirty="0"/>
          </a:p>
          <a:p>
            <a:r>
              <a:rPr lang="en-US" sz="2400" dirty="0"/>
              <a:t>8. Convenience of payments - you do not need to apply a commercial loan, payment is received immediately after the transaction.</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3850947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466927" y="953843"/>
            <a:ext cx="1135217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9. release of "bound" capital - partially reimbursed invested capital, which otherwise would have been completely frozen in conditions of overproduction.</a:t>
            </a:r>
            <a:endParaRPr lang="ru-RU" sz="2400" dirty="0"/>
          </a:p>
          <a:p>
            <a:r>
              <a:rPr lang="en-US" sz="2400" dirty="0"/>
              <a:t>10. Receiving income from temporarily unused equipment-transferred to leasing for the desired period, followed by the return of the property to the supplier.</a:t>
            </a:r>
            <a:endParaRPr lang="ru-RU" sz="2400" dirty="0"/>
          </a:p>
          <a:p>
            <a:r>
              <a:rPr lang="en-US" sz="2400" dirty="0"/>
              <a:t>11. Activation of advertising with the help of a leasing company.</a:t>
            </a:r>
            <a:endParaRPr lang="ru-RU" sz="2400" dirty="0"/>
          </a:p>
          <a:p>
            <a:r>
              <a:rPr lang="en-US" sz="2400" dirty="0"/>
              <a:t>12. Acceleration of the sales period.</a:t>
            </a:r>
            <a:endParaRPr lang="ru-RU" sz="2400" dirty="0"/>
          </a:p>
          <a:p>
            <a:r>
              <a:rPr lang="en-US" sz="2400" dirty="0"/>
              <a:t> </a:t>
            </a:r>
            <a:endParaRPr lang="en-US" sz="2400" dirty="0" smtClean="0"/>
          </a:p>
          <a:p>
            <a:endParaRPr lang="ru-RU" sz="2400" dirty="0"/>
          </a:p>
          <a:p>
            <a:r>
              <a:rPr lang="en-US" sz="2400" dirty="0" smtClean="0"/>
              <a:t>	The </a:t>
            </a:r>
            <a:r>
              <a:rPr lang="en-US" sz="2400" dirty="0"/>
              <a:t>price of the leasing contract — is the price set by the lessor agreed with the lessee at the conclusion of the lease agreement based on the amount of investment costs of the lessor related to the execution of this agreement, and the amount of his remuneration or the aggregate of the lease payments and redemption value, if the terms of the contract provided for repayment of the lease.</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3492209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466927" y="731377"/>
            <a:ext cx="1135217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	Investment </a:t>
            </a:r>
            <a:r>
              <a:rPr lang="en-US" sz="2400" b="1" dirty="0"/>
              <a:t>expenses of the lessor. </a:t>
            </a:r>
            <a:endParaRPr lang="en-US" sz="2400" b="1" dirty="0" smtClean="0"/>
          </a:p>
          <a:p>
            <a:r>
              <a:rPr lang="en-US" sz="2400" dirty="0" smtClean="0"/>
              <a:t>	The </a:t>
            </a:r>
            <a:r>
              <a:rPr lang="en-US" sz="2400" dirty="0"/>
              <a:t>composition includes:</a:t>
            </a:r>
            <a:endParaRPr lang="ru-RU" sz="2400" dirty="0"/>
          </a:p>
          <a:p>
            <a:pPr marL="342900" lvl="0" indent="-342900">
              <a:buFont typeface="Arial" panose="020B0604020202020204" pitchFamily="34" charset="0"/>
              <a:buChar char="•"/>
            </a:pPr>
            <a:r>
              <a:rPr lang="en-US" sz="2400" dirty="0"/>
              <a:t>Initial or replacement cost of the leased asset</a:t>
            </a:r>
            <a:endParaRPr lang="ru-RU" sz="2400" dirty="0"/>
          </a:p>
          <a:p>
            <a:pPr marL="342900" lvl="0" indent="-342900">
              <a:buFont typeface="Arial" panose="020B0604020202020204" pitchFamily="34" charset="0"/>
              <a:buChar char="•"/>
            </a:pPr>
            <a:r>
              <a:rPr lang="en-US" sz="2400" dirty="0"/>
              <a:t>Interest paid by the lessor on the loan for the purchase of the leased object</a:t>
            </a:r>
            <a:endParaRPr lang="ru-RU" sz="2400" dirty="0"/>
          </a:p>
          <a:p>
            <a:pPr marL="342900" lvl="0" indent="-342900">
              <a:buFont typeface="Arial" panose="020B0604020202020204" pitchFamily="34" charset="0"/>
              <a:buChar char="•"/>
            </a:pPr>
            <a:r>
              <a:rPr lang="en-US" sz="2400" dirty="0"/>
              <a:t>Costs for attracting a guarantee under a guarantee agreement, if such a contract is concluded</a:t>
            </a:r>
            <a:endParaRPr lang="ru-RU" sz="2400" dirty="0"/>
          </a:p>
          <a:p>
            <a:pPr marL="342900" lvl="0" indent="-342900">
              <a:buFont typeface="Arial" panose="020B0604020202020204" pitchFamily="34" charset="0"/>
              <a:buChar char="•"/>
            </a:pPr>
            <a:r>
              <a:rPr lang="en-US" sz="2400" dirty="0"/>
              <a:t>Taxes and other mandatory payments accrued on the leased object, if the lessor pays them (for example, customs duty)</a:t>
            </a:r>
            <a:endParaRPr lang="ru-RU" sz="2400" dirty="0"/>
          </a:p>
          <a:p>
            <a:pPr marL="342900" lvl="0" indent="-342900">
              <a:buFont typeface="Arial" panose="020B0604020202020204" pitchFamily="34" charset="0"/>
              <a:buChar char="•"/>
            </a:pPr>
            <a:r>
              <a:rPr lang="en-US" sz="2400" dirty="0"/>
              <a:t>Costs of the lessor associated with the implementation of capital repairs of the leasing object.	</a:t>
            </a:r>
            <a:endParaRPr lang="ru-RU" sz="2400" dirty="0"/>
          </a:p>
          <a:p>
            <a:endParaRPr lang="en-US" sz="2400" b="1" dirty="0" smtClean="0"/>
          </a:p>
          <a:p>
            <a:r>
              <a:rPr lang="en-US" sz="2400" b="1" dirty="0" smtClean="0"/>
              <a:t>	</a:t>
            </a:r>
            <a:r>
              <a:rPr lang="ru-RU" sz="2400" b="1" dirty="0" err="1" smtClean="0"/>
              <a:t>Lessor's</a:t>
            </a:r>
            <a:r>
              <a:rPr lang="ru-RU" sz="2400" b="1" dirty="0" smtClean="0"/>
              <a:t> </a:t>
            </a:r>
            <a:r>
              <a:rPr lang="ru-RU" sz="2400" b="1" dirty="0" err="1"/>
              <a:t>remuneration</a:t>
            </a:r>
            <a:r>
              <a:rPr lang="ru-RU" sz="2400" b="1" dirty="0"/>
              <a:t> (</a:t>
            </a:r>
            <a:r>
              <a:rPr lang="ru-RU" sz="2400" b="1" dirty="0" err="1"/>
              <a:t>income</a:t>
            </a:r>
            <a:r>
              <a:rPr lang="ru-RU" sz="2400" b="1" dirty="0"/>
              <a:t>)</a:t>
            </a:r>
            <a:endParaRPr lang="ru-RU" sz="2400" dirty="0"/>
          </a:p>
          <a:p>
            <a:r>
              <a:rPr lang="en-US" sz="2400" dirty="0" smtClean="0"/>
              <a:t>	It </a:t>
            </a:r>
            <a:r>
              <a:rPr lang="en-US" sz="2400" dirty="0"/>
              <a:t>is a leasing rate that provides income not lower than the average rate for invested capital, taking into account the term of the contract, the frequency and method of payment repayment, the level of risk, and the possible increase in the price of the leased object.</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331790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5669867" y="1367706"/>
            <a:ext cx="41368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400" b="1" dirty="0"/>
              <a:t>8</a:t>
            </a:r>
            <a:r>
              <a:rPr lang="en-US" sz="2400" b="1" dirty="0"/>
              <a:t>.3. Performance</a:t>
            </a:r>
            <a:r>
              <a:rPr lang="ru-RU" sz="2400" b="1" dirty="0"/>
              <a:t>-</a:t>
            </a:r>
            <a:r>
              <a:rPr lang="en-US" sz="2400" b="1" dirty="0"/>
              <a:t>contracts</a:t>
            </a:r>
            <a:endParaRPr lang="ru-RU" sz="2400" dirty="0"/>
          </a:p>
        </p:txBody>
      </p:sp>
      <p:sp>
        <p:nvSpPr>
          <p:cNvPr id="5" name="Rectangle 3"/>
          <p:cNvSpPr>
            <a:spLocks noChangeArrowheads="1"/>
          </p:cNvSpPr>
          <p:nvPr/>
        </p:nvSpPr>
        <p:spPr bwMode="auto">
          <a:xfrm>
            <a:off x="3526134" y="2614662"/>
            <a:ext cx="842432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Financing of implementation of energy - saving projects in the form of performance contracts has become widespread abroad. In the market of services in many countries, especially in the United States and Western Europe, there are energy service companies (ESCO), which take on the entire range of work from conducting a thorough energy audit, in order to identify reserves to improve energy efficiency, to the introduction of energy-efficient technologies on a turnkey basis. Payment for ESCO services is made after the implementation of the project at the expense of part of the funds received as a result of energy savings. </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61469" y="32798"/>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4218983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2930938" y="1045871"/>
            <a:ext cx="84085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8.1. Composition of sources of financing for investment activities and investment methods</a:t>
            </a:r>
            <a:endParaRPr lang="ru-RU" sz="2400" dirty="0"/>
          </a:p>
        </p:txBody>
      </p:sp>
      <p:sp>
        <p:nvSpPr>
          <p:cNvPr id="5" name="Rectangle 3"/>
          <p:cNvSpPr>
            <a:spLocks noChangeArrowheads="1"/>
          </p:cNvSpPr>
          <p:nvPr/>
        </p:nvSpPr>
        <p:spPr bwMode="auto">
          <a:xfrm>
            <a:off x="2930938" y="2335719"/>
            <a:ext cx="840859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The </a:t>
            </a:r>
            <a:r>
              <a:rPr lang="en-US" sz="2400" dirty="0"/>
              <a:t>traditional financing system includes an investor (lender), a consumer of energy efficient technology and its supplier. The consumer takes a loan from the lender or uses the investor's equity funds, enters into an agreement with the supplier for the purchase of equipment, prepaying its cost in advance, and, due to the subsequent energy savings, repays the debt to the lender.</a:t>
            </a:r>
          </a:p>
          <a:p>
            <a:pPr algn="just"/>
            <a:r>
              <a:rPr lang="en-US" sz="2400" dirty="0" smtClean="0"/>
              <a:t>	The </a:t>
            </a:r>
            <a:r>
              <a:rPr lang="en-US" sz="2400" dirty="0"/>
              <a:t>system of financial support for the investment process consists of the organic unity of sources of financing for investment activities and investment methods.</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61469" y="32798"/>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600516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466927" y="916043"/>
            <a:ext cx="1135217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	</a:t>
            </a:r>
            <a:r>
              <a:rPr lang="en-US" sz="2400" dirty="0"/>
              <a:t>Two types of performance contracts can be implemented: linear and circular.</a:t>
            </a:r>
            <a:endParaRPr lang="ru-RU" sz="2400" dirty="0"/>
          </a:p>
          <a:p>
            <a:r>
              <a:rPr lang="en-US" sz="2400" b="1" dirty="0" smtClean="0"/>
              <a:t>	Linear </a:t>
            </a:r>
            <a:r>
              <a:rPr lang="en-US" sz="2400" b="1" dirty="0"/>
              <a:t>financing scheme</a:t>
            </a:r>
            <a:r>
              <a:rPr lang="en-US" sz="2400" dirty="0"/>
              <a:t> provides that the loan is taken by an energy service company, which, after the development of the project, makes all payments related to the purchase of equipment and its installation. The contract between the consumer of services and ESCO provides for their payment after the implementation of the project and the actual energy savings. The share of funds due to energy savings directed by the enterprise to pay for services is stipulated in the contract.</a:t>
            </a:r>
            <a:endParaRPr lang="ru-RU" sz="2400" dirty="0"/>
          </a:p>
          <a:p>
            <a:r>
              <a:rPr lang="en-US" sz="2400" dirty="0" smtClean="0"/>
              <a:t>	In </a:t>
            </a:r>
            <a:r>
              <a:rPr lang="en-US" sz="2400" dirty="0"/>
              <a:t>accordance with the </a:t>
            </a:r>
            <a:r>
              <a:rPr lang="en-US" sz="2400" b="1" dirty="0"/>
              <a:t>ring financing scheme</a:t>
            </a:r>
            <a:r>
              <a:rPr lang="en-US" sz="2400" dirty="0"/>
              <a:t>, the lender allocates funds under the guarantees of the consumer who pays for the services of the energy service company. ESCO develops and implements the project, helps to purchase equipment, but at the same time part of payments to the supplier is directly carried out by the consumer. As a result, the debt is repaid again by saving energy.</a:t>
            </a:r>
            <a:endParaRPr lang="ru-RU" sz="2400" dirty="0"/>
          </a:p>
          <a:p>
            <a:r>
              <a:rPr lang="en-US" sz="2400" dirty="0" smtClean="0"/>
              <a:t>	The </a:t>
            </a:r>
            <a:r>
              <a:rPr lang="en-US" sz="2400" dirty="0"/>
              <a:t>profit from energy savings is made up of the difference in current energy costs before and after the implementation of an energy-efficient project. Energy savings are used to pay for the services of an energy service company or other lender.</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3123990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2056830" y="1569592"/>
            <a:ext cx="674118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	</a:t>
            </a:r>
            <a:r>
              <a:rPr lang="en-US" sz="2400" dirty="0"/>
              <a:t>Test</a:t>
            </a:r>
          </a:p>
          <a:p>
            <a:endParaRPr lang="ru-RU" sz="2400" dirty="0"/>
          </a:p>
          <a:p>
            <a:r>
              <a:rPr lang="en-US" sz="2400" dirty="0" smtClean="0"/>
              <a:t>1. Main sources of investment financing </a:t>
            </a:r>
          </a:p>
          <a:p>
            <a:r>
              <a:rPr lang="en-US" sz="2400" dirty="0" smtClean="0"/>
              <a:t>2. Features </a:t>
            </a:r>
            <a:r>
              <a:rPr lang="en-US" sz="2400" dirty="0"/>
              <a:t>of Budget financing</a:t>
            </a:r>
            <a:endParaRPr lang="ru-RU" sz="2400" dirty="0"/>
          </a:p>
          <a:p>
            <a:r>
              <a:rPr lang="en-US" sz="2400" dirty="0" smtClean="0"/>
              <a:t>3. Advantages </a:t>
            </a:r>
            <a:r>
              <a:rPr lang="en-US" sz="2400" dirty="0"/>
              <a:t>of leasing</a:t>
            </a:r>
            <a:endParaRPr lang="ru-RU" sz="2400" dirty="0"/>
          </a:p>
          <a:p>
            <a:r>
              <a:rPr lang="en-US" sz="2400" dirty="0" smtClean="0"/>
              <a:t>4. Leasing </a:t>
            </a:r>
            <a:r>
              <a:rPr lang="en-US" sz="2400" dirty="0"/>
              <a:t>financing mechanism</a:t>
            </a:r>
            <a:endParaRPr lang="ru-RU" sz="2400" dirty="0"/>
          </a:p>
          <a:p>
            <a:r>
              <a:rPr lang="en-US" sz="2400" dirty="0" smtClean="0"/>
              <a:t>5. Leasing </a:t>
            </a:r>
            <a:r>
              <a:rPr lang="en-US" sz="2400" dirty="0"/>
              <a:t>functions</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303229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1297237" y="1041023"/>
            <a:ext cx="1064832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Another major source of investment financing in enterprises is depreciation deductions - this is the process of transferring the value of fixed assets as they wear out to the product produced with their help. During operation, fixed assets of enterprises wear out physically and mentally and gradually transfer their value to finished products. To reimburse fixed assets that have been disposed of due to physical and moral depreciation, a depreciation fund is created at the enterprise.</a:t>
            </a:r>
            <a:endParaRPr lang="ru-RU" sz="2400" dirty="0"/>
          </a:p>
          <a:p>
            <a:r>
              <a:rPr lang="en-US" sz="2400" dirty="0"/>
              <a:t>Depreciation in all developed countries covers up to 70-80% of the investment needs of enterprises. The advantage of amortization deductions is that regardless of the financial condition of the enterprise, this source is always available and remains at its disposal.</a:t>
            </a:r>
            <a:endParaRPr lang="ru-RU" sz="2400" dirty="0"/>
          </a:p>
          <a:p>
            <a:r>
              <a:rPr lang="en-US" sz="2400" dirty="0"/>
              <a:t>Based on the economic essence, depreciation deductions at the enterprise should be used to finance real investments: the purchase of new equipment, the mechanization and automation of production processes, research and development work, modernization and renewal of products, reconstruction, technical re-equipment, expansion of production, new construction.</a:t>
            </a:r>
            <a:endParaRPr lang="ru-RU" sz="2200" b="1" dirty="0" smtClean="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1259225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1297237" y="856357"/>
            <a:ext cx="1064832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The </a:t>
            </a:r>
            <a:r>
              <a:rPr lang="en-US" sz="2400" dirty="0"/>
              <a:t>sources of financing are the investor's own financial resources and on-farm reserves (profit, depreciation charges, cash savings and savings of citizens and legal entities, funds paid by insurance authorities in the form of compensation for losses from accidents, natural disasters and other funds);</a:t>
            </a:r>
            <a:endParaRPr lang="ru-RU" sz="2400" dirty="0"/>
          </a:p>
          <a:p>
            <a:r>
              <a:rPr lang="en-US" sz="2400" dirty="0"/>
              <a:t>In the structure of own funds of investors the main share is occupied by profit and depreciation deductions.</a:t>
            </a:r>
            <a:endParaRPr lang="ru-RU" sz="2400" dirty="0"/>
          </a:p>
          <a:p>
            <a:r>
              <a:rPr lang="en-US" sz="2400" dirty="0" smtClean="0"/>
              <a:t>	Profit </a:t>
            </a:r>
            <a:r>
              <a:rPr lang="en-US" sz="2400" dirty="0"/>
              <a:t>is the main financial result of the enterprise. The amount of profit is defined as the difference between the proceeds from the sale of products (works, services) and its full cost. After paying taxes and other obligatory payments from the profit to the budget, the enterprises are left with net profit, a part of which can be used for investments as part of an accumulation fund or other fund of a similar purpose.</a:t>
            </a:r>
            <a:endParaRPr lang="ru-RU" sz="2400" dirty="0"/>
          </a:p>
          <a:p>
            <a:r>
              <a:rPr lang="en-US" sz="2400" dirty="0" smtClean="0"/>
              <a:t>	The </a:t>
            </a:r>
            <a:r>
              <a:rPr lang="en-US" sz="2400" dirty="0"/>
              <a:t>development and renewal of production, its conversion to the release of new, better quality and progressive products ultimately lead to an increase in profits and the possibility of its further reinvestment, including for solving social and other tasks of the enterprise.</a:t>
            </a:r>
            <a:endParaRPr lang="ru-RU" sz="2200" b="1" dirty="0" smtClean="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715779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1297237" y="856360"/>
            <a:ext cx="1064832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1</a:t>
            </a:r>
            <a:r>
              <a:rPr lang="en-US" sz="2400" dirty="0"/>
              <a:t>. Depreciation as a source of formation of the special purpose Fund is the property of the enterprise. As a result, when it becomes necessary to replace worn-out fixed assets, depreciation charges can correspond to the accumulation of the investment reserve of the enterprise. Therefore, it is quite justified to include the accrued amount of depreciation in the total amount of funds for the further development of the enterprise and consider it as a result of commercial activities, i.e., to include it in cash receipts.</a:t>
            </a:r>
            <a:endParaRPr lang="ru-RU" sz="2400" dirty="0"/>
          </a:p>
          <a:p>
            <a:r>
              <a:rPr lang="en-US" sz="2400" dirty="0"/>
              <a:t>2. Borrowed funds of the investor (Bank and budget loans);</a:t>
            </a:r>
            <a:endParaRPr lang="ru-RU" sz="2400" dirty="0"/>
          </a:p>
          <a:p>
            <a:r>
              <a:rPr lang="en-US" sz="2400" dirty="0"/>
              <a:t>3. Attracted financial resources of the investor (funds received from the sale of shares, equity participation in the authorized funds of investors, bond loans, grants, charitable contributions, state subsidies, direct and indirect benefits);</a:t>
            </a:r>
            <a:endParaRPr lang="ru-RU" sz="2400" dirty="0"/>
          </a:p>
          <a:p>
            <a:r>
              <a:rPr lang="en-US" sz="2400" dirty="0"/>
              <a:t>4. Funds centralized by industry departments, associations (funds of centralized innovation funds);</a:t>
            </a:r>
            <a:endParaRPr lang="ru-RU" sz="2400" dirty="0"/>
          </a:p>
          <a:p>
            <a:r>
              <a:rPr lang="en-US" sz="2400" dirty="0"/>
              <a:t>5. Investment allocations from the state budget, local budgets and extra-budgetary funds;</a:t>
            </a:r>
            <a:endParaRPr lang="ru-RU" sz="2400" dirty="0"/>
          </a:p>
          <a:p>
            <a:r>
              <a:rPr lang="ru-RU" sz="2400" dirty="0"/>
              <a:t>6. </a:t>
            </a:r>
            <a:r>
              <a:rPr lang="ru-RU" sz="2400" dirty="0" err="1"/>
              <a:t>Foreign</a:t>
            </a:r>
            <a:r>
              <a:rPr lang="ru-RU" sz="2400" dirty="0"/>
              <a:t> </a:t>
            </a:r>
            <a:r>
              <a:rPr lang="ru-RU" sz="2400" dirty="0" err="1"/>
              <a:t>investment</a:t>
            </a:r>
            <a:r>
              <a:rPr lang="ru-RU" sz="2400" dirty="0"/>
              <a:t>.</a:t>
            </a:r>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1592508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1272524" y="790460"/>
            <a:ext cx="1064832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Investment methods are:</a:t>
            </a:r>
            <a:endParaRPr lang="ru-RU" sz="2400" dirty="0"/>
          </a:p>
          <a:p>
            <a:pPr marL="342900" lvl="0" indent="-342900">
              <a:buFont typeface="Arial" panose="020B0604020202020204" pitchFamily="34" charset="0"/>
              <a:buChar char="•"/>
            </a:pPr>
            <a:r>
              <a:rPr lang="en-US" sz="2400" dirty="0" smtClean="0"/>
              <a:t>Budget</a:t>
            </a:r>
            <a:endParaRPr lang="ru-RU" sz="2400" dirty="0"/>
          </a:p>
          <a:p>
            <a:pPr marL="342900" lvl="0" indent="-342900">
              <a:buFont typeface="Arial" panose="020B0604020202020204" pitchFamily="34" charset="0"/>
              <a:buChar char="•"/>
            </a:pPr>
            <a:r>
              <a:rPr lang="en-US" sz="2400" dirty="0"/>
              <a:t>Credit</a:t>
            </a:r>
            <a:endParaRPr lang="ru-RU" sz="2400" dirty="0"/>
          </a:p>
          <a:p>
            <a:pPr marL="342900" lvl="0" indent="-342900">
              <a:buFont typeface="Arial" panose="020B0604020202020204" pitchFamily="34" charset="0"/>
              <a:buChar char="•"/>
            </a:pPr>
            <a:r>
              <a:rPr lang="en-US" sz="2400" dirty="0"/>
              <a:t>Self-financing</a:t>
            </a:r>
            <a:endParaRPr lang="ru-RU" sz="2400" dirty="0"/>
          </a:p>
          <a:p>
            <a:pPr marL="342900" lvl="0" indent="-342900">
              <a:buFont typeface="Arial" panose="020B0604020202020204" pitchFamily="34" charset="0"/>
              <a:buChar char="•"/>
            </a:pPr>
            <a:r>
              <a:rPr lang="en-US" sz="2400" dirty="0"/>
              <a:t>Equity financing</a:t>
            </a:r>
            <a:endParaRPr lang="ru-RU" sz="2400" dirty="0"/>
          </a:p>
          <a:p>
            <a:pPr marL="342900" lvl="0" indent="-342900">
              <a:buFont typeface="Arial" panose="020B0604020202020204" pitchFamily="34" charset="0"/>
              <a:buChar char="•"/>
            </a:pPr>
            <a:r>
              <a:rPr lang="en-US" sz="2400" dirty="0"/>
              <a:t>Combined.</a:t>
            </a:r>
            <a:endParaRPr lang="ru-RU" sz="2400" dirty="0"/>
          </a:p>
          <a:p>
            <a:pPr algn="just"/>
            <a:r>
              <a:rPr lang="en-US" sz="2400" dirty="0" smtClean="0"/>
              <a:t>	The </a:t>
            </a:r>
            <a:r>
              <a:rPr lang="en-US" sz="2400" dirty="0"/>
              <a:t>budget method of investment involves the direction of state budget investment resources (funds of the Republican and local budgets) for the creation and reproduction of fixed assets. State budget investments are provided on an irrevocable and returnable basis and are intended for priority areas of the state's economic policy, ensuring the structural restructuring of the country's economy, solving social and other problems that cannot be implemented at the expense of other sources of financing.</a:t>
            </a:r>
            <a:endParaRPr lang="ru-RU" sz="2400" dirty="0"/>
          </a:p>
          <a:p>
            <a:pPr algn="just"/>
            <a:r>
              <a:rPr lang="en-US" sz="2400" dirty="0" smtClean="0"/>
              <a:t>	The </a:t>
            </a:r>
            <a:r>
              <a:rPr lang="en-US" sz="2400" dirty="0"/>
              <a:t>improvement of budget investment is associated with the determination of the directions of allocation of funds by industry and territory; limiting the scope of non-returnable financing while expanding the possibilities of returnable financing.</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153783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1272524" y="975128"/>
            <a:ext cx="1064832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The </a:t>
            </a:r>
            <a:r>
              <a:rPr lang="en-US" sz="2400" dirty="0"/>
              <a:t>improvement of budget investment is associated with the determination of the directions of allocation of funds by industry and territory; limiting the scope of non-returnable financing while expanding the possibilities of returnable financing.</a:t>
            </a:r>
            <a:endParaRPr lang="ru-RU" sz="2400" dirty="0"/>
          </a:p>
          <a:p>
            <a:r>
              <a:rPr lang="en-US" sz="2400" dirty="0"/>
              <a:t>Budget non-repayable investments are free of charge, which leads TO inefficient use of allocated resources. However, irrevocable funding remains necessary in the social sphere, education, healthcare, science, and culture.</a:t>
            </a:r>
            <a:endParaRPr lang="ru-RU" sz="2400" dirty="0"/>
          </a:p>
          <a:p>
            <a:r>
              <a:rPr lang="ru-RU" sz="2400" dirty="0"/>
              <a:t> </a:t>
            </a:r>
            <a:r>
              <a:rPr lang="en-US" sz="2400" dirty="0" smtClean="0"/>
              <a:t>	Today</a:t>
            </a:r>
            <a:r>
              <a:rPr lang="en-US" sz="2400" dirty="0"/>
              <a:t>, only a part of the budget is used on a non-refundable basis, the majority is provided on the terms of payment, urgency and repayment. The state has moved from allocating budget funds for capital investments between industries to providing state support for investment projects on a competitive basis and the practice of joint state-commercial financing of projects.</a:t>
            </a:r>
            <a:endParaRPr lang="ru-RU" sz="2400" dirty="0"/>
          </a:p>
          <a:p>
            <a:r>
              <a:rPr lang="en-US" sz="2400" dirty="0"/>
              <a:t>Every year, a state investment program is developed and approved, which approves the lists of construction projects and facilities financed:</a:t>
            </a:r>
            <a:endParaRPr lang="ru-RU" sz="2400" dirty="0"/>
          </a:p>
          <a:p>
            <a:pPr marL="457200" lvl="0" indent="-457200">
              <a:buFont typeface="+mj-lt"/>
              <a:buAutoNum type="arabicPeriod"/>
            </a:pPr>
            <a:r>
              <a:rPr lang="en-US" sz="2400" dirty="0"/>
              <a:t>On a non-refundable and free of charge basis</a:t>
            </a:r>
            <a:endParaRPr lang="ru-RU" sz="2400" dirty="0"/>
          </a:p>
          <a:p>
            <a:pPr marL="457200" lvl="0" indent="-457200">
              <a:buFont typeface="+mj-lt"/>
              <a:buAutoNum type="arabicPeriod"/>
            </a:pPr>
            <a:r>
              <a:rPr lang="en-US" sz="2400" dirty="0"/>
              <a:t>On the terms of urgency, payment, repayment</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2982882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1272524" y="975129"/>
            <a:ext cx="1064832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At least 10% of the total volume of state capital investments financed from the Republican budget is allocated in the form of centralized investment resources on a competitive basis to provide state support for effective investment projects, provided that the investor himself invests at least 20% of his own funds from the total cost of this project.</a:t>
            </a:r>
            <a:endParaRPr lang="ru-RU" sz="2400" dirty="0"/>
          </a:p>
          <a:p>
            <a:pPr algn="just"/>
            <a:r>
              <a:rPr lang="en-US" sz="2400" dirty="0" smtClean="0"/>
              <a:t>	State </a:t>
            </a:r>
            <a:r>
              <a:rPr lang="en-US" sz="2400" dirty="0"/>
              <a:t>support for investment projects is carried out by providing centralized investment resources on the following terms:</a:t>
            </a:r>
            <a:endParaRPr lang="ru-RU" sz="2400" dirty="0"/>
          </a:p>
          <a:p>
            <a:pPr algn="just"/>
            <a:r>
              <a:rPr lang="en-US" sz="2400" dirty="0" smtClean="0"/>
              <a:t>	1</a:t>
            </a:r>
            <a:r>
              <a:rPr lang="en-US" sz="2400" dirty="0"/>
              <a:t>. Urgency (direct repayment by the borrower of credit resources received from the Bank, taking into account the distribution of profit between the borrower and the lender. The loan must be repaid within a strictly defined period of time);</a:t>
            </a:r>
            <a:endParaRPr lang="ru-RU" sz="2400" dirty="0"/>
          </a:p>
          <a:p>
            <a:pPr algn="just"/>
            <a:r>
              <a:rPr lang="en-US" sz="2400" dirty="0" smtClean="0"/>
              <a:t>	2</a:t>
            </a:r>
            <a:r>
              <a:rPr lang="en-US" sz="2400" dirty="0"/>
              <a:t>. Payment and repayment (the need for timely return of financial resources received from the lender after the completion of their use by the borrower)</a:t>
            </a:r>
            <a:endParaRPr lang="ru-RU" sz="2400" dirty="0"/>
          </a:p>
          <a:p>
            <a:pPr algn="just"/>
            <a:r>
              <a:rPr lang="en-US" sz="2400" dirty="0"/>
              <a:t>to Finance an investment project through banks that serve state programs, as well as by issuing Government guarantees for Bank loans for investment purposes in the amount of no more than 40% of the amount of loans actually provided by banks.</a:t>
            </a:r>
            <a:endParaRPr lang="ru-RU" sz="2400" dirty="0"/>
          </a:p>
        </p:txBody>
      </p:sp>
      <p:sp>
        <p:nvSpPr>
          <p:cNvPr id="6" name="Заголовок 3"/>
          <p:cNvSpPr txBox="1">
            <a:spLocks/>
          </p:cNvSpPr>
          <p:nvPr/>
        </p:nvSpPr>
        <p:spPr>
          <a:xfrm>
            <a:off x="9071326" y="160781"/>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7" name="Прямая соединительная линия 6"/>
          <p:cNvCxnSpPr/>
          <p:nvPr/>
        </p:nvCxnSpPr>
        <p:spPr>
          <a:xfrm>
            <a:off x="466927" y="579370"/>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200379" y="0"/>
            <a:ext cx="6317151" cy="523220"/>
          </a:xfrm>
          <a:prstGeom prst="rect">
            <a:avLst/>
          </a:prstGeom>
        </p:spPr>
        <p:txBody>
          <a:bodyPr wrap="square">
            <a:spAutoFit/>
          </a:bodyPr>
          <a:lstStyle/>
          <a:p>
            <a:r>
              <a:rPr lang="en-US" sz="1400" b="1" dirty="0"/>
              <a:t>Tutorial 8. </a:t>
            </a:r>
            <a:endParaRPr lang="en-US" sz="1400" b="1" dirty="0" smtClean="0"/>
          </a:p>
          <a:p>
            <a:r>
              <a:rPr lang="en-US" sz="1400" b="1" dirty="0" smtClean="0"/>
              <a:t>Sources </a:t>
            </a:r>
            <a:r>
              <a:rPr lang="en-US" sz="1400" b="1" dirty="0"/>
              <a:t>of financing investment activities</a:t>
            </a:r>
            <a:endParaRPr lang="ru-RU" sz="1400" b="1" dirty="0"/>
          </a:p>
        </p:txBody>
      </p:sp>
    </p:spTree>
    <p:extLst>
      <p:ext uri="{BB962C8B-B14F-4D97-AF65-F5344CB8AC3E}">
        <p14:creationId xmlns:p14="http://schemas.microsoft.com/office/powerpoint/2010/main" val="1377912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1306</Words>
  <Application>Microsoft Office PowerPoint</Application>
  <PresentationFormat>Широкоэкранный</PresentationFormat>
  <Paragraphs>299</Paragraphs>
  <Slides>31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31</vt:i4>
      </vt:variant>
    </vt:vector>
  </HeadingPairs>
  <TitlesOfParts>
    <vt:vector size="35" baseType="lpstr">
      <vt:lpstr>Arial</vt:lpstr>
      <vt:lpstr>Calibri</vt:lpstr>
      <vt:lpstr>Calibri Light</vt:lpstr>
      <vt:lpstr>Тема Office</vt:lpstr>
      <vt:lpstr>INVESTMENT DESIGN  INNOVATION  IN THE ENERGY SYSTEM</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Николай</dc:creator>
  <cp:lastModifiedBy>Николай</cp:lastModifiedBy>
  <cp:revision>29</cp:revision>
  <dcterms:created xsi:type="dcterms:W3CDTF">2020-11-29T07:59:01Z</dcterms:created>
  <dcterms:modified xsi:type="dcterms:W3CDTF">2021-01-07T06:17:46Z</dcterms:modified>
</cp:coreProperties>
</file>