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89" r:id="rId4"/>
    <p:sldId id="25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288"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116" d="100"/>
          <a:sy n="116"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08.01.2021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08.01.2021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08.01.2021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08.01.2021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08.01.2021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08.01.2021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08.01.2021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08.01.2021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3155108" y="2605848"/>
            <a:ext cx="6323529" cy="1688004"/>
          </a:xfrm>
        </p:spPr>
        <p:txBody>
          <a:bodyPr>
            <a:normAutofit fontScale="90000"/>
          </a:bodyPr>
          <a:lstStyle/>
          <a:p>
            <a:pPr fontAlgn="t"/>
            <a:r>
              <a:rPr lang="en-US" sz="4400" b="1" dirty="0" smtClean="0">
                <a:solidFill>
                  <a:schemeClr val="bg1"/>
                </a:solidFill>
              </a:rPr>
              <a:t>INVESTMENT DESIGN </a:t>
            </a:r>
            <a:r>
              <a:rPr lang="ru-RU" sz="4400" b="1" dirty="0" smtClean="0">
                <a:solidFill>
                  <a:schemeClr val="bg1"/>
                </a:solidFill>
              </a:rPr>
              <a:t/>
            </a:r>
            <a:br>
              <a:rPr lang="ru-RU" sz="4400" b="1" dirty="0" smtClean="0">
                <a:solidFill>
                  <a:schemeClr val="bg1"/>
                </a:solidFill>
              </a:rPr>
            </a:br>
            <a:r>
              <a:rPr lang="en-US" sz="4400" b="1" dirty="0" smtClean="0">
                <a:solidFill>
                  <a:schemeClr val="bg1"/>
                </a:solidFill>
              </a:rPr>
              <a:t>INNOVATION</a:t>
            </a:r>
            <a:r>
              <a:rPr lang="ru-RU" sz="4400" b="1" dirty="0" smtClean="0">
                <a:solidFill>
                  <a:schemeClr val="bg1"/>
                </a:solidFill>
              </a:rPr>
              <a:t/>
            </a:r>
            <a:br>
              <a:rPr lang="ru-RU" sz="4400" b="1" dirty="0" smtClean="0">
                <a:solidFill>
                  <a:schemeClr val="bg1"/>
                </a:solidFill>
              </a:rPr>
            </a:br>
            <a:r>
              <a:rPr lang="en-US" sz="4400" b="1" dirty="0" smtClean="0">
                <a:solidFill>
                  <a:schemeClr val="bg1"/>
                </a:solidFill>
              </a:rPr>
              <a:t> IN THE ENERGY SYSTEM</a:t>
            </a:r>
            <a:endParaRPr lang="ru-RU" sz="4400" dirty="0">
              <a:solidFill>
                <a:schemeClr val="bg1"/>
              </a:solidFill>
            </a:endParaRPr>
          </a:p>
        </p:txBody>
      </p:sp>
      <p:sp>
        <p:nvSpPr>
          <p:cNvPr id="5" name="Подзаголовок 4"/>
          <p:cNvSpPr>
            <a:spLocks noGrp="1"/>
          </p:cNvSpPr>
          <p:nvPr>
            <p:ph type="subTitle" idx="1"/>
          </p:nvPr>
        </p:nvSpPr>
        <p:spPr>
          <a:xfrm>
            <a:off x="3155108" y="4493312"/>
            <a:ext cx="6391073" cy="1586745"/>
          </a:xfrm>
          <a:effectLst>
            <a:glow>
              <a:schemeClr val="accent1">
                <a:alpha val="40000"/>
              </a:schemeClr>
            </a:glow>
          </a:effectLst>
        </p:spPr>
        <p:txBody>
          <a:bodyPr>
            <a:noAutofit/>
          </a:bodyPr>
          <a:lstStyle/>
          <a:p>
            <a:r>
              <a:rPr lang="en-US" sz="2600" dirty="0" smtClean="0">
                <a:solidFill>
                  <a:schemeClr val="bg1"/>
                </a:solidFill>
              </a:rPr>
              <a:t>course for undergraduates of the II stage of higher education specialty</a:t>
            </a:r>
            <a:r>
              <a:rPr lang="ru-RU" sz="2600" dirty="0" smtClean="0">
                <a:solidFill>
                  <a:schemeClr val="bg1"/>
                </a:solidFill>
              </a:rPr>
              <a:t/>
            </a:r>
            <a:br>
              <a:rPr lang="ru-RU" sz="2600" dirty="0" smtClean="0">
                <a:solidFill>
                  <a:schemeClr val="bg1"/>
                </a:solidFill>
              </a:rPr>
            </a:br>
            <a:r>
              <a:rPr lang="en-US" sz="2600" dirty="0" smtClean="0">
                <a:solidFill>
                  <a:schemeClr val="bg1"/>
                </a:solidFill>
              </a:rPr>
              <a:t>1-43.80.01 "Electricity and Electrical Engineering" full-time and part-time studies</a:t>
            </a:r>
            <a:endParaRPr lang="ru-RU" sz="2600" dirty="0">
              <a:solidFill>
                <a:schemeClr val="bg1"/>
              </a:solidFill>
            </a:endParaRPr>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0371624" y="214924"/>
            <a:ext cx="1592847" cy="1925320"/>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2052536" y="0"/>
            <a:ext cx="8319088" cy="24638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3000" b="1" dirty="0">
                <a:solidFill>
                  <a:schemeClr val="bg1"/>
                </a:solidFill>
              </a:rPr>
              <a:t>STATE HIGHER PROFESSIONAL EDUCATION</a:t>
            </a:r>
            <a:endParaRPr lang="ru-RU" sz="3000" b="1" dirty="0">
              <a:solidFill>
                <a:schemeClr val="bg1"/>
              </a:solidFill>
            </a:endParaRPr>
          </a:p>
          <a:p>
            <a:pPr fontAlgn="t"/>
            <a:r>
              <a:rPr lang="en-US" sz="3000" b="1" dirty="0" smtClean="0">
                <a:solidFill>
                  <a:schemeClr val="bg1"/>
                </a:solidFill>
              </a:rPr>
              <a:t>BELARUSIAN-RUSSIAN UNIVERSITY</a:t>
            </a:r>
            <a:endParaRPr lang="ru-RU" sz="3000" b="1" dirty="0">
              <a:solidFill>
                <a:schemeClr val="bg1"/>
              </a:solidFill>
            </a:endParaRPr>
          </a:p>
          <a:p>
            <a:pPr fontAlgn="t"/>
            <a:r>
              <a:rPr lang="en-US" sz="3000" b="1" dirty="0">
                <a:solidFill>
                  <a:schemeClr val="bg1"/>
                </a:solidFill>
              </a:rPr>
              <a:t> </a:t>
            </a:r>
            <a:endParaRPr lang="ru-RU" sz="3000" b="1" dirty="0">
              <a:solidFill>
                <a:schemeClr val="bg1"/>
              </a:solidFill>
            </a:endParaRPr>
          </a:p>
          <a:p>
            <a:pPr fontAlgn="t"/>
            <a:r>
              <a:rPr lang="en-US" sz="3000" b="1" dirty="0">
                <a:solidFill>
                  <a:schemeClr val="bg1"/>
                </a:solidFill>
              </a:rPr>
              <a:t>DEPARTMENT </a:t>
            </a:r>
            <a:endParaRPr lang="ru-RU" sz="3000" b="1" dirty="0" smtClean="0">
              <a:solidFill>
                <a:schemeClr val="bg1"/>
              </a:solidFill>
            </a:endParaRPr>
          </a:p>
          <a:p>
            <a:pPr fontAlgn="t"/>
            <a:r>
              <a:rPr lang="en-US" sz="3000" b="1" dirty="0" smtClean="0">
                <a:solidFill>
                  <a:schemeClr val="bg1"/>
                </a:solidFill>
              </a:rPr>
              <a:t>ELECTRIC </a:t>
            </a:r>
            <a:r>
              <a:rPr lang="en-US" sz="3000" b="1" dirty="0">
                <a:solidFill>
                  <a:schemeClr val="bg1"/>
                </a:solidFill>
              </a:rPr>
              <a:t>DRIVE AND AUTOMATION </a:t>
            </a:r>
            <a:endParaRPr lang="ru-RU" sz="3000" b="1" dirty="0" smtClean="0">
              <a:solidFill>
                <a:schemeClr val="bg1"/>
              </a:solidFill>
            </a:endParaRPr>
          </a:p>
          <a:p>
            <a:pPr fontAlgn="t"/>
            <a:r>
              <a:rPr lang="en-US" sz="3000" b="1" dirty="0" smtClean="0">
                <a:solidFill>
                  <a:schemeClr val="bg1"/>
                </a:solidFill>
              </a:rPr>
              <a:t>OF </a:t>
            </a:r>
            <a:r>
              <a:rPr lang="en-US" sz="3000" b="1" dirty="0">
                <a:solidFill>
                  <a:schemeClr val="bg1"/>
                </a:solidFill>
              </a:rPr>
              <a:t>INDUSTRIAL </a:t>
            </a:r>
            <a:r>
              <a:rPr lang="en-US" sz="3000" b="1" dirty="0" smtClean="0">
                <a:solidFill>
                  <a:schemeClr val="bg1"/>
                </a:solidFill>
              </a:rPr>
              <a:t>INSTALLATIONS</a:t>
            </a:r>
            <a:endParaRPr lang="ru-RU" sz="3000" b="1" dirty="0">
              <a:solidFill>
                <a:schemeClr val="bg1"/>
              </a:solidFill>
            </a:endParaRPr>
          </a:p>
        </p:txBody>
      </p:sp>
      <p:pic>
        <p:nvPicPr>
          <p:cNvPr id="8" name="Рисунок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2506" y="109046"/>
            <a:ext cx="1174282" cy="1842340"/>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5775196" y="6139074"/>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Mogilev</a:t>
            </a:r>
            <a:endParaRPr lang="ru-RU" dirty="0">
              <a:solidFill>
                <a:schemeClr val="bg1"/>
              </a:solidFill>
            </a:endParaRPr>
          </a:p>
        </p:txBody>
      </p:sp>
      <p:sp>
        <p:nvSpPr>
          <p:cNvPr id="10" name="Подзаголовок 4"/>
          <p:cNvSpPr txBox="1">
            <a:spLocks/>
          </p:cNvSpPr>
          <p:nvPr/>
        </p:nvSpPr>
        <p:spPr>
          <a:xfrm>
            <a:off x="6010502" y="6494176"/>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solidFill>
                  <a:schemeClr val="bg1"/>
                </a:solidFill>
              </a:rPr>
              <a:t>2020</a:t>
            </a:r>
            <a:endParaRPr lang="ru-RU" dirty="0">
              <a:solidFill>
                <a:schemeClr val="bg1"/>
              </a:solidFill>
            </a:endParaRPr>
          </a:p>
        </p:txBody>
      </p:sp>
    </p:spTree>
    <p:extLst>
      <p:ext uri="{BB962C8B-B14F-4D97-AF65-F5344CB8AC3E}">
        <p14:creationId xmlns:p14="http://schemas.microsoft.com/office/powerpoint/2010/main" val="405989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17531" y="634421"/>
            <a:ext cx="11574469"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200" dirty="0" smtClean="0"/>
              <a:t>Risks </a:t>
            </a:r>
            <a:r>
              <a:rPr lang="en-US" sz="2200" dirty="0"/>
              <a:t>associated with the investment activities of commercial banks do not differ much from the general investment risks, and are as follows:</a:t>
            </a:r>
            <a:endParaRPr lang="ru-RU" sz="2200" dirty="0"/>
          </a:p>
          <a:p>
            <a:pPr marL="457200" indent="-457200">
              <a:buFont typeface="+mj-lt"/>
              <a:buAutoNum type="arabicPeriod"/>
            </a:pPr>
            <a:r>
              <a:rPr lang="en-US" sz="2200" dirty="0" smtClean="0"/>
              <a:t>Business </a:t>
            </a:r>
            <a:r>
              <a:rPr lang="en-US" sz="2200" dirty="0"/>
              <a:t>risks (the risk of reducing the overall economic and financial condition of the economy),</a:t>
            </a:r>
            <a:endParaRPr lang="ru-RU" sz="2200" dirty="0"/>
          </a:p>
          <a:p>
            <a:pPr marL="457200" indent="-457200">
              <a:buFont typeface="+mj-lt"/>
              <a:buAutoNum type="arabicPeriod"/>
            </a:pPr>
            <a:r>
              <a:rPr lang="en-US" sz="2200" dirty="0" smtClean="0"/>
              <a:t>Risks </a:t>
            </a:r>
            <a:r>
              <a:rPr lang="en-US" sz="2200" dirty="0"/>
              <a:t>of early withdrawal of a bank deposit risk of unstable liquidity level,</a:t>
            </a:r>
            <a:endParaRPr lang="ru-RU" sz="2200" dirty="0"/>
          </a:p>
          <a:p>
            <a:pPr marL="457200" indent="-457200">
              <a:buFont typeface="+mj-lt"/>
              <a:buAutoNum type="arabicPeriod"/>
            </a:pPr>
            <a:r>
              <a:rPr lang="en-US" sz="2200" dirty="0" smtClean="0"/>
              <a:t>Risks </a:t>
            </a:r>
            <a:r>
              <a:rPr lang="en-US" sz="2200" dirty="0"/>
              <a:t>associated with lending (non-fulfillment of credit conditions: non-payment of interest within the allotted time, non-repayment of the loan, etc.),</a:t>
            </a:r>
            <a:endParaRPr lang="ru-RU" sz="2200" dirty="0"/>
          </a:p>
          <a:p>
            <a:pPr marL="457200" indent="-457200">
              <a:buFont typeface="+mj-lt"/>
              <a:buAutoNum type="arabicPeriod"/>
            </a:pPr>
            <a:r>
              <a:rPr lang="en-US" sz="2200" dirty="0" smtClean="0"/>
              <a:t>Risk </a:t>
            </a:r>
            <a:r>
              <a:rPr lang="en-US" sz="2200" dirty="0"/>
              <a:t>of changes in the exchange rate of securities in the bank's investment portfolio.</a:t>
            </a:r>
            <a:endParaRPr lang="ru-RU" sz="2200" dirty="0"/>
          </a:p>
          <a:p>
            <a:r>
              <a:rPr lang="en-US" sz="2200" dirty="0" smtClean="0"/>
              <a:t>	Forms </a:t>
            </a:r>
            <a:r>
              <a:rPr lang="en-US" sz="2200" dirty="0"/>
              <a:t>of investment activity of commercial banks are different and classified according to general concepts and criteria, namely :</a:t>
            </a:r>
            <a:endParaRPr lang="ru-RU" sz="2200" dirty="0"/>
          </a:p>
          <a:p>
            <a:pPr marL="457200" indent="-457200">
              <a:buFont typeface="+mj-lt"/>
              <a:buAutoNum type="arabicPeriod"/>
            </a:pPr>
            <a:r>
              <a:rPr lang="en-US" sz="2200" dirty="0" smtClean="0"/>
              <a:t>According </a:t>
            </a:r>
            <a:r>
              <a:rPr lang="en-US" sz="2200" dirty="0"/>
              <a:t>to the objects of investment. These can be real objects (real estate, precious metals, jewelry, art objects, etc.) and financial (intellectual property, investment loans, deposits, etc.) sectors</a:t>
            </a:r>
            <a:endParaRPr lang="ru-RU" sz="2200" dirty="0"/>
          </a:p>
          <a:p>
            <a:pPr marL="457200" indent="-457200">
              <a:buFont typeface="+mj-lt"/>
              <a:buAutoNum type="arabicPeriod"/>
            </a:pPr>
            <a:r>
              <a:rPr lang="en-US" sz="2200" dirty="0" smtClean="0"/>
              <a:t>According </a:t>
            </a:r>
            <a:r>
              <a:rPr lang="en-US" sz="2200" dirty="0"/>
              <a:t>to the purpose of the investment. The goal may be the need to manage the investment object, or the need to obtain the maximum possible income</a:t>
            </a:r>
            <a:endParaRPr lang="ru-RU" sz="2200" dirty="0"/>
          </a:p>
          <a:p>
            <a:pPr marL="457200" indent="-457200">
              <a:buFont typeface="+mj-lt"/>
              <a:buAutoNum type="arabicPeriod"/>
            </a:pPr>
            <a:r>
              <a:rPr lang="en-US" sz="2200" dirty="0" smtClean="0"/>
              <a:t>According </a:t>
            </a:r>
            <a:r>
              <a:rPr lang="en-US" sz="2200" dirty="0"/>
              <a:t>to the purpose of the investment. Investments can be directed to the development and expansion of the enterprise, or vice versa, investments not related to the economic activity of the organization.</a:t>
            </a:r>
            <a:endParaRPr lang="ru-RU" sz="22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819291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617531" y="971435"/>
            <a:ext cx="114479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Forms of investment activity of commercial banks are distinguished according to the sources of their formation. Such funds can be owned and raised.</a:t>
            </a:r>
            <a:endParaRPr lang="ru-RU" sz="2400" dirty="0"/>
          </a:p>
          <a:p>
            <a:r>
              <a:rPr lang="en-US" sz="2400" dirty="0"/>
              <a:t>Forms of investment activity of commercial banks can be short-term (up to 1 year), medium-term (from one year to three years), or long-term (over three years) character.</a:t>
            </a:r>
            <a:endParaRPr lang="ru-RU" sz="2400" dirty="0"/>
          </a:p>
          <a:p>
            <a:r>
              <a:rPr lang="en-US" sz="2400" dirty="0"/>
              <a:t>Favorable investment activity of commercial banks is when, as a result of all the costs incurred, the financial and general economic condition of the bank improves.</a:t>
            </a:r>
            <a:endParaRPr lang="ru-RU" sz="2400" dirty="0"/>
          </a:p>
          <a:p>
            <a:r>
              <a:rPr lang="en-US" sz="2400" dirty="0"/>
              <a:t> </a:t>
            </a:r>
            <a:endParaRPr lang="ru-RU" sz="2400" dirty="0"/>
          </a:p>
          <a:p>
            <a:r>
              <a:rPr lang="en-US" sz="2400" dirty="0" smtClean="0"/>
              <a:t>	Resources </a:t>
            </a:r>
            <a:r>
              <a:rPr lang="en-US" sz="2400" dirty="0"/>
              <a:t>for investment lending are:</a:t>
            </a:r>
            <a:endParaRPr lang="ru-RU" sz="2400" dirty="0"/>
          </a:p>
          <a:p>
            <a:pPr marL="457200" lvl="0" indent="-457200">
              <a:buFont typeface="+mj-lt"/>
              <a:buAutoNum type="arabicPeriod"/>
            </a:pPr>
            <a:r>
              <a:rPr lang="en-US" sz="2400" dirty="0"/>
              <a:t>Own funds of commercial banks;</a:t>
            </a:r>
            <a:endParaRPr lang="ru-RU" sz="2400" dirty="0"/>
          </a:p>
          <a:p>
            <a:pPr marL="457200" lvl="0" indent="-457200">
              <a:buFont typeface="+mj-lt"/>
              <a:buAutoNum type="arabicPeriod"/>
            </a:pPr>
            <a:r>
              <a:rPr lang="en-US" sz="2400" dirty="0"/>
              <a:t>Attracted funds of legal entities and individuals (net of mandatory reserves transferred to the fund);</a:t>
            </a:r>
            <a:endParaRPr lang="ru-RU" sz="2400" dirty="0"/>
          </a:p>
          <a:p>
            <a:pPr marL="457200" lvl="0" indent="-457200">
              <a:buFont typeface="+mj-lt"/>
              <a:buAutoNum type="arabicPeriod"/>
            </a:pPr>
            <a:r>
              <a:rPr lang="en-US" sz="2400" dirty="0"/>
              <a:t>Centralized resources of the National Bank;</a:t>
            </a:r>
            <a:endParaRPr lang="ru-RU" sz="2400" dirty="0"/>
          </a:p>
          <a:p>
            <a:pPr marL="457200" lvl="0" indent="-457200">
              <a:buFont typeface="+mj-lt"/>
              <a:buAutoNum type="arabicPeriod"/>
            </a:pPr>
            <a:r>
              <a:rPr lang="en-US" sz="2400" dirty="0"/>
              <a:t>State centralized investment resources;</a:t>
            </a:r>
            <a:endParaRPr lang="ru-RU" sz="2400" dirty="0"/>
          </a:p>
          <a:p>
            <a:pPr marL="457200" indent="-457200">
              <a:buFont typeface="+mj-lt"/>
              <a:buAutoNum type="arabicPeriod"/>
            </a:pPr>
            <a:r>
              <a:rPr lang="en-US" sz="2400" dirty="0"/>
              <a:t>Foreign loans received.</a:t>
            </a:r>
            <a:endParaRPr lang="ru-RU" sz="22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038050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744079" y="856357"/>
            <a:ext cx="1144792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It </a:t>
            </a:r>
            <a:r>
              <a:rPr lang="en-US" sz="2400" dirty="0"/>
              <a:t>is possible to distinguish features characteristic of legal entities called investment banks:</a:t>
            </a:r>
            <a:endParaRPr lang="ru-RU" sz="2400" dirty="0"/>
          </a:p>
          <a:p>
            <a:pPr marL="342900" lvl="0" indent="-342900">
              <a:buFont typeface="Arial" panose="020B0604020202020204" pitchFamily="34" charset="0"/>
              <a:buChar char="•"/>
            </a:pPr>
            <a:r>
              <a:rPr lang="en-US" sz="2400" dirty="0"/>
              <a:t>It is a large commercial organization that combines a large number of permissible activities in the securities market and other financial </a:t>
            </a:r>
            <a:r>
              <a:rPr lang="en-US" sz="2400" dirty="0" smtClean="0"/>
              <a:t>markets</a:t>
            </a:r>
            <a:endParaRPr lang="ru-RU" sz="2400" dirty="0"/>
          </a:p>
          <a:p>
            <a:pPr marL="342900" lvl="0" indent="-342900">
              <a:buFont typeface="Arial" panose="020B0604020202020204" pitchFamily="34" charset="0"/>
              <a:buChar char="•"/>
            </a:pPr>
            <a:r>
              <a:rPr lang="en-US" sz="2400" dirty="0"/>
              <a:t>Main activity is to attract financial resources through </a:t>
            </a:r>
            <a:r>
              <a:rPr lang="en-US" sz="2400" dirty="0" smtClean="0"/>
              <a:t>securities</a:t>
            </a:r>
            <a:endParaRPr lang="ru-RU" sz="2400" dirty="0"/>
          </a:p>
          <a:p>
            <a:pPr marL="342900" lvl="0" indent="-342900">
              <a:buFont typeface="Arial" panose="020B0604020202020204" pitchFamily="34" charset="0"/>
              <a:buChar char="•"/>
            </a:pPr>
            <a:r>
              <a:rPr lang="en-US" sz="2400" dirty="0"/>
              <a:t>Priority is given to medium - and long-term </a:t>
            </a:r>
            <a:r>
              <a:rPr lang="en-US" sz="2400" dirty="0" smtClean="0"/>
              <a:t>investments</a:t>
            </a:r>
            <a:endParaRPr lang="ru-RU" sz="2400" dirty="0"/>
          </a:p>
          <a:p>
            <a:pPr marL="342900" lvl="0" indent="-342900">
              <a:buFont typeface="Arial" panose="020B0604020202020204" pitchFamily="34" charset="0"/>
              <a:buChar char="•"/>
            </a:pPr>
            <a:r>
              <a:rPr lang="en-US" sz="2400" dirty="0"/>
              <a:t>Portfolio is based on securities, with the majority of them being non-government </a:t>
            </a:r>
            <a:r>
              <a:rPr lang="en-US" sz="2400" dirty="0" smtClean="0"/>
              <a:t>securities</a:t>
            </a:r>
            <a:endParaRPr lang="ru-RU" sz="2400" dirty="0"/>
          </a:p>
          <a:p>
            <a:pPr marL="342900" lvl="0" indent="-342900">
              <a:buFont typeface="Arial" panose="020B0604020202020204" pitchFamily="34" charset="0"/>
              <a:buChar char="•"/>
            </a:pPr>
            <a:r>
              <a:rPr lang="en-US" sz="2400" dirty="0"/>
              <a:t>Transactions are carried out primarily in wholesale financial </a:t>
            </a:r>
            <a:r>
              <a:rPr lang="en-US" sz="2400" dirty="0" smtClean="0"/>
              <a:t>markets</a:t>
            </a:r>
            <a:endParaRPr lang="ru-RU" sz="2400" dirty="0"/>
          </a:p>
          <a:p>
            <a:r>
              <a:rPr lang="ru-RU" sz="2400" dirty="0"/>
              <a:t> </a:t>
            </a:r>
            <a:r>
              <a:rPr lang="en-US" sz="2400" dirty="0" smtClean="0"/>
              <a:t>	In </a:t>
            </a:r>
            <a:r>
              <a:rPr lang="en-US" sz="2400" dirty="0"/>
              <a:t>developed countries, investment banks provide their clients with the following basic services:</a:t>
            </a:r>
            <a:endParaRPr lang="ru-RU" sz="2400" dirty="0"/>
          </a:p>
          <a:p>
            <a:pPr marL="342900" indent="-342900">
              <a:buFont typeface="Arial" panose="020B0604020202020204" pitchFamily="34" charset="0"/>
              <a:buChar char="•"/>
            </a:pPr>
            <a:r>
              <a:rPr lang="en-US" sz="2400" dirty="0"/>
              <a:t>Business restructuring services through mergers and </a:t>
            </a:r>
            <a:r>
              <a:rPr lang="en-US" sz="2400" dirty="0" smtClean="0"/>
              <a:t>acquisitions</a:t>
            </a:r>
            <a:endParaRPr lang="ru-RU" sz="2400" dirty="0"/>
          </a:p>
          <a:p>
            <a:pPr marL="342900" lvl="0" indent="-342900">
              <a:buFont typeface="Arial" panose="020B0604020202020204" pitchFamily="34" charset="0"/>
              <a:buChar char="•"/>
            </a:pPr>
            <a:r>
              <a:rPr lang="en-US" sz="2400" dirty="0"/>
              <a:t>Brokerage services</a:t>
            </a:r>
            <a:endParaRPr lang="ru-RU" sz="2400" dirty="0"/>
          </a:p>
          <a:p>
            <a:pPr marL="342900" lvl="0" indent="-342900">
              <a:buFont typeface="Arial" panose="020B0604020202020204" pitchFamily="34" charset="0"/>
              <a:buChar char="•"/>
            </a:pPr>
            <a:r>
              <a:rPr lang="en-US" sz="2400" dirty="0"/>
              <a:t>Portfolio management services</a:t>
            </a:r>
            <a:endParaRPr lang="ru-RU" sz="2400" dirty="0"/>
          </a:p>
          <a:p>
            <a:pPr marL="342900" lvl="0" indent="-342900">
              <a:buFont typeface="Arial" panose="020B0604020202020204" pitchFamily="34" charset="0"/>
              <a:buChar char="•"/>
            </a:pPr>
            <a:r>
              <a:rPr lang="en-US" sz="2400" dirty="0"/>
              <a:t>Depository and custodial services (storage of securities and other financial assets of clients, as well as management of these securities)</a:t>
            </a:r>
            <a:endParaRPr lang="ru-RU" sz="2400" dirty="0"/>
          </a:p>
          <a:p>
            <a:pPr marL="342900" lvl="0" indent="-342900">
              <a:buFont typeface="Arial" panose="020B0604020202020204" pitchFamily="34" charset="0"/>
              <a:buChar char="•"/>
            </a:pPr>
            <a:r>
              <a:rPr lang="en-US" sz="2400" dirty="0"/>
              <a:t>Providing recommendations to clients.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63519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213636" y="1027982"/>
            <a:ext cx="1070651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The </a:t>
            </a:r>
            <a:r>
              <a:rPr lang="en-US" sz="2400" dirty="0"/>
              <a:t>essence of attracting resources is that when a bank client needs to obtain financial resources for a long period of time (for the reconstruction of an enterprise, the development of a new type of business, the construction of a new enterprise), the investment bank develops mechanisms and tools for attracting financial resources, looking for intermediaries and end investors.</a:t>
            </a:r>
            <a:endParaRPr lang="ru-RU" sz="2400" dirty="0"/>
          </a:p>
          <a:p>
            <a:pPr algn="just"/>
            <a:r>
              <a:rPr lang="en-US" sz="2400" dirty="0" smtClean="0"/>
              <a:t>	</a:t>
            </a:r>
          </a:p>
          <a:p>
            <a:pPr algn="just"/>
            <a:r>
              <a:rPr lang="en-US" sz="2400" dirty="0"/>
              <a:t>	</a:t>
            </a:r>
            <a:r>
              <a:rPr lang="en-US" sz="2400" dirty="0" smtClean="0"/>
              <a:t>Business </a:t>
            </a:r>
            <a:r>
              <a:rPr lang="en-US" sz="2400" dirty="0"/>
              <a:t>restructuring through mergers and acquisitions. In countries with developed market economies, enterprises and companies face crisis situations related to the inconsistency of the size or structure of their company with the requirements of the market, and in this case, capital owners can make decisions:</a:t>
            </a:r>
            <a:endParaRPr lang="ru-RU" sz="2400" dirty="0"/>
          </a:p>
          <a:p>
            <a:pPr algn="just"/>
            <a:r>
              <a:rPr lang="en-US" sz="2400" dirty="0"/>
              <a:t>1. About leaving a certain market;</a:t>
            </a:r>
            <a:endParaRPr lang="ru-RU" sz="2400" dirty="0"/>
          </a:p>
          <a:p>
            <a:pPr algn="just"/>
            <a:r>
              <a:rPr lang="en-US" sz="2400" dirty="0"/>
              <a:t>2. On combining one's own capital with other capital;</a:t>
            </a:r>
            <a:endParaRPr lang="ru-RU" sz="2400" dirty="0"/>
          </a:p>
          <a:p>
            <a:pPr algn="just"/>
            <a:r>
              <a:rPr lang="en-US" sz="2400" dirty="0"/>
              <a:t>3. About the purchase of a competitor company or a company that produces the products they need.</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287517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313038" y="658650"/>
            <a:ext cx="1175241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Investment banks also provide ordinary brokerage services, that is, services for the purchase and sale of securities at the expense and on behalf of the client – intermediary operations. They are conducted by banks that are professional participants in the securities market.</a:t>
            </a:r>
            <a:endParaRPr lang="ru-RU" sz="2400" dirty="0"/>
          </a:p>
          <a:p>
            <a:pPr algn="just"/>
            <a:r>
              <a:rPr lang="en-US" sz="2400" dirty="0" smtClean="0"/>
              <a:t>	A </a:t>
            </a:r>
            <a:r>
              <a:rPr lang="en-US" sz="2400" dirty="0"/>
              <a:t>client of an investment bank who has a certain amount of available financial resources can place them on the financial market, do it independently by contacting the investment bank as a broker and using its recommendations, or by entrusting the placement and subsequent management of resources to the investment bank. In the latter case, there is a service for managing the client's financial resources. The investment bank does not just sell or buy securities and other financial assets on behalf of the client, but disposes of financial resources at its discretion, with the aim of maximizing the client's income. The forms of such management are different.</a:t>
            </a:r>
            <a:endParaRPr lang="ru-RU" sz="2400" dirty="0"/>
          </a:p>
          <a:p>
            <a:pPr algn="just"/>
            <a:r>
              <a:rPr lang="en-US" sz="2400" dirty="0" smtClean="0"/>
              <a:t>	The </a:t>
            </a:r>
            <a:r>
              <a:rPr lang="en-US" sz="2400" dirty="0"/>
              <a:t>Investment Bank provides its clients with custody, custody, surety, and accounting services for clients ' securities. Custodial services (depository services) described in foreign literature. Depository activity is the activity of accounting, settlement, storage of securities, as well as the calculation, accrual and payment of income on securities.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822457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227438" y="659308"/>
            <a:ext cx="108380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Providing recommendations to the client most often cannot be considered as a separate service, but only an integral part of other services received by the client.</a:t>
            </a:r>
            <a:endParaRPr lang="ru-RU" sz="2400" dirty="0"/>
          </a:p>
          <a:p>
            <a:r>
              <a:rPr lang="en-US" sz="2400" dirty="0"/>
              <a:t>Commercial banks make long-term investments in the authorized funds of other legal entities, which can be</a:t>
            </a:r>
            <a:r>
              <a:rPr lang="en-US" sz="2400" dirty="0" smtClean="0"/>
              <a: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230660" y="4241899"/>
            <a:ext cx="12027242"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300" dirty="0" smtClean="0"/>
              <a:t>The </a:t>
            </a:r>
            <a:r>
              <a:rPr lang="en-US" sz="2300" dirty="0"/>
              <a:t>source of investment is the free balance of profit and funds formed from profit (except for the authorized and reserve funds).</a:t>
            </a:r>
            <a:endParaRPr lang="ru-RU" sz="2300" dirty="0"/>
          </a:p>
          <a:p>
            <a:r>
              <a:rPr lang="en-US" sz="2300" dirty="0"/>
              <a:t>In order to monitor the investment activities of the banks (nonbank financial institutions), at the expense of own funds, regulation of activities of banks and non-Bank financial organizations established standards:</a:t>
            </a:r>
            <a:endParaRPr lang="ru-RU" sz="2300" dirty="0"/>
          </a:p>
          <a:p>
            <a:pPr marL="342900" indent="-342900">
              <a:buFont typeface="Arial" panose="020B0604020202020204" pitchFamily="34" charset="0"/>
              <a:buChar char="•"/>
            </a:pPr>
            <a:r>
              <a:rPr lang="en-US" sz="2300" dirty="0" smtClean="0"/>
              <a:t>Participation </a:t>
            </a:r>
            <a:r>
              <a:rPr lang="en-US" sz="2300" dirty="0"/>
              <a:t>of the bank in the authorized capital of one legal </a:t>
            </a:r>
            <a:r>
              <a:rPr lang="en-US" sz="2300" dirty="0" smtClean="0"/>
              <a:t>entity</a:t>
            </a:r>
            <a:endParaRPr lang="ru-RU" sz="2300" dirty="0"/>
          </a:p>
          <a:p>
            <a:pPr marL="342900" indent="-342900">
              <a:buFont typeface="Arial" panose="020B0604020202020204" pitchFamily="34" charset="0"/>
              <a:buChar char="•"/>
            </a:pPr>
            <a:r>
              <a:rPr lang="en-US" sz="2300" dirty="0" smtClean="0"/>
              <a:t>Maximum </a:t>
            </a:r>
            <a:r>
              <a:rPr lang="en-US" sz="2300" dirty="0"/>
              <a:t>amount of participation in the authorized funds of all legal entities in the aggregate.</a:t>
            </a:r>
            <a:endParaRPr lang="ru-RU" sz="2300" dirty="0"/>
          </a:p>
        </p:txBody>
      </p:sp>
      <p:sp>
        <p:nvSpPr>
          <p:cNvPr id="9" name="Rectangle 3"/>
          <p:cNvSpPr>
            <a:spLocks noChangeArrowheads="1"/>
          </p:cNvSpPr>
          <p:nvPr/>
        </p:nvSpPr>
        <p:spPr bwMode="auto">
          <a:xfrm>
            <a:off x="2769534" y="2098839"/>
            <a:ext cx="59213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Banks </a:t>
            </a:r>
            <a:endParaRPr lang="ru-RU" sz="2400" dirty="0"/>
          </a:p>
          <a:p>
            <a:pPr marL="342900" lvl="0" indent="-342900">
              <a:buFont typeface="Arial" panose="020B0604020202020204" pitchFamily="34" charset="0"/>
              <a:buChar char="•"/>
            </a:pPr>
            <a:r>
              <a:rPr lang="en-US" sz="2400" dirty="0" smtClean="0"/>
              <a:t>Enterprises </a:t>
            </a:r>
            <a:endParaRPr lang="ru-RU" sz="2400" dirty="0"/>
          </a:p>
          <a:p>
            <a:pPr marL="342900" lvl="0" indent="-342900">
              <a:buFont typeface="Arial" panose="020B0604020202020204" pitchFamily="34" charset="0"/>
              <a:buChar char="•"/>
            </a:pPr>
            <a:r>
              <a:rPr lang="en-US" sz="2400" dirty="0" smtClean="0"/>
              <a:t>Firms </a:t>
            </a:r>
            <a:endParaRPr lang="ru-RU" sz="2400" dirty="0"/>
          </a:p>
          <a:p>
            <a:pPr marL="342900" lvl="0" indent="-342900">
              <a:buFont typeface="Arial" panose="020B0604020202020204" pitchFamily="34" charset="0"/>
              <a:buChar char="•"/>
            </a:pPr>
            <a:r>
              <a:rPr lang="en-US" sz="2400" dirty="0"/>
              <a:t>Non-bank credit and financial </a:t>
            </a:r>
            <a:r>
              <a:rPr lang="en-US" sz="2400" dirty="0" smtClean="0"/>
              <a:t>organizations </a:t>
            </a:r>
            <a:endParaRPr lang="ru-RU" sz="2400" dirty="0"/>
          </a:p>
          <a:p>
            <a:pPr marL="342900" lvl="0" indent="-342900">
              <a:buFont typeface="Arial" panose="020B0604020202020204" pitchFamily="34" charset="0"/>
              <a:buChar char="•"/>
            </a:pPr>
            <a:r>
              <a:rPr lang="en-US" sz="2400" dirty="0"/>
              <a:t>Clearing </a:t>
            </a:r>
            <a:r>
              <a:rPr lang="en-US" sz="2400" dirty="0" smtClean="0"/>
              <a:t>centers </a:t>
            </a:r>
            <a:endParaRPr lang="ru-RU" sz="2400" dirty="0"/>
          </a:p>
          <a:p>
            <a:pPr marL="342900" lvl="0" indent="-342900">
              <a:buFont typeface="Arial" panose="020B0604020202020204" pitchFamily="34" charset="0"/>
              <a:buChar char="•"/>
            </a:pPr>
            <a:r>
              <a:rPr lang="en-US" sz="2400" dirty="0"/>
              <a:t>Interbank information centers</a:t>
            </a:r>
            <a:r>
              <a:rPr lang="en-US" sz="2400" dirty="0" smtClean="0"/>
              <a:t>.	</a:t>
            </a:r>
            <a:endParaRPr lang="ru-RU" sz="2400" dirty="0"/>
          </a:p>
        </p:txBody>
      </p:sp>
    </p:spTree>
    <p:extLst>
      <p:ext uri="{BB962C8B-B14F-4D97-AF65-F5344CB8AC3E}">
        <p14:creationId xmlns:p14="http://schemas.microsoft.com/office/powerpoint/2010/main" val="3977427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227438" y="1207536"/>
            <a:ext cx="1083801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The total amount of funds invested in the authorized funds of other business entities of all types of activity should not exceed 25% of the bank's own funds (capital). The standard of participation in the authorized capital of one legal entity should not exceed 5 % of the bank's own funds.</a:t>
            </a:r>
            <a:endParaRPr lang="ru-RU" sz="2400" dirty="0"/>
          </a:p>
          <a:p>
            <a:pPr algn="just"/>
            <a:r>
              <a:rPr lang="en-US" sz="2400" dirty="0" smtClean="0"/>
              <a:t>	In </a:t>
            </a:r>
            <a:r>
              <a:rPr lang="en-US" sz="2400" dirty="0"/>
              <a:t>order to concentrate and increase long-term resources, the National banks of the states form a special investment fund. The funds of this fund are used to maintain the resource base of commercial banks that provide loans to highly effective investment projects (based on new and high technologies, aimed at increasing export potential, etc.), to invest in the authorized funds of banks, investment, financial and credit institutions and other organizations in order to expand the sources of credit resources.</a:t>
            </a:r>
            <a:endParaRPr lang="ru-RU" sz="2400" dirty="0"/>
          </a:p>
          <a:p>
            <a:pPr algn="just"/>
            <a:r>
              <a:rPr lang="en-US" sz="2400" dirty="0" smtClean="0"/>
              <a:t>	The </a:t>
            </a:r>
            <a:r>
              <a:rPr lang="en-US" sz="2400" dirty="0"/>
              <a:t>right to receive centralized resources of the National Bank is granted to commercial banks that comply with the established economic standards, meet reserve requirements, submit timely reports and do not have outstanding loans.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888281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227438" y="1026304"/>
            <a:ext cx="1083801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It should be noted that the resources used significantly affect the organization of credit relations. When lending at the expense of its own and borrowed funds, the commercial bank independently selects the borrower and the investment project, forms the terms of the loan transaction without any interference of state bodies in the selection and implementation of these conditions.</a:t>
            </a:r>
            <a:endParaRPr lang="ru-RU" sz="2400" dirty="0"/>
          </a:p>
          <a:p>
            <a:r>
              <a:rPr lang="en-US" sz="2400" dirty="0"/>
              <a:t>Investment loans are provided in compliance with the principles of bank lending: urgency and repayment, target orientation, security and payment.</a:t>
            </a:r>
            <a:endParaRPr lang="ru-RU" sz="2400" dirty="0"/>
          </a:p>
          <a:p>
            <a:r>
              <a:rPr lang="en-US" sz="2400" dirty="0" smtClean="0"/>
              <a:t>	A </a:t>
            </a:r>
            <a:r>
              <a:rPr lang="en-US" sz="2400" dirty="0"/>
              <a:t>loan in foreign currency is issued to legal entities for the implementation of highly efficient, currency-repayable investment projects and other cost-effective measures that ensure the receipt of foreign currency earnings.</a:t>
            </a:r>
            <a:endParaRPr lang="ru-RU" sz="2400" dirty="0"/>
          </a:p>
          <a:p>
            <a:r>
              <a:rPr lang="en-US" sz="2400" dirty="0" smtClean="0"/>
              <a:t>	The </a:t>
            </a:r>
            <a:r>
              <a:rPr lang="en-US" sz="2400" dirty="0"/>
              <a:t>Bank carries out a thorough review of the received documents in form and substance, as well as conducts a mandatory examination of the provided investment project in order to determine the conditions for issuing a loan and reduce the risk of non-repayment</a:t>
            </a:r>
            <a:r>
              <a:rPr lang="ru-RU" sz="2400" dirty="0"/>
              <a:t>.</a:t>
            </a:r>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4170789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484431" y="660096"/>
            <a:ext cx="1070756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project expertise includes:</a:t>
            </a:r>
            <a:endParaRPr lang="ru-RU" sz="2400" dirty="0"/>
          </a:p>
          <a:p>
            <a:pPr marL="342900" lvl="0" indent="-342900">
              <a:buFont typeface="Arial" panose="020B0604020202020204" pitchFamily="34" charset="0"/>
              <a:buChar char="•"/>
            </a:pPr>
            <a:r>
              <a:rPr lang="en-US" sz="2400" dirty="0"/>
              <a:t>Description of the potential borrower, an analysis of its current financial condition, an assessment of the main problems facing the enterprise during the project implementation, and its capabilities to solve </a:t>
            </a:r>
            <a:r>
              <a:rPr lang="en-US" sz="2400" dirty="0" smtClean="0"/>
              <a:t>them</a:t>
            </a:r>
            <a:endParaRPr lang="ru-RU" sz="2400" dirty="0"/>
          </a:p>
          <a:p>
            <a:pPr marL="342900" lvl="0" indent="-342900">
              <a:buFont typeface="Arial" panose="020B0604020202020204" pitchFamily="34" charset="0"/>
              <a:buChar char="•"/>
            </a:pPr>
            <a:r>
              <a:rPr lang="en-US" sz="2400" dirty="0"/>
              <a:t>Economic analysis of the effectiveness of the investment project. Conducting such an analysis allows you to assess the feasibility of investing in the project, its real efficiency and payback, the ability of the enterprise to pay off the loan and accrued interest in a timely manner</a:t>
            </a:r>
            <a:r>
              <a:rPr lang="en-US" sz="2400" dirty="0" smtClean="0"/>
              <a: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675503" y="3526985"/>
            <a:ext cx="114476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The </a:t>
            </a:r>
            <a:r>
              <a:rPr lang="en-US" sz="2400" dirty="0"/>
              <a:t>main documents used by the bank for conducting economic analysis are:</a:t>
            </a:r>
            <a:endParaRPr lang="ru-RU" sz="2400" dirty="0"/>
          </a:p>
          <a:p>
            <a:pPr marL="342900" lvl="0" indent="-342900">
              <a:buFont typeface="Arial" panose="020B0604020202020204" pitchFamily="34" charset="0"/>
              <a:buChar char="•"/>
            </a:pPr>
            <a:r>
              <a:rPr lang="en-US" sz="2400" dirty="0"/>
              <a:t>Business plan</a:t>
            </a:r>
            <a:endParaRPr lang="ru-RU" sz="2400" dirty="0"/>
          </a:p>
          <a:p>
            <a:pPr marL="342900" lvl="0" indent="-342900">
              <a:buFont typeface="Arial" panose="020B0604020202020204" pitchFamily="34" charset="0"/>
              <a:buChar char="•"/>
            </a:pPr>
            <a:r>
              <a:rPr lang="en-US" sz="2400" dirty="0"/>
              <a:t>Financial forms with a forecast of the company's activities for the period of project implementation (forecast of profits and losses; cash flow, estimated sales, project </a:t>
            </a:r>
            <a:r>
              <a:rPr lang="en-US" sz="2400" dirty="0" smtClean="0"/>
              <a:t>costs; </a:t>
            </a:r>
            <a:r>
              <a:rPr lang="en-US" sz="2400" dirty="0"/>
              <a:t>calculation of the terms of use and repayment of the loan and interest payment)</a:t>
            </a:r>
            <a:endParaRPr lang="ru-RU" sz="2400" dirty="0"/>
          </a:p>
          <a:p>
            <a:pPr marL="342900" lvl="0" indent="-342900">
              <a:buFont typeface="Arial" panose="020B0604020202020204" pitchFamily="34" charset="0"/>
              <a:buChar char="•"/>
            </a:pPr>
            <a:r>
              <a:rPr lang="en-US" sz="2400" dirty="0"/>
              <a:t>Design and estimate documentation</a:t>
            </a:r>
            <a:endParaRPr lang="ru-RU" sz="2400" dirty="0"/>
          </a:p>
          <a:p>
            <a:pPr marL="342900" lvl="0" indent="-342900">
              <a:buFont typeface="Arial" panose="020B0604020202020204" pitchFamily="34" charset="0"/>
              <a:buChar char="•"/>
            </a:pPr>
            <a:r>
              <a:rPr lang="en-US" sz="2400" dirty="0"/>
              <a:t>Contracts for the supply of equipment, construction and installation works, sales of future products</a:t>
            </a:r>
            <a:endParaRPr lang="ru-RU" sz="2400" dirty="0"/>
          </a:p>
          <a:p>
            <a:pPr marL="342900" lvl="0" indent="-342900">
              <a:buFont typeface="Arial" panose="020B0604020202020204" pitchFamily="34" charset="0"/>
              <a:buChar char="•"/>
            </a:pPr>
            <a:r>
              <a:rPr lang="en-US" sz="2400" dirty="0"/>
              <a:t>Conclusion of expert bodies, etc.</a:t>
            </a:r>
            <a:endParaRPr lang="ru-RU" sz="2400" dirty="0"/>
          </a:p>
        </p:txBody>
      </p:sp>
    </p:spTree>
    <p:extLst>
      <p:ext uri="{BB962C8B-B14F-4D97-AF65-F5344CB8AC3E}">
        <p14:creationId xmlns:p14="http://schemas.microsoft.com/office/powerpoint/2010/main" val="3779235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187869" y="1045960"/>
            <a:ext cx="1070756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Based on the results of the examination, the bank draws up a written opinion on the submitted project, its payback and the feasibility of issuing an investment loan.</a:t>
            </a:r>
            <a:endParaRPr lang="ru-RU" sz="2400" dirty="0"/>
          </a:p>
          <a:p>
            <a:pPr algn="just"/>
            <a:r>
              <a:rPr lang="en-US" sz="2400" dirty="0" smtClean="0"/>
              <a:t>	The </a:t>
            </a:r>
            <a:r>
              <a:rPr lang="en-US" sz="2400" dirty="0"/>
              <a:t>conclusion also provides an assessment of the loan security offered by the client. </a:t>
            </a:r>
            <a:endParaRPr lang="en-US" sz="2400" dirty="0" smtClean="0"/>
          </a:p>
          <a:p>
            <a:pPr algn="just"/>
            <a:r>
              <a:rPr lang="en-US" sz="2400" dirty="0"/>
              <a:t>	</a:t>
            </a:r>
            <a:r>
              <a:rPr lang="en-US" sz="2400" dirty="0" smtClean="0"/>
              <a:t>Ways </a:t>
            </a:r>
            <a:r>
              <a:rPr lang="en-US" sz="2400" dirty="0"/>
              <a:t>to secure an investment loan can be:</a:t>
            </a:r>
            <a:endParaRPr lang="ru-RU" sz="2400" dirty="0"/>
          </a:p>
          <a:p>
            <a:pPr marL="342900" lvl="0" indent="-342900" algn="just">
              <a:buFont typeface="Arial" panose="020B0604020202020204" pitchFamily="34" charset="0"/>
              <a:buChar char="•"/>
            </a:pPr>
            <a:r>
              <a:rPr lang="en-US" sz="2400" dirty="0"/>
              <a:t>Pledge of property (including pledge of the object under construction, securities, cash),</a:t>
            </a:r>
            <a:endParaRPr lang="ru-RU" sz="2400" dirty="0"/>
          </a:p>
          <a:p>
            <a:pPr marL="342900" lvl="0" indent="-342900" algn="just">
              <a:buFont typeface="Arial" panose="020B0604020202020204" pitchFamily="34" charset="0"/>
              <a:buChar char="•"/>
            </a:pPr>
            <a:r>
              <a:rPr lang="en-US" sz="2400" dirty="0"/>
              <a:t>Guarantees from the government and other banks,</a:t>
            </a:r>
            <a:endParaRPr lang="ru-RU" sz="2400" dirty="0"/>
          </a:p>
          <a:p>
            <a:pPr marL="342900" lvl="0" indent="-342900" algn="just">
              <a:buFont typeface="Arial" panose="020B0604020202020204" pitchFamily="34" charset="0"/>
              <a:buChar char="•"/>
            </a:pPr>
            <a:r>
              <a:rPr lang="en-US" sz="2400" dirty="0"/>
              <a:t>Sureties (guarantees) of third parties,</a:t>
            </a:r>
            <a:endParaRPr lang="ru-RU" sz="2400" dirty="0"/>
          </a:p>
          <a:p>
            <a:pPr marL="342900" lvl="0" indent="-342900" algn="just">
              <a:buFont typeface="Arial" panose="020B0604020202020204" pitchFamily="34" charset="0"/>
              <a:buChar char="•"/>
            </a:pPr>
            <a:r>
              <a:rPr lang="en-US" sz="2400" dirty="0"/>
              <a:t>Other methods provided for by the legislation of the </a:t>
            </a:r>
            <a:r>
              <a:rPr lang="en-US" sz="2400" dirty="0" smtClean="0"/>
              <a:t>State </a:t>
            </a:r>
            <a:r>
              <a:rPr lang="en-US" sz="2400" dirty="0"/>
              <a:t>the loan agreement.</a:t>
            </a:r>
            <a:endParaRPr lang="ru-RU" sz="2400" dirty="0"/>
          </a:p>
          <a:p>
            <a:pPr algn="just"/>
            <a:r>
              <a:rPr lang="en-US" sz="2400" dirty="0" smtClean="0"/>
              <a:t>	The </a:t>
            </a:r>
            <a:r>
              <a:rPr lang="en-US" sz="2400" dirty="0"/>
              <a:t>borrower can simultaneously use several ways to secure credit obligations. Material security throughout the entire loan term must be at least 1.3 times (when lending in foreign currency - 1.5 times) higher than the amount of the principal debt and the interest due for using the loan</a:t>
            </a:r>
            <a:r>
              <a:rPr lang="en-US" sz="2400" dirty="0" smtClean="0"/>
              <a: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818165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5759344" y="2084700"/>
            <a:ext cx="6273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a:t>
            </a:r>
            <a:r>
              <a:rPr lang="ru-RU" sz="2400" b="1" dirty="0"/>
              <a:t> </a:t>
            </a:r>
            <a:r>
              <a:rPr lang="en-US" sz="2400" b="1" dirty="0" smtClean="0"/>
              <a:t>9. </a:t>
            </a:r>
            <a:r>
              <a:rPr lang="en-US" sz="2400" b="1" dirty="0"/>
              <a:t>LENDING TO INVESTMENT PROJECTS</a:t>
            </a:r>
            <a:endParaRPr lang="ru-RU" sz="2400" dirty="0"/>
          </a:p>
        </p:txBody>
      </p:sp>
      <p:sp>
        <p:nvSpPr>
          <p:cNvPr id="5" name="Rectangle 3"/>
          <p:cNvSpPr>
            <a:spLocks noChangeArrowheads="1"/>
          </p:cNvSpPr>
          <p:nvPr/>
        </p:nvSpPr>
        <p:spPr bwMode="auto">
          <a:xfrm>
            <a:off x="6138153" y="3051583"/>
            <a:ext cx="58949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9.1 Bank credit as a source of investment financing, its advantages.</a:t>
            </a:r>
            <a:endParaRPr lang="ru-RU" sz="2400" dirty="0"/>
          </a:p>
          <a:p>
            <a:r>
              <a:rPr lang="en-US" sz="2400" b="1" dirty="0"/>
              <a:t>9.2. Consortium and syndicated lending of investment projects.</a:t>
            </a:r>
            <a:endParaRPr lang="ru-RU" sz="2400" dirty="0"/>
          </a:p>
          <a:p>
            <a:r>
              <a:rPr lang="ru-RU" sz="2400" b="1" dirty="0"/>
              <a:t>9.3 </a:t>
            </a:r>
            <a:r>
              <a:rPr lang="ru-RU" sz="2400" b="1" dirty="0" err="1"/>
              <a:t>Project</a:t>
            </a:r>
            <a:r>
              <a:rPr lang="ru-RU" sz="2400" b="1" dirty="0"/>
              <a:t> </a:t>
            </a:r>
            <a:r>
              <a:rPr lang="ru-RU" sz="2400" b="1" dirty="0" err="1"/>
              <a:t>financing</a:t>
            </a:r>
            <a:r>
              <a:rPr lang="ru-RU" sz="2400" b="1" dirty="0"/>
              <a:t>.</a:t>
            </a:r>
            <a:endParaRPr lang="ru-RU" sz="2400" dirty="0"/>
          </a:p>
        </p:txBody>
      </p:sp>
    </p:spTree>
    <p:extLst>
      <p:ext uri="{BB962C8B-B14F-4D97-AF65-F5344CB8AC3E}">
        <p14:creationId xmlns:p14="http://schemas.microsoft.com/office/powerpoint/2010/main" val="46622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919416" y="760146"/>
            <a:ext cx="1014603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After the credit committee makes a positive decision on granting a loan, the bank and the borrower conclude an agreement between themselves, which specifies the specific terms of the loan transaction:</a:t>
            </a:r>
            <a:endParaRPr lang="ru-RU" sz="2400" dirty="0"/>
          </a:p>
          <a:p>
            <a:pPr marL="342900" lvl="0" indent="-342900" algn="just">
              <a:buFont typeface="Arial" panose="020B0604020202020204" pitchFamily="34" charset="0"/>
              <a:buChar char="•"/>
            </a:pPr>
            <a:r>
              <a:rPr lang="en-US" sz="2400" dirty="0"/>
              <a:t>Object of lending,</a:t>
            </a:r>
            <a:endParaRPr lang="ru-RU" sz="2400" dirty="0"/>
          </a:p>
          <a:p>
            <a:pPr marL="342900" lvl="0" indent="-342900" algn="just">
              <a:buFont typeface="Arial" panose="020B0604020202020204" pitchFamily="34" charset="0"/>
              <a:buChar char="•"/>
            </a:pPr>
            <a:r>
              <a:rPr lang="en-US" sz="2400" dirty="0"/>
              <a:t>Loan amount,</a:t>
            </a:r>
            <a:endParaRPr lang="ru-RU" sz="2400" dirty="0"/>
          </a:p>
          <a:p>
            <a:pPr marL="342900" lvl="0" indent="-342900" algn="just">
              <a:buFont typeface="Arial" panose="020B0604020202020204" pitchFamily="34" charset="0"/>
              <a:buChar char="•"/>
            </a:pPr>
            <a:r>
              <a:rPr lang="en-US" sz="2400" dirty="0"/>
              <a:t>Currency and term of the loan,</a:t>
            </a:r>
            <a:endParaRPr lang="ru-RU" sz="2400" dirty="0"/>
          </a:p>
          <a:p>
            <a:pPr marL="342900" lvl="0" indent="-342900" algn="just">
              <a:buFont typeface="Arial" panose="020B0604020202020204" pitchFamily="34" charset="0"/>
              <a:buChar char="•"/>
            </a:pPr>
            <a:r>
              <a:rPr lang="en-US" sz="2400" dirty="0"/>
              <a:t>Procedure for granting and repayment of the loan,</a:t>
            </a:r>
            <a:endParaRPr lang="ru-RU" sz="2400" dirty="0"/>
          </a:p>
          <a:p>
            <a:pPr marL="342900" lvl="0" indent="-342900" algn="just">
              <a:buFont typeface="Arial" panose="020B0604020202020204" pitchFamily="34" charset="0"/>
              <a:buChar char="•"/>
            </a:pPr>
            <a:r>
              <a:rPr lang="en-US" sz="2400" dirty="0"/>
              <a:t>Ways to secure credit obligations,</a:t>
            </a:r>
            <a:endParaRPr lang="ru-RU" sz="2400" dirty="0"/>
          </a:p>
          <a:p>
            <a:pPr marL="342900" lvl="0" indent="-342900" algn="just">
              <a:buFont typeface="Arial" panose="020B0604020202020204" pitchFamily="34" charset="0"/>
              <a:buChar char="•"/>
            </a:pPr>
            <a:r>
              <a:rPr lang="en-US" sz="2400" dirty="0"/>
              <a:t>Interest rate,</a:t>
            </a:r>
            <a:endParaRPr lang="ru-RU" sz="2400" dirty="0"/>
          </a:p>
          <a:p>
            <a:pPr marL="342900" lvl="0" indent="-342900" algn="just">
              <a:buFont typeface="Arial" panose="020B0604020202020204" pitchFamily="34" charset="0"/>
              <a:buChar char="•"/>
            </a:pPr>
            <a:r>
              <a:rPr lang="en-US" sz="2400" dirty="0"/>
              <a:t>Frequency of interest payments,</a:t>
            </a:r>
            <a:endParaRPr lang="ru-RU" sz="2400" dirty="0"/>
          </a:p>
          <a:p>
            <a:pPr marL="342900" lvl="0" indent="-342900" algn="just">
              <a:buFont typeface="Arial" panose="020B0604020202020204" pitchFamily="34" charset="0"/>
              <a:buChar char="•"/>
            </a:pPr>
            <a:r>
              <a:rPr lang="en-US" sz="2400" dirty="0"/>
              <a:t>Bank's rights to early recovery of the loan in case of misuse and increase in interest rates in case of non-compliance with other terms of the agreement</a:t>
            </a:r>
            <a:r>
              <a:rPr lang="en-US" sz="2400" dirty="0" smtClean="0"/>
              <a:t>.</a:t>
            </a:r>
            <a:endParaRPr lang="ru-RU" sz="23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325570" y="5299397"/>
            <a:ext cx="1176459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300" dirty="0" smtClean="0"/>
              <a:t>Given </a:t>
            </a:r>
            <a:r>
              <a:rPr lang="en-US" sz="2300" dirty="0"/>
              <a:t>that an investment loan is usually granted for a long term, a floating interest rate is established, which is revised when the conditions that determine its value change (inflation rate, refinancing rate, exchange rate, increase in the degree of risk on the loan, etc.). The terms and frequency of interest rate revision are provided for in the loan agreement.</a:t>
            </a:r>
            <a:endParaRPr lang="ru-RU" sz="2300" dirty="0"/>
          </a:p>
        </p:txBody>
      </p:sp>
    </p:spTree>
    <p:extLst>
      <p:ext uri="{BB962C8B-B14F-4D97-AF65-F5344CB8AC3E}">
        <p14:creationId xmlns:p14="http://schemas.microsoft.com/office/powerpoint/2010/main" val="2553694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575046" y="848969"/>
            <a:ext cx="1029576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The maximum amount of the loan is determined based on the estimated cost of the project being implemented, converted into current prices, and the amount of other sources (own, attracted, public funds) allocated to finance the project.</a:t>
            </a:r>
            <a:endParaRPr lang="ru-RU" sz="2400" dirty="0"/>
          </a:p>
          <a:p>
            <a:pPr algn="just"/>
            <a:r>
              <a:rPr lang="en-US" sz="2400" dirty="0" smtClean="0"/>
              <a:t>	The </a:t>
            </a:r>
            <a:r>
              <a:rPr lang="en-US" sz="2400" dirty="0"/>
              <a:t>loan is issued most often in the form of an open credit line as it is received for the implemented project of equipment, other material assets, construction and installation works.</a:t>
            </a:r>
            <a:endParaRPr lang="ru-RU" sz="2400" dirty="0"/>
          </a:p>
          <a:p>
            <a:pPr algn="just"/>
            <a:r>
              <a:rPr lang="en-US" sz="2400" dirty="0" smtClean="0"/>
              <a:t>	Loans </a:t>
            </a:r>
            <a:r>
              <a:rPr lang="en-US" sz="2400" dirty="0"/>
              <a:t>are available in the form of cash strictly in accordance with the terms of the loan agreement and forwarded to the current account of the borrower or for the account of third parties (suppliers, contractors, etc.).</a:t>
            </a:r>
            <a:endParaRPr lang="ru-RU" sz="2400" dirty="0"/>
          </a:p>
          <a:p>
            <a:pPr algn="just"/>
            <a:r>
              <a:rPr lang="en-US" sz="2400" dirty="0" smtClean="0"/>
              <a:t>	Long-term </a:t>
            </a:r>
            <a:r>
              <a:rPr lang="en-US" sz="2400" dirty="0"/>
              <a:t>credit is provided for investment projects, the payback period not exceeding five years, and the loan repayment is ensured within six years from the date of issuance of the first loan amount. The deadline for using the loan is determined taking into account the regulatory period for the implementation of the credited project and its payback period.</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660628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591521" y="938214"/>
            <a:ext cx="1029576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If there is real security for the loan and objective reasons that caused its late return (violation of work schedules, deadlines for commissioning facilities, schedules for the development of production capacities) or suspension (for a certain period) of construction, the borrower can apply to the bank with a request to extend the loan repayment period.</a:t>
            </a:r>
            <a:endParaRPr lang="ru-RU" sz="2400" dirty="0"/>
          </a:p>
          <a:p>
            <a:pPr algn="just"/>
            <a:r>
              <a:rPr lang="en-US" sz="2400" dirty="0" smtClean="0"/>
              <a:t>	The </a:t>
            </a:r>
            <a:r>
              <a:rPr lang="en-US" sz="2400" dirty="0"/>
              <a:t>Bank may, as an exception, extend the outstanding amount of the debt. The extension is carried out for a period of no more than six months in compliance with the deadline for lending.</a:t>
            </a:r>
            <a:endParaRPr lang="ru-RU" sz="2400" dirty="0"/>
          </a:p>
          <a:p>
            <a:pPr algn="just"/>
            <a:r>
              <a:rPr lang="en-US" sz="2400" dirty="0" smtClean="0"/>
              <a:t>	Repayment </a:t>
            </a:r>
            <a:r>
              <a:rPr lang="en-US" sz="2400" dirty="0"/>
              <a:t>of the investment loan begins after the project is completed and the facility is put into operation. The sources of repayment are the profit received from the implementation of the loan project, profit from the general results of economic and financial activities of the enterprise and depreciation charges.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704008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7856638" y="1280930"/>
            <a:ext cx="4176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9.2. Consortium and syndicated lending of investment projects</a:t>
            </a:r>
            <a:endParaRPr lang="ru-RU" sz="2400" dirty="0"/>
          </a:p>
        </p:txBody>
      </p:sp>
      <p:sp>
        <p:nvSpPr>
          <p:cNvPr id="7" name="Rectangle 3"/>
          <p:cNvSpPr>
            <a:spLocks noChangeArrowheads="1"/>
          </p:cNvSpPr>
          <p:nvPr/>
        </p:nvSpPr>
        <p:spPr bwMode="auto">
          <a:xfrm>
            <a:off x="6384324" y="2050113"/>
            <a:ext cx="56487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Consortium (from lat. “Consortium”-complicity, community)</a:t>
            </a:r>
            <a:endParaRPr lang="ru-RU" sz="2400" dirty="0"/>
          </a:p>
          <a:p>
            <a:pPr algn="just"/>
            <a:r>
              <a:rPr lang="en-US" sz="2400" dirty="0" smtClean="0"/>
              <a:t>	Syndicate </a:t>
            </a:r>
            <a:r>
              <a:rPr lang="en-US" sz="2400" dirty="0"/>
              <a:t>(from the lat. “</a:t>
            </a:r>
            <a:r>
              <a:rPr lang="en-US" sz="2400" dirty="0" err="1"/>
              <a:t>Syndicus</a:t>
            </a:r>
            <a:r>
              <a:rPr lang="en-US" sz="2400" dirty="0"/>
              <a:t>” – Syndics, defender</a:t>
            </a:r>
            <a:r>
              <a:rPr lang="en-US" sz="2400" dirty="0" smtClean="0"/>
              <a:t>)</a:t>
            </a:r>
            <a:r>
              <a:rPr lang="ru-RU" sz="2400" dirty="0"/>
              <a:t> </a:t>
            </a:r>
            <a:endParaRPr lang="ru-RU" sz="2400" dirty="0"/>
          </a:p>
        </p:txBody>
      </p:sp>
      <p:sp>
        <p:nvSpPr>
          <p:cNvPr id="8" name="Rectangle 3"/>
          <p:cNvSpPr>
            <a:spLocks noChangeArrowheads="1"/>
          </p:cNvSpPr>
          <p:nvPr/>
        </p:nvSpPr>
        <p:spPr bwMode="auto">
          <a:xfrm>
            <a:off x="4419159" y="3552054"/>
            <a:ext cx="761395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smtClean="0"/>
              <a:t>Lending </a:t>
            </a:r>
            <a:r>
              <a:rPr lang="en-US" sz="2400" dirty="0"/>
              <a:t>to investment programs and projects requires, as a rule, large amounts and long terms.</a:t>
            </a:r>
            <a:endParaRPr lang="ru-RU" sz="2400" dirty="0"/>
          </a:p>
          <a:p>
            <a:pPr algn="just"/>
            <a:r>
              <a:rPr lang="en-US" sz="2400" dirty="0" smtClean="0"/>
              <a:t>	Issuing </a:t>
            </a:r>
            <a:r>
              <a:rPr lang="en-US" sz="2400" dirty="0"/>
              <a:t>a large investment loan may not be possible for one commercial bank due to insufficient resources, high risk, the need to comply with mandatory economic standards (liquidity, maximum risk per borrower, maximum size of large credit risks) and other reasons.</a:t>
            </a:r>
            <a:endParaRPr lang="ru-RU" sz="2400" dirty="0"/>
          </a:p>
        </p:txBody>
      </p:sp>
    </p:spTree>
    <p:extLst>
      <p:ext uri="{BB962C8B-B14F-4D97-AF65-F5344CB8AC3E}">
        <p14:creationId xmlns:p14="http://schemas.microsoft.com/office/powerpoint/2010/main" val="585202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125364" y="993817"/>
            <a:ext cx="965483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The way out of this situation can be lending to the project at the expense of the resources of several banks. After reviewing the package of documents provided by the applicant for obtaining an investment loan, the bank may offer him a loan on a consortium or syndicated basis.</a:t>
            </a:r>
            <a:endParaRPr lang="ru-RU" sz="2400" dirty="0"/>
          </a:p>
          <a:p>
            <a:pPr algn="just"/>
            <a:r>
              <a:rPr lang="en-US" sz="2400" dirty="0" smtClean="0"/>
              <a:t>	Consortium </a:t>
            </a:r>
            <a:r>
              <a:rPr lang="en-US" sz="2400" dirty="0"/>
              <a:t>and syndicated loans are not independent forms of credit, but are based on the general principles of bank lending. Only the mechanism of accumulation of credit resources and the technique of providing credit change.</a:t>
            </a:r>
            <a:endParaRPr lang="ru-RU" sz="2400" dirty="0"/>
          </a:p>
          <a:p>
            <a:pPr algn="just"/>
            <a:r>
              <a:rPr lang="en-US" sz="2400" dirty="0" smtClean="0"/>
              <a:t>	A </a:t>
            </a:r>
            <a:r>
              <a:rPr lang="en-US" sz="2400" dirty="0"/>
              <a:t>consortium loan is a loan provided to a single borrower by a group of banks that have pooled their temporarily available resources for joint lending to the project. Credit resources are provided to the borrower through one leading bank (agent bank). The resources of participating banks attracted by it are not interbank loans</a:t>
            </a:r>
            <a:r>
              <a:rPr lang="en-US" sz="2400" dirty="0" smtClean="0"/>
              <a: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987269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919416" y="609257"/>
            <a:ext cx="104261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Banks united for lending are a temporary consortium without the formation of a legal entity on the terms of joint and several liability to the borrower for the provision of resources and to each other. Non-performance or improper performance of obligations by one of the banks entails joint and several liability of all participating banks. If one of the banks refused to provide a certain amount of credit resources within the time period established by the agreement, other participating banks are obliged to do so, provided that they comply with mandatory economic standards, or new banks are involved in the consortium</a:t>
            </a:r>
            <a:r>
              <a:rPr lang="en-US" sz="2400" dirty="0" smtClean="0"/>
              <a:t>.	</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428017" y="3478777"/>
            <a:ext cx="1176398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An </a:t>
            </a:r>
            <a:r>
              <a:rPr lang="en-US" sz="2400" dirty="0"/>
              <a:t>agent bank (lead bank) is selected from among the consortium members and its authority to service the loan is determined. As a rule, this is a bank that has large resources, has experience in investment lending and authority in the banking system.</a:t>
            </a:r>
            <a:endParaRPr lang="ru-RU" sz="2400" dirty="0"/>
          </a:p>
          <a:p>
            <a:pPr algn="just"/>
            <a:r>
              <a:rPr lang="en-US" sz="2400" dirty="0" smtClean="0"/>
              <a:t>	The </a:t>
            </a:r>
            <a:r>
              <a:rPr lang="en-US" sz="2400" dirty="0"/>
              <a:t>agent Bank acts as a lender and acts on behalf and in the interests of all members of the consortium. It enters into a consortium loan agreement with the borrower, which specifies all the terms of the loan transaction and a contract to ensure the fulfillment of obligations to repay the loan and pay interest on the use of it.</a:t>
            </a:r>
            <a:endParaRPr lang="ru-RU" sz="2400" dirty="0"/>
          </a:p>
          <a:p>
            <a:pPr algn="just"/>
            <a:r>
              <a:rPr lang="en-US" sz="2400" dirty="0" smtClean="0"/>
              <a:t>	Participating </a:t>
            </a:r>
            <a:r>
              <a:rPr lang="en-US" sz="2400" dirty="0"/>
              <a:t>banks transfer funds for lending in the amount of their share to the correspondent account of the agent bank</a:t>
            </a:r>
            <a:r>
              <a:rPr lang="ru-RU" sz="2400" dirty="0"/>
              <a:t>.</a:t>
            </a:r>
          </a:p>
        </p:txBody>
      </p:sp>
    </p:spTree>
    <p:extLst>
      <p:ext uri="{BB962C8B-B14F-4D97-AF65-F5344CB8AC3E}">
        <p14:creationId xmlns:p14="http://schemas.microsoft.com/office/powerpoint/2010/main" val="3737771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765877" y="754784"/>
            <a:ext cx="1001431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The agent bank also provides technical maintenance of the loan, control over the fulfillment of the terms of the agreement by the borrower, return of the attracted funds to the participating banks, payment of interest for the use of resources and other payments.</a:t>
            </a:r>
            <a:endParaRPr lang="ru-RU" sz="2400" dirty="0"/>
          </a:p>
          <a:p>
            <a:pPr algn="just"/>
            <a:r>
              <a:rPr lang="en-US" sz="2400" dirty="0" smtClean="0"/>
              <a:t>	It </a:t>
            </a:r>
            <a:r>
              <a:rPr lang="en-US" sz="2400" dirty="0"/>
              <a:t>should be noted that the issue of changing the terms of lending at the request of the borrower (in particular, increasing the loan amount, extending the loan term, reducing the interest rate, etc.) is decided by common consent of all participating banks. The amendments are made by an additional agreement to the consortium loan agreement, which is signed by all participating banks.</a:t>
            </a:r>
            <a:endParaRPr lang="ru-RU" sz="2400" dirty="0"/>
          </a:p>
          <a:p>
            <a:pPr algn="just"/>
            <a:r>
              <a:rPr lang="en-US" sz="2400" dirty="0" smtClean="0"/>
              <a:t>	Each </a:t>
            </a:r>
            <a:r>
              <a:rPr lang="en-US" sz="2400" dirty="0"/>
              <a:t>of the participating banks receives income, bears expenses, losses and risks associated with joint lending of the investment project, in proportion to the share of its participation in the consortium transaction.</a:t>
            </a:r>
            <a:endParaRPr lang="ru-RU" sz="2400" dirty="0"/>
          </a:p>
          <a:p>
            <a:pPr algn="just"/>
            <a:r>
              <a:rPr lang="en-US" sz="2400" dirty="0" smtClean="0"/>
              <a:t>	An </a:t>
            </a:r>
            <a:r>
              <a:rPr lang="en-US" sz="2400" dirty="0"/>
              <a:t>account for accounting for credit indebtedness and accounts for accounting for loan collateral (collateral, guarantees and sureties) in case of consortium lending are opened to the borrower only in the agent bank.</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4227707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947110" y="972402"/>
            <a:ext cx="1001431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Meanwhile, when co-crediting large investment projects, it is easier and more convenient for banks to open them in each of the participating banks. This procedure involves syndicated lending to the project.</a:t>
            </a:r>
            <a:endParaRPr lang="ru-RU" sz="2400" dirty="0"/>
          </a:p>
          <a:p>
            <a:pPr algn="just"/>
            <a:r>
              <a:rPr lang="en-US" sz="2400" dirty="0"/>
              <a:t>Syndicated lending is a type of consortium lending, but with some special features.</a:t>
            </a:r>
            <a:endParaRPr lang="ru-RU" sz="2400" dirty="0"/>
          </a:p>
          <a:p>
            <a:pPr algn="just"/>
            <a:r>
              <a:rPr lang="en-US" sz="2400" dirty="0" smtClean="0"/>
              <a:t>	The </a:t>
            </a:r>
            <a:r>
              <a:rPr lang="en-US" sz="2400" dirty="0"/>
              <a:t>participants of the syndicated loan are the agent bank (servicing the current account of the borrower and accepting its project for financing) and several participating banks that have joined together to co-finance the investment project. Unlike a consortium loan, there is no agreement on joint activities for the provision of a syndicated loan.</a:t>
            </a:r>
            <a:endParaRPr lang="ru-RU" sz="2400" dirty="0"/>
          </a:p>
          <a:p>
            <a:pPr algn="just"/>
            <a:r>
              <a:rPr lang="en-US" sz="2400" dirty="0" smtClean="0"/>
              <a:t>	Participating </a:t>
            </a:r>
            <a:r>
              <a:rPr lang="en-US" sz="2400" dirty="0"/>
              <a:t>banks operate under a single syndicated loan agreement. This is a multilateral loan agreement concluded between the borrower, on the one hand, and all participating banks, on the other. The agreement defines the relationship between the borrower and the participating banks, as well as the agent bank and the participating banks.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785757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051133" y="973095"/>
            <a:ext cx="1001431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obligations of the syndicate members are independent, and neither bank is liable for the obligations of the other. Each of the participants is responsible only to the borrower in the amount of its share of the syndicated loan.</a:t>
            </a:r>
            <a:endParaRPr lang="ru-RU" sz="2400" dirty="0"/>
          </a:p>
          <a:p>
            <a:r>
              <a:rPr lang="en-US" sz="2400" dirty="0" smtClean="0"/>
              <a:t>	To </a:t>
            </a:r>
            <a:r>
              <a:rPr lang="en-US" sz="2400" dirty="0"/>
              <a:t>account for the debt on the resources provided, all syndicate banks open an account for the credit recipient to account for the credit debt. The borrower, in turn, is equally liable for the repayment of debt and other obligations to all participating banks at the same time.</a:t>
            </a:r>
            <a:endParaRPr lang="ru-RU" sz="2400" dirty="0"/>
          </a:p>
          <a:p>
            <a:r>
              <a:rPr lang="en-US" sz="2400" dirty="0" smtClean="0"/>
              <a:t>	Participants </a:t>
            </a:r>
            <a:r>
              <a:rPr lang="en-US" sz="2400" dirty="0"/>
              <a:t>of the syndicated loan can be not only domestic, but also foreign banks.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3120056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9144170" y="1571300"/>
            <a:ext cx="27948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9.3 Project financing</a:t>
            </a:r>
            <a:endParaRPr lang="ru-RU" sz="2400" dirty="0"/>
          </a:p>
        </p:txBody>
      </p:sp>
      <p:sp>
        <p:nvSpPr>
          <p:cNvPr id="7" name="Rectangle 3"/>
          <p:cNvSpPr>
            <a:spLocks noChangeArrowheads="1"/>
          </p:cNvSpPr>
          <p:nvPr/>
        </p:nvSpPr>
        <p:spPr bwMode="auto">
          <a:xfrm>
            <a:off x="6413833" y="2032965"/>
            <a:ext cx="56487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Project financing is financing in which the cash flow from the project is the security for the return of capital investment and income generation. The essence of project financing is that the project is considered as a way to generate income.</a:t>
            </a:r>
            <a:endParaRPr lang="ru-RU" sz="2400" dirty="0"/>
          </a:p>
        </p:txBody>
      </p:sp>
      <p:sp>
        <p:nvSpPr>
          <p:cNvPr id="8" name="Rectangle 3"/>
          <p:cNvSpPr>
            <a:spLocks noChangeArrowheads="1"/>
          </p:cNvSpPr>
          <p:nvPr/>
        </p:nvSpPr>
        <p:spPr bwMode="auto">
          <a:xfrm>
            <a:off x="4578045" y="4427328"/>
            <a:ext cx="761395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Under project financing generally refers to a set of actions the preparation and implementation of the project search and project preparation, organizational issues, monitoring the implementation of the project, etc.</a:t>
            </a:r>
            <a:endParaRPr lang="ru-RU" sz="2400" dirty="0"/>
          </a:p>
        </p:txBody>
      </p:sp>
    </p:spTree>
    <p:extLst>
      <p:ext uri="{BB962C8B-B14F-4D97-AF65-F5344CB8AC3E}">
        <p14:creationId xmlns:p14="http://schemas.microsoft.com/office/powerpoint/2010/main" val="1887305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3356043" y="81968"/>
            <a:ext cx="8764620" cy="475946"/>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2869863" y="571485"/>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7084648" y="1280930"/>
            <a:ext cx="50360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9.1 </a:t>
            </a:r>
            <a:r>
              <a:rPr lang="en-US" sz="2400" b="1" dirty="0"/>
              <a:t>Bank credit as a source of investment financing, its advantages.</a:t>
            </a:r>
            <a:endParaRPr lang="ru-RU" sz="2400" dirty="0"/>
          </a:p>
        </p:txBody>
      </p:sp>
      <p:sp>
        <p:nvSpPr>
          <p:cNvPr id="7" name="Rectangle 3"/>
          <p:cNvSpPr>
            <a:spLocks noChangeArrowheads="1"/>
          </p:cNvSpPr>
          <p:nvPr/>
        </p:nvSpPr>
        <p:spPr bwMode="auto">
          <a:xfrm>
            <a:off x="4503905" y="2257578"/>
            <a:ext cx="76167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As already discussed in the previous lecture, the following sources of investment financing can be used:</a:t>
            </a:r>
            <a:endParaRPr lang="ru-RU" sz="2400" dirty="0"/>
          </a:p>
          <a:p>
            <a:pPr marL="342900" indent="-342900" algn="just">
              <a:buFontTx/>
              <a:buChar char="-"/>
            </a:pPr>
            <a:r>
              <a:rPr lang="en-US" sz="2400" dirty="0" smtClean="0"/>
              <a:t>State </a:t>
            </a:r>
            <a:r>
              <a:rPr lang="en-US" sz="2400" dirty="0"/>
              <a:t>budget allocations</a:t>
            </a:r>
            <a:endParaRPr lang="ru-RU" sz="2400" dirty="0"/>
          </a:p>
          <a:p>
            <a:pPr marL="342900" indent="-342900" algn="just">
              <a:buFontTx/>
              <a:buChar char="-"/>
            </a:pPr>
            <a:r>
              <a:rPr lang="en-US" sz="2400" dirty="0" smtClean="0"/>
              <a:t>Own </a:t>
            </a:r>
            <a:r>
              <a:rPr lang="en-US" sz="2400" dirty="0"/>
              <a:t>funds and on-farm reserves of investors</a:t>
            </a:r>
            <a:endParaRPr lang="ru-RU" sz="2400" dirty="0"/>
          </a:p>
          <a:p>
            <a:pPr marL="342900" indent="-342900" algn="just">
              <a:buFontTx/>
              <a:buChar char="-"/>
            </a:pPr>
            <a:r>
              <a:rPr lang="en-US" sz="2400" dirty="0" smtClean="0"/>
              <a:t>Borrowed </a:t>
            </a:r>
            <a:r>
              <a:rPr lang="en-US" sz="2400" dirty="0"/>
              <a:t>financial resources</a:t>
            </a:r>
            <a:endParaRPr lang="ru-RU" sz="2400" dirty="0"/>
          </a:p>
          <a:p>
            <a:pPr marL="342900" indent="-342900" algn="just">
              <a:buFontTx/>
              <a:buChar char="-"/>
            </a:pPr>
            <a:r>
              <a:rPr lang="en-US" sz="2400" dirty="0" smtClean="0"/>
              <a:t>Resources </a:t>
            </a:r>
            <a:r>
              <a:rPr lang="en-US" sz="2400" dirty="0"/>
              <a:t>involved</a:t>
            </a:r>
            <a:endParaRPr lang="ru-RU" sz="2400" dirty="0"/>
          </a:p>
          <a:p>
            <a:pPr marL="342900" indent="-342900" algn="just">
              <a:buFontTx/>
              <a:buChar char="-"/>
            </a:pPr>
            <a:r>
              <a:rPr lang="en-US" sz="2400" dirty="0" smtClean="0"/>
              <a:t>Funds </a:t>
            </a:r>
            <a:r>
              <a:rPr lang="en-US" sz="2400" dirty="0"/>
              <a:t>of economic entities centralized by ministries, other state administration bodies and voluntary unions</a:t>
            </a:r>
            <a:endParaRPr lang="ru-RU" sz="2400" dirty="0"/>
          </a:p>
          <a:p>
            <a:pPr marL="342900" indent="-342900" algn="just">
              <a:buFontTx/>
              <a:buChar char="-"/>
            </a:pPr>
            <a:r>
              <a:rPr lang="en-US" sz="2400" dirty="0"/>
              <a:t>cash resources of the population</a:t>
            </a:r>
            <a:endParaRPr lang="ru-RU" sz="2400" dirty="0"/>
          </a:p>
          <a:p>
            <a:pPr marL="342900" indent="-342900" algn="just">
              <a:buFontTx/>
              <a:buChar char="-"/>
            </a:pPr>
            <a:r>
              <a:rPr lang="en-US" sz="2400" dirty="0" smtClean="0"/>
              <a:t>Foreign </a:t>
            </a:r>
            <a:r>
              <a:rPr lang="en-US" sz="2400" dirty="0"/>
              <a:t>investment.</a:t>
            </a:r>
            <a:endParaRPr lang="ru-RU" sz="2400" dirty="0"/>
          </a:p>
        </p:txBody>
      </p:sp>
    </p:spTree>
    <p:extLst>
      <p:ext uri="{BB962C8B-B14F-4D97-AF65-F5344CB8AC3E}">
        <p14:creationId xmlns:p14="http://schemas.microsoft.com/office/powerpoint/2010/main" val="2852071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765877" y="758353"/>
            <a:ext cx="1015427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Project financing can be carried out in various forms: such as bank lending, attracting funds from a third-party investor, intra-company project financing, etc.</a:t>
            </a:r>
            <a:endParaRPr lang="ru-RU" sz="2400" dirty="0"/>
          </a:p>
          <a:p>
            <a:pPr algn="just"/>
            <a:r>
              <a:rPr lang="en-US" sz="2400" dirty="0" smtClean="0"/>
              <a:t>	Project </a:t>
            </a:r>
            <a:r>
              <a:rPr lang="en-US" sz="2400" dirty="0"/>
              <a:t>financing is characterized by a high level of risk and its optimal distribution among project participants. It is the construction of optimal schemes for financing various projects.</a:t>
            </a:r>
            <a:endParaRPr lang="ru-RU" sz="2400" dirty="0"/>
          </a:p>
          <a:p>
            <a:pPr algn="just"/>
            <a:r>
              <a:rPr lang="en-US" sz="2400" dirty="0" smtClean="0"/>
              <a:t>	Project </a:t>
            </a:r>
            <a:r>
              <a:rPr lang="en-US" sz="2400" dirty="0"/>
              <a:t>financing establishes a qualitatively new level of relationship between the bank and the borrower. Unlike a conventional loan, in which the borrower or the project organizer assumes all the risks, in project financing, the risks are distributed between the borrower, the lender bank and a third party (the project sponsor). Feature of project Finance is that the project itself, all the basic and current assets of the project, all related cash flows are imposed for the balance (cost of the project separate from the balance of the chartering organization of the project and the loan guarantee is only economic effect from implementation of the project). In this case, the assets of the borrower organization can act as collateral.</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443726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911178" y="877118"/>
            <a:ext cx="986901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In banking practice, there are three schemes of project financing, according to which the risks distributed among the project participants are reduced to three types:</a:t>
            </a:r>
            <a:endParaRPr lang="ru-RU" sz="2400" dirty="0"/>
          </a:p>
          <a:p>
            <a:pPr marL="342900" lvl="0" indent="-342900" algn="just">
              <a:buFont typeface="Arial" panose="020B0604020202020204" pitchFamily="34" charset="0"/>
              <a:buChar char="•"/>
            </a:pPr>
            <a:r>
              <a:rPr lang="en-US" sz="2400" dirty="0"/>
              <a:t>Lending with full recourse to the borrower;</a:t>
            </a:r>
            <a:endParaRPr lang="ru-RU" sz="2400" dirty="0"/>
          </a:p>
          <a:p>
            <a:pPr marL="342900" lvl="0" indent="-342900" algn="just">
              <a:buFont typeface="Arial" panose="020B0604020202020204" pitchFamily="34" charset="0"/>
              <a:buChar char="•"/>
            </a:pPr>
            <a:r>
              <a:rPr lang="en-US" sz="2400" dirty="0"/>
              <a:t>Non-recourse lending;</a:t>
            </a:r>
            <a:endParaRPr lang="ru-RU" sz="2400" dirty="0"/>
          </a:p>
          <a:p>
            <a:pPr marL="342900" lvl="0" indent="-342900" algn="just">
              <a:buFont typeface="Arial" panose="020B0604020202020204" pitchFamily="34" charset="0"/>
              <a:buChar char="•"/>
            </a:pPr>
            <a:r>
              <a:rPr lang="en-US" sz="2400" dirty="0"/>
              <a:t>Lending with a limited (partial) right of recourse.</a:t>
            </a:r>
            <a:endParaRPr lang="ru-RU" sz="2400" dirty="0"/>
          </a:p>
          <a:p>
            <a:pPr algn="just"/>
            <a:r>
              <a:rPr lang="en-US" sz="2400" dirty="0" smtClean="0"/>
              <a:t>	The </a:t>
            </a:r>
            <a:r>
              <a:rPr lang="en-US" sz="2400" dirty="0"/>
              <a:t>credit scheme with the right of full recourse provides for the assignment of all risks to the participant-initiator (borrower) and is equated to an ordinary secured loan. In this case, the lender does not assume any risks associated with the project, limiting its participation to the provision of funds (investments) under certain guarantees. This financing scheme is characterized by a relatively fast receipt of the necessary funds for the investor and a lower cost of the loan, which allows you to quickly obtain financial resources for the implementation of the project. It is usually used for low-profit and non-commercial projects.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30747459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807067" y="636971"/>
            <a:ext cx="101872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Under the terms of a non-recourse loan scheme, the lender bank assumes all risk associated with the implementation of the project, assessing only the cash flows carried out in the project and directed to the repayment of loans. Under this scheme, projects are financed that have high profitability and give competitive products as a result of their implementation. Projects for this form of financing should use advanced technologies, have well-developed markets for products, provide for the reliability of suppliers of material and technical resources necessary for the implementation of the project</a:t>
            </a:r>
            <a:r>
              <a:rPr lang="en-US" sz="2400" dirty="0" smtClean="0"/>
              <a:t>.	</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317638" y="3635850"/>
            <a:ext cx="1174781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The </a:t>
            </a:r>
            <a:r>
              <a:rPr lang="en-US" sz="2400" dirty="0"/>
              <a:t>credit scheme with the right of partial recourse provides for the distribution of risks between the project participants. It most fully meets the conditions of project financing. In accordance with the agreement, the project participants assume the risks of the project in such a way that each party can better assess and insure the risks assumed. For example, the responsibility for repayment of the loan extends only to the period of construction and commissioning of the object. </a:t>
            </a:r>
            <a:r>
              <a:rPr lang="en-US" sz="2400" dirty="0" smtClean="0"/>
              <a:t>In </a:t>
            </a:r>
            <a:r>
              <a:rPr lang="en-US" sz="2400" dirty="0"/>
              <a:t>this case, the lender assumes the risks after the object begins to operate. In this case, the cost of financing is moderate, and the project participants are equally interested in its effective implementation, since the profit depends on their activities.</a:t>
            </a:r>
            <a:endParaRPr lang="ru-RU" sz="2400" dirty="0"/>
          </a:p>
        </p:txBody>
      </p:sp>
    </p:spTree>
    <p:extLst>
      <p:ext uri="{BB962C8B-B14F-4D97-AF65-F5344CB8AC3E}">
        <p14:creationId xmlns:p14="http://schemas.microsoft.com/office/powerpoint/2010/main" val="33064602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735599" y="660096"/>
            <a:ext cx="103298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The difference between project financing and traditional bank lending for investment projects:</a:t>
            </a:r>
            <a:endParaRPr lang="ru-RU" sz="2400" dirty="0"/>
          </a:p>
          <a:p>
            <a:r>
              <a:rPr lang="en-US" sz="2400" dirty="0"/>
              <a:t>1. Project financing is used to finance mainly large industrial and infrastructure projects that require large financial resources.</a:t>
            </a:r>
            <a:endParaRPr lang="ru-RU" sz="2400" dirty="0"/>
          </a:p>
          <a:p>
            <a:r>
              <a:rPr lang="en-US" sz="2400" dirty="0"/>
              <a:t>2. In addition to banks, several other financial and commercial structures (leasing companies, innovation funds, commercial firms, insurance companies, pension funds, project shareholders, government agencies, equipment suppliers, buyers of products of the future enterprise and other participants in the investment process) usually participate in financing (lending) of an investment </a:t>
            </a:r>
            <a:r>
              <a:rPr lang="en-US" sz="2400" dirty="0" smtClean="0"/>
              <a:t>project.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9" name="Rectangle 3"/>
          <p:cNvSpPr>
            <a:spLocks noChangeArrowheads="1"/>
          </p:cNvSpPr>
          <p:nvPr/>
        </p:nvSpPr>
        <p:spPr bwMode="auto">
          <a:xfrm>
            <a:off x="152093" y="3928135"/>
            <a:ext cx="1190402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In </a:t>
            </a:r>
            <a:r>
              <a:rPr lang="en-US" sz="2400" dirty="0"/>
              <a:t>some cases, it is possible to obtain the resources of international financial and credit organizations (IBRD, IFC, EBRD (European Bank for Reconstruction and Development). Thus, bank lending of the project is combined with the use of other forms of credit (commercial, leasing, state, international), but the main lender is banks.</a:t>
            </a:r>
            <a:endParaRPr lang="ru-RU" sz="2400" dirty="0"/>
          </a:p>
          <a:p>
            <a:r>
              <a:rPr lang="en-US" sz="2400" dirty="0"/>
              <a:t>3. In project financing, the main source of loan security is income from the investment project, so it is important for the bank to verify the reality of the cash flow provided for in the business plan from the implementation of the project. In the form of a flow are profit, depreciation, etc.</a:t>
            </a:r>
            <a:endParaRPr lang="ru-RU" sz="2400" dirty="0"/>
          </a:p>
        </p:txBody>
      </p:sp>
    </p:spTree>
    <p:extLst>
      <p:ext uri="{BB962C8B-B14F-4D97-AF65-F5344CB8AC3E}">
        <p14:creationId xmlns:p14="http://schemas.microsoft.com/office/powerpoint/2010/main" val="1118975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158314" y="609261"/>
            <a:ext cx="989780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6. The following organizations usually participate in the implementation of large projects:</a:t>
            </a:r>
            <a:endParaRPr lang="ru-RU" sz="2400" dirty="0"/>
          </a:p>
          <a:p>
            <a:pPr marL="342900" lvl="0" indent="-342900">
              <a:buFont typeface="Arial" panose="020B0604020202020204" pitchFamily="34" charset="0"/>
              <a:buChar char="•"/>
            </a:pPr>
            <a:r>
              <a:rPr lang="en-US" sz="2400" dirty="0"/>
              <a:t>Sponsors (or initiators) of the project;</a:t>
            </a:r>
            <a:endParaRPr lang="ru-RU" sz="2400" dirty="0"/>
          </a:p>
          <a:p>
            <a:pPr marL="342900" lvl="0" indent="-342900">
              <a:buFont typeface="Arial" panose="020B0604020202020204" pitchFamily="34" charset="0"/>
              <a:buChar char="•"/>
            </a:pPr>
            <a:r>
              <a:rPr lang="en-US" sz="2400" dirty="0"/>
              <a:t>Project company (established by sponsors and/or initiators);</a:t>
            </a:r>
            <a:endParaRPr lang="ru-RU" sz="2400" dirty="0"/>
          </a:p>
          <a:p>
            <a:pPr marL="342900" lvl="0" indent="-342900">
              <a:buFont typeface="Arial" panose="020B0604020202020204" pitchFamily="34" charset="0"/>
              <a:buChar char="•"/>
            </a:pPr>
            <a:r>
              <a:rPr lang="en-US" sz="2400" dirty="0"/>
              <a:t>Creditors (a bank or several banks united in a consortium);</a:t>
            </a:r>
            <a:endParaRPr lang="ru-RU" sz="2400" dirty="0"/>
          </a:p>
          <a:p>
            <a:pPr marL="342900" lvl="0" indent="-342900">
              <a:buFont typeface="Arial" panose="020B0604020202020204" pitchFamily="34" charset="0"/>
              <a:buChar char="•"/>
            </a:pPr>
            <a:r>
              <a:rPr lang="en-US" sz="2400" dirty="0"/>
              <a:t>Consultants;</a:t>
            </a:r>
            <a:endParaRPr lang="ru-RU" sz="2400" dirty="0"/>
          </a:p>
          <a:p>
            <a:pPr marL="342900" lvl="0" indent="-342900">
              <a:buFont typeface="Arial" panose="020B0604020202020204" pitchFamily="34" charset="0"/>
              <a:buChar char="•"/>
            </a:pPr>
            <a:r>
              <a:rPr lang="en-US" sz="2400" dirty="0"/>
              <a:t>Contractors;</a:t>
            </a:r>
            <a:endParaRPr lang="ru-RU" sz="2400" dirty="0"/>
          </a:p>
          <a:p>
            <a:pPr marL="342900" lvl="0" indent="-342900">
              <a:buFont typeface="Arial" panose="020B0604020202020204" pitchFamily="34" charset="0"/>
              <a:buChar char="•"/>
            </a:pPr>
            <a:r>
              <a:rPr lang="en-US" sz="2400" dirty="0"/>
              <a:t>Suppliers of equipment, raw materials, materials;</a:t>
            </a:r>
            <a:endParaRPr lang="ru-RU" sz="2400" dirty="0"/>
          </a:p>
          <a:p>
            <a:pPr marL="342900" lvl="0" indent="-342900">
              <a:buFont typeface="Arial" panose="020B0604020202020204" pitchFamily="34" charset="0"/>
              <a:buChar char="•"/>
            </a:pPr>
            <a:r>
              <a:rPr lang="en-US" sz="2400" dirty="0"/>
              <a:t>Insurance companies and guarantor banks;</a:t>
            </a:r>
            <a:endParaRPr lang="ru-RU" sz="2400" dirty="0"/>
          </a:p>
          <a:p>
            <a:pPr marL="342900" lvl="0" indent="-342900">
              <a:buFont typeface="Arial" panose="020B0604020202020204" pitchFamily="34" charset="0"/>
              <a:buChar char="•"/>
            </a:pPr>
            <a:r>
              <a:rPr lang="en-US" sz="2400" dirty="0"/>
              <a:t>Institutional investors-professional participants in the securities market.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9" name="Rectangle 3"/>
          <p:cNvSpPr>
            <a:spLocks noChangeArrowheads="1"/>
          </p:cNvSpPr>
          <p:nvPr/>
        </p:nvSpPr>
        <p:spPr bwMode="auto">
          <a:xfrm>
            <a:off x="152093" y="4279199"/>
            <a:ext cx="1203990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Due to the large number of participants, the management of the project financing system is also complicated. Therefore, to simplify it, the role of a single settlement center is usually performed by a project company, through which all financial flows pass. Receiving all types of loans and payments related to the implementation of the project is reflected on the balance sheet of the project company, and not on the balance sheet of its founders (the "off-balance" method).</a:t>
            </a:r>
            <a:endParaRPr lang="ru-RU" sz="2400" dirty="0"/>
          </a:p>
          <a:p>
            <a:r>
              <a:rPr lang="en-US" sz="2400" dirty="0"/>
              <a:t>*do not confuse the project company with the engineering organization.</a:t>
            </a:r>
            <a:endParaRPr lang="ru-RU" sz="2400" dirty="0"/>
          </a:p>
        </p:txBody>
      </p:sp>
    </p:spTree>
    <p:extLst>
      <p:ext uri="{BB962C8B-B14F-4D97-AF65-F5344CB8AC3E}">
        <p14:creationId xmlns:p14="http://schemas.microsoft.com/office/powerpoint/2010/main" val="41668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167648" y="609257"/>
            <a:ext cx="97936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7. Due to the fact that the implementation of a large project, as a rule, takes place over several years and is accompanied by risks commensurate with its cost, project participants most often resort to creating a company that performs control and audit functions to reduce these risks. The controlling company exercises operational control over the project company. It receives regular reports on the progress of its work, monitors compliance with technical, construction, environmental and other standards laid down in the project, checks the compliance of accounting statements with design and estimate documentation, etc. The controlling company, which is accountable in its activities to creditors and investors of the project, carries out its activities on the basis of a contract concluded with them.</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9" name="Rectangle 3"/>
          <p:cNvSpPr>
            <a:spLocks noChangeArrowheads="1"/>
          </p:cNvSpPr>
          <p:nvPr/>
        </p:nvSpPr>
        <p:spPr bwMode="auto">
          <a:xfrm>
            <a:off x="316851" y="4717585"/>
            <a:ext cx="117486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The </a:t>
            </a:r>
            <a:r>
              <a:rPr lang="en-US" sz="2400" dirty="0"/>
              <a:t>advantages of project financing of the bank's functions are much wider than in conventional investment lending. In turn, the bank's active participation in the development, analysis and maintenance of the investment project up to the repayment of the loan debt can significantly increase the reliability of the data contained in it, contributes to the selection of the most rational financing schemes and control during the implementation of the project.</a:t>
            </a:r>
            <a:endParaRPr lang="ru-RU" sz="2400" dirty="0"/>
          </a:p>
        </p:txBody>
      </p:sp>
    </p:spTree>
    <p:extLst>
      <p:ext uri="{BB962C8B-B14F-4D97-AF65-F5344CB8AC3E}">
        <p14:creationId xmlns:p14="http://schemas.microsoft.com/office/powerpoint/2010/main" val="3423364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109983" y="873682"/>
            <a:ext cx="979369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On the other hand, the disadvantages of project financing include:</a:t>
            </a:r>
            <a:endParaRPr lang="ru-RU" sz="2400" dirty="0"/>
          </a:p>
          <a:p>
            <a:pPr marL="342900" indent="-342900" algn="just">
              <a:buFont typeface="Arial" panose="020B0604020202020204" pitchFamily="34" charset="0"/>
              <a:buChar char="•"/>
            </a:pPr>
            <a:r>
              <a:rPr lang="en-US" sz="2400" dirty="0" smtClean="0"/>
              <a:t>High </a:t>
            </a:r>
            <a:r>
              <a:rPr lang="en-US" sz="2400" dirty="0"/>
              <a:t>preliminary costs of a potential borrower to develop an application to the bank for project financing at the pre-investment stage (preparation of a feasibility study, economic assessment of the project, marketing and other research);</a:t>
            </a:r>
            <a:endParaRPr lang="ru-RU" sz="2400" dirty="0"/>
          </a:p>
          <a:p>
            <a:pPr marL="342900" indent="-342900" algn="just">
              <a:buFont typeface="Arial" panose="020B0604020202020204" pitchFamily="34" charset="0"/>
              <a:buChar char="•"/>
            </a:pPr>
            <a:r>
              <a:rPr lang="en-US" sz="2400" dirty="0" smtClean="0"/>
              <a:t>Period </a:t>
            </a:r>
            <a:r>
              <a:rPr lang="en-US" sz="2400" dirty="0"/>
              <a:t>before making decisions on the organization of financing is extended;</a:t>
            </a:r>
            <a:endParaRPr lang="ru-RU" sz="2400" dirty="0"/>
          </a:p>
          <a:p>
            <a:pPr marL="342900" indent="-342900" algn="just">
              <a:buFont typeface="Arial" panose="020B0604020202020204" pitchFamily="34" charset="0"/>
              <a:buChar char="•"/>
            </a:pPr>
            <a:r>
              <a:rPr lang="en-US" sz="2400" dirty="0" smtClean="0"/>
              <a:t>Loan </a:t>
            </a:r>
            <a:r>
              <a:rPr lang="en-US" sz="2400" dirty="0"/>
              <a:t>interest increases due to high risks, increased costs for project evaluation, organization of financing and supervision;</a:t>
            </a:r>
            <a:endParaRPr lang="ru-RU" sz="2400" dirty="0"/>
          </a:p>
          <a:p>
            <a:pPr marL="342900" indent="-342900" algn="just">
              <a:buFont typeface="Arial" panose="020B0604020202020204" pitchFamily="34" charset="0"/>
              <a:buChar char="•"/>
            </a:pPr>
            <a:r>
              <a:rPr lang="en-US" sz="2400" dirty="0" smtClean="0"/>
              <a:t>Stricter </a:t>
            </a:r>
            <a:r>
              <a:rPr lang="en-US" sz="2400" dirty="0"/>
              <a:t>control over the activities of the borrower than in traditional bank lending.</a:t>
            </a:r>
            <a:endParaRPr lang="ru-RU" sz="2400" dirty="0"/>
          </a:p>
          <a:p>
            <a:pPr algn="just"/>
            <a:r>
              <a:rPr lang="en-US" sz="2400" dirty="0" smtClean="0"/>
              <a:t>	Hence</a:t>
            </a:r>
            <a:r>
              <a:rPr lang="en-US" sz="2400" dirty="0"/>
              <a:t>, project financing is not always appropriate, and the borrower sometimes prefers traditional schemes, such as secured loans, guarantees and sureties, the issue of shares and bonds, leasing, etc.</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4211655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61469" y="32798"/>
            <a:ext cx="631715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186849" y="609257"/>
            <a:ext cx="1036208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	</a:t>
            </a:r>
            <a:r>
              <a:rPr lang="en-US" sz="2400" dirty="0"/>
              <a:t>Test</a:t>
            </a:r>
          </a:p>
          <a:p>
            <a:endParaRPr lang="ru-RU" sz="2400" dirty="0"/>
          </a:p>
          <a:p>
            <a:pPr marL="457200" lvl="0" indent="-457200">
              <a:buFont typeface="+mj-lt"/>
              <a:buAutoNum type="arabicPeriod"/>
            </a:pPr>
            <a:r>
              <a:rPr lang="en-US" sz="2400" dirty="0" smtClean="0"/>
              <a:t>Advantages </a:t>
            </a:r>
            <a:r>
              <a:rPr lang="en-US" sz="2400" dirty="0"/>
              <a:t>of bank credit</a:t>
            </a:r>
            <a:endParaRPr lang="ru-RU" sz="2400" dirty="0"/>
          </a:p>
          <a:p>
            <a:pPr marL="457200" lvl="0" indent="-457200">
              <a:buFont typeface="+mj-lt"/>
              <a:buAutoNum type="arabicPeriod"/>
            </a:pPr>
            <a:r>
              <a:rPr lang="en-US" sz="2400" dirty="0"/>
              <a:t>Main directions of investment activity of banks, main objectives &amp; indirect goals of investment activity of banks.</a:t>
            </a:r>
            <a:endParaRPr lang="ru-RU" sz="2400" dirty="0"/>
          </a:p>
          <a:p>
            <a:pPr marL="457200" lvl="0" indent="-457200">
              <a:buFont typeface="+mj-lt"/>
              <a:buAutoNum type="arabicPeriod"/>
            </a:pPr>
            <a:r>
              <a:rPr lang="en-US" sz="2400" dirty="0"/>
              <a:t>Resources for investment lending</a:t>
            </a:r>
            <a:endParaRPr lang="ru-RU" sz="2400" dirty="0"/>
          </a:p>
          <a:p>
            <a:pPr marL="457200" lvl="0" indent="-457200">
              <a:buFont typeface="+mj-lt"/>
              <a:buAutoNum type="arabicPeriod"/>
            </a:pPr>
            <a:r>
              <a:rPr lang="en-US" sz="2400" dirty="0"/>
              <a:t>Monitoring of the investment activities of the banks</a:t>
            </a:r>
            <a:endParaRPr lang="ru-RU" sz="2400" dirty="0"/>
          </a:p>
          <a:p>
            <a:pPr marL="457200" lvl="0" indent="-457200">
              <a:buFont typeface="+mj-lt"/>
              <a:buAutoNum type="arabicPeriod"/>
            </a:pPr>
            <a:r>
              <a:rPr lang="en-US" sz="2400" dirty="0"/>
              <a:t>Carrying out the project examination, the main documents for the project examination</a:t>
            </a:r>
            <a:endParaRPr lang="ru-RU" sz="2400" dirty="0"/>
          </a:p>
          <a:p>
            <a:pPr marL="457200" lvl="0" indent="-457200">
              <a:buFont typeface="+mj-lt"/>
              <a:buAutoNum type="arabicPeriod"/>
            </a:pPr>
            <a:r>
              <a:rPr lang="en-US" sz="2400" dirty="0"/>
              <a:t>Conclusion on the payback period and expediency of issuing an investment loan; main provisions of the investment loan agreement</a:t>
            </a:r>
            <a:endParaRPr lang="ru-RU" sz="2400" dirty="0"/>
          </a:p>
          <a:p>
            <a:pPr marL="457200" lvl="0" indent="-457200">
              <a:buFont typeface="+mj-lt"/>
              <a:buAutoNum type="arabicPeriod"/>
            </a:pPr>
            <a:r>
              <a:rPr lang="en-US" sz="2400" dirty="0"/>
              <a:t>Consortium and syndicated lending of investment projects.</a:t>
            </a:r>
            <a:endParaRPr lang="ru-RU" sz="2400" dirty="0"/>
          </a:p>
          <a:p>
            <a:pPr marL="457200" lvl="0" indent="-457200">
              <a:buFont typeface="+mj-lt"/>
              <a:buAutoNum type="arabicPeriod"/>
            </a:pPr>
            <a:r>
              <a:rPr lang="en-US" sz="2400" dirty="0"/>
              <a:t>Project financing</a:t>
            </a:r>
            <a:r>
              <a:rPr lang="ru-RU" sz="2400" dirty="0"/>
              <a:t>. </a:t>
            </a:r>
            <a:r>
              <a:rPr lang="en-US" sz="2400" dirty="0"/>
              <a:t>Basic provisions</a:t>
            </a:r>
            <a:r>
              <a:rPr lang="en-US" sz="2400" dirty="0" smtClean="0"/>
              <a:t>.</a:t>
            </a:r>
            <a:r>
              <a:rPr lang="en-US" sz="2400" dirty="0" smtClean="0"/>
              <a:t> </a:t>
            </a:r>
            <a:endParaRPr lang="ru-RU" sz="2400" dirty="0"/>
          </a:p>
        </p:txBody>
      </p:sp>
    </p:spTree>
    <p:extLst>
      <p:ext uri="{BB962C8B-B14F-4D97-AF65-F5344CB8AC3E}">
        <p14:creationId xmlns:p14="http://schemas.microsoft.com/office/powerpoint/2010/main" val="421340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348244" y="41901"/>
            <a:ext cx="2464999"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
        <p:nvSpPr>
          <p:cNvPr id="8" name="Rectangle 3"/>
          <p:cNvSpPr>
            <a:spLocks noChangeArrowheads="1"/>
          </p:cNvSpPr>
          <p:nvPr/>
        </p:nvSpPr>
        <p:spPr bwMode="auto">
          <a:xfrm>
            <a:off x="593387" y="942152"/>
            <a:ext cx="1126949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Financing </a:t>
            </a:r>
            <a:r>
              <a:rPr lang="en-US" sz="2400" dirty="0"/>
              <a:t>of investments can be carried out both at the expense of one, and several sources, especially at implementation of medium and large projects</a:t>
            </a:r>
            <a:r>
              <a:rPr lang="en-US" sz="2400" dirty="0" smtClean="0"/>
              <a:t>.</a:t>
            </a:r>
            <a:r>
              <a:rPr lang="ru-RU" sz="2400" dirty="0" smtClean="0"/>
              <a:t> </a:t>
            </a:r>
            <a:r>
              <a:rPr lang="en-US" sz="2400" dirty="0" smtClean="0"/>
              <a:t>In </a:t>
            </a:r>
            <a:r>
              <a:rPr lang="en-US" sz="2400" dirty="0"/>
              <a:t>addition to the above - mentioned sources, the financing of investment activities is also carried out through the use of special methods-leasing and forfeiting (an operation for the acquisition by a financial agent (</a:t>
            </a:r>
            <a:r>
              <a:rPr lang="en-US" sz="2400" dirty="0" err="1"/>
              <a:t>forfeitor</a:t>
            </a:r>
            <a:r>
              <a:rPr lang="en-US" sz="2400" dirty="0"/>
              <a:t>) of a commercial obligation of the borrower (buyer, importer) to the lender (seller, exporter</a:t>
            </a:r>
            <a:r>
              <a:rPr lang="en-US" sz="2400" dirty="0" smtClean="0"/>
              <a:t>)).</a:t>
            </a:r>
            <a:endParaRPr lang="ru-RU" sz="2400" dirty="0" smtClean="0"/>
          </a:p>
          <a:p>
            <a:r>
              <a:rPr lang="ru-RU" sz="2400" dirty="0" smtClean="0"/>
              <a:t>	</a:t>
            </a:r>
            <a:r>
              <a:rPr lang="en-US" sz="2400" dirty="0" smtClean="0"/>
              <a:t>In </a:t>
            </a:r>
            <a:r>
              <a:rPr lang="en-US" sz="2400" dirty="0"/>
              <a:t>countries with developed market economies, the main source of financing for long-term investments is the own funds of corporations and firms (over 60 %). The missing amounts are replenished by issuing securities (shares and bonds) and a bank loan.</a:t>
            </a:r>
            <a:endParaRPr lang="ru-RU" sz="2400" dirty="0"/>
          </a:p>
          <a:p>
            <a:r>
              <a:rPr lang="ru-RU" sz="2400" dirty="0" smtClean="0"/>
              <a:t>	</a:t>
            </a:r>
            <a:r>
              <a:rPr lang="en-US" sz="2400" dirty="0" smtClean="0"/>
              <a:t>Countries </a:t>
            </a:r>
            <a:r>
              <a:rPr lang="en-US" sz="2400" dirty="0"/>
              <a:t>with economies in transition are experiencing a large shortage of investment resources, especially budget allocations and investors ' own funds. There is an undeveloped stock market and little foreign capital inflows. Under these conditions, a large-scale renewal of fixed production assets is impossible without the active use of bank credit</a:t>
            </a:r>
            <a:r>
              <a:rPr lang="en-US" sz="2400" dirty="0" smtClean="0"/>
              <a:t>.</a:t>
            </a:r>
            <a:endParaRPr lang="ru-RU" sz="2400" dirty="0"/>
          </a:p>
        </p:txBody>
      </p:sp>
    </p:spTree>
    <p:extLst>
      <p:ext uri="{BB962C8B-B14F-4D97-AF65-F5344CB8AC3E}">
        <p14:creationId xmlns:p14="http://schemas.microsoft.com/office/powerpoint/2010/main" val="600516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428018" y="1041023"/>
            <a:ext cx="11549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Bank </a:t>
            </a:r>
            <a:r>
              <a:rPr lang="en-US" sz="2400" dirty="0"/>
              <a:t>credit has obvious advantages over other sources of financing:</a:t>
            </a:r>
            <a:endParaRPr lang="ru-RU" sz="2400" dirty="0"/>
          </a:p>
          <a:p>
            <a:pPr algn="just"/>
            <a:r>
              <a:rPr lang="en-US" sz="2400" dirty="0"/>
              <a:t>- Often lending is a faster and more convenient method of obtaining the necessary funds than issuing shares and holding bond loans;</a:t>
            </a:r>
            <a:endParaRPr lang="ru-RU" sz="2400" dirty="0"/>
          </a:p>
          <a:p>
            <a:pPr algn="just"/>
            <a:r>
              <a:rPr lang="en-US" sz="2400" dirty="0"/>
              <a:t>- Lending involves the relationship between the actual return on capital investment and the return on credit, requires the use of highly effective investment projects;</a:t>
            </a:r>
            <a:endParaRPr lang="ru-RU" sz="2400" dirty="0"/>
          </a:p>
          <a:p>
            <a:pPr algn="just"/>
            <a:r>
              <a:rPr lang="en-US" sz="2400" dirty="0"/>
              <a:t>- Repayment and payment of the loan increase the responsibility of credit recipients.</a:t>
            </a:r>
            <a:endParaRPr lang="ru-RU" sz="2400" dirty="0"/>
          </a:p>
          <a:p>
            <a:pPr algn="just"/>
            <a:r>
              <a:rPr lang="en-US" sz="2400" dirty="0"/>
              <a:t>Today, in the modern economy, there is such a situation that the banking sector institutions have the greatest investment potential.</a:t>
            </a:r>
            <a:endParaRPr lang="ru-RU" sz="2400" dirty="0"/>
          </a:p>
          <a:p>
            <a:pPr algn="just"/>
            <a:r>
              <a:rPr lang="en-US" sz="2400" dirty="0" smtClean="0"/>
              <a:t>	The </a:t>
            </a:r>
            <a:r>
              <a:rPr lang="en-US" sz="2400" dirty="0"/>
              <a:t>advantages of the banking sector are its unique ability to use funds in the form of credit issues, as well as the ability to channel these funds through existing credit systems.</a:t>
            </a:r>
            <a:endParaRPr lang="ru-RU" sz="2400" dirty="0"/>
          </a:p>
          <a:p>
            <a:pPr algn="just"/>
            <a:r>
              <a:rPr lang="en-US" sz="2400" dirty="0"/>
              <a:t>The bank's purposeful activity is aimed at investing (investing) money in securities, real estate (in relation to real estate, the bank acts as the owner, not as a lender), authorized funds of enterprises, precious metals and other investment objects, the market value of which can increase and bring the bank income in the form of interest, dividends, profit from resale, etc.</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4002874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713360" y="1108768"/>
            <a:ext cx="111820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Bank investments are considered to be investments of the bank's funds in securities for a long or long-term period of time in order to obtain explicit or indirect income.</a:t>
            </a:r>
            <a:endParaRPr lang="ru-RU" sz="2400" dirty="0"/>
          </a:p>
          <a:p>
            <a:pPr algn="just"/>
            <a:r>
              <a:rPr lang="en-US" sz="2400" dirty="0" smtClean="0"/>
              <a:t>	Under </a:t>
            </a:r>
            <a:r>
              <a:rPr lang="en-US" sz="2400" dirty="0"/>
              <a:t>the explicit or direct income from investments, it is customary to consider profit in the form of interest, dividends, etc. Indirect income is the strengthening and improvement of the bank's position, its image, etc. This is expressed in the form of ownership of a controlling stake in an organization, which, in turn, gives the bank control over the management of this organization.</a:t>
            </a:r>
            <a:endParaRPr lang="ru-RU" sz="2400" dirty="0"/>
          </a:p>
          <a:p>
            <a:pPr algn="just"/>
            <a:r>
              <a:rPr lang="en-US" sz="2400" dirty="0" smtClean="0"/>
              <a:t>	Recipients </a:t>
            </a:r>
            <a:r>
              <a:rPr lang="en-US" sz="2400" dirty="0"/>
              <a:t>of an investment loan can be creditworthy legal entities and individuals, individual entrepreneurs.</a:t>
            </a:r>
            <a:endParaRPr lang="ru-RU" sz="2400" dirty="0"/>
          </a:p>
          <a:p>
            <a:pPr algn="just"/>
            <a:r>
              <a:rPr lang="en-US" sz="2400" dirty="0" smtClean="0"/>
              <a:t>	The </a:t>
            </a:r>
            <a:r>
              <a:rPr lang="en-US" sz="2400" dirty="0"/>
              <a:t>objects of investment activity of banks are various securities, newly created or modernized objects of current or fixed assets, objects of intellectual property, cash deposits, etc.</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2654855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484431" y="1207536"/>
            <a:ext cx="105065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Main directions of investment activity of banks:</a:t>
            </a:r>
            <a:endParaRPr lang="ru-RU" sz="2400" dirty="0"/>
          </a:p>
          <a:p>
            <a:r>
              <a:rPr lang="en-US" sz="2400" dirty="0"/>
              <a:t>1. Lending based on investment objectives investing in securities, shares, etc.</a:t>
            </a:r>
            <a:endParaRPr lang="ru-RU" sz="2400" dirty="0"/>
          </a:p>
          <a:p>
            <a:r>
              <a:rPr lang="en-US" sz="2400" dirty="0"/>
              <a:t>2. Allocation of funds allocated for investments (free funds, both bank resources and depositors ' resources, for their use in further investment activities).</a:t>
            </a:r>
            <a:endParaRPr lang="ru-RU" sz="2400" dirty="0"/>
          </a:p>
          <a:p>
            <a:r>
              <a:rPr lang="en-US" sz="2400" dirty="0"/>
              <a:t>When carrying out investment activities, the bank provides two types of services:</a:t>
            </a:r>
            <a:endParaRPr lang="ru-RU" sz="2400" dirty="0"/>
          </a:p>
          <a:p>
            <a:r>
              <a:rPr lang="en-US" sz="2400" dirty="0"/>
              <a:t>1. Adds to the amount of its cash through the issue of securities (placing them on the stock market),</a:t>
            </a:r>
            <a:endParaRPr lang="ru-RU" sz="2400" dirty="0"/>
          </a:p>
          <a:p>
            <a:r>
              <a:rPr lang="en-US" sz="2400" dirty="0"/>
              <a:t>2. Provides intermediary services to find a buyer or seller for a specific security. That is, it performs the functions of a broker or dealer.</a:t>
            </a:r>
            <a:endParaRPr lang="ru-RU" sz="2400" dirty="0"/>
          </a:p>
          <a:p>
            <a:r>
              <a:rPr lang="en-US" sz="2400" dirty="0" smtClean="0"/>
              <a:t>	Main </a:t>
            </a:r>
            <a:r>
              <a:rPr lang="en-US" sz="2400" dirty="0"/>
              <a:t>objectives of investment activity of banks:</a:t>
            </a:r>
            <a:endParaRPr lang="ru-RU" sz="2400" dirty="0"/>
          </a:p>
          <a:p>
            <a:pPr marL="342900" indent="-342900">
              <a:buFont typeface="Arial" panose="020B0604020202020204" pitchFamily="34" charset="0"/>
              <a:buChar char="•"/>
            </a:pPr>
            <a:r>
              <a:rPr lang="en-US" sz="2400" dirty="0" smtClean="0"/>
              <a:t>Ensuring </a:t>
            </a:r>
            <a:r>
              <a:rPr lang="en-US" sz="2400" dirty="0"/>
              <a:t>the security of your own investments</a:t>
            </a:r>
            <a:endParaRPr lang="ru-RU" sz="2400" dirty="0"/>
          </a:p>
          <a:p>
            <a:pPr marL="342900" indent="-342900">
              <a:buFont typeface="Arial" panose="020B0604020202020204" pitchFamily="34" charset="0"/>
              <a:buChar char="•"/>
            </a:pPr>
            <a:r>
              <a:rPr lang="en-US" sz="2400" dirty="0" smtClean="0"/>
              <a:t>Ensuring </a:t>
            </a:r>
            <a:r>
              <a:rPr lang="en-US" sz="2400" dirty="0"/>
              <a:t>the planned level of return on own investments maintaining the growth of the volume of own investments</a:t>
            </a:r>
            <a:endParaRPr lang="ru-RU" sz="2400" dirty="0"/>
          </a:p>
          <a:p>
            <a:pPr marL="342900" indent="-342900">
              <a:buFont typeface="Arial" panose="020B0604020202020204" pitchFamily="34" charset="0"/>
              <a:buChar char="•"/>
            </a:pPr>
            <a:r>
              <a:rPr lang="en-US" sz="2400" dirty="0" smtClean="0"/>
              <a:t>Maintaining </a:t>
            </a:r>
            <a:r>
              <a:rPr lang="en-US" sz="2400" dirty="0"/>
              <a:t>a sufficient level of liquidity of own investments.</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120778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329515" y="838206"/>
            <a:ext cx="1166149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	</a:t>
            </a:r>
            <a:r>
              <a:rPr lang="en-US" sz="2400" dirty="0"/>
              <a:t>It is worth noting that the security of investments is given a higher priority than their profitability and growth of the total volume. The optimal combination of security and profitability is achieved by a clear and competent diversification of the bank's investment portfolio.</a:t>
            </a:r>
            <a:endParaRPr lang="ru-RU" sz="2400" dirty="0"/>
          </a:p>
          <a:p>
            <a:r>
              <a:rPr lang="en-US" sz="2400" dirty="0"/>
              <a:t>The achievement of the main objectives is achieved by implementing the secondary goals and objectives of the investment activity of a commercial bank.</a:t>
            </a:r>
            <a:endParaRPr lang="ru-RU" sz="2400" dirty="0"/>
          </a:p>
          <a:p>
            <a:r>
              <a:rPr lang="en-US" sz="2400" dirty="0"/>
              <a:t> </a:t>
            </a:r>
            <a:r>
              <a:rPr lang="en-US" sz="2400" dirty="0" smtClean="0"/>
              <a:t>	Indirect </a:t>
            </a:r>
            <a:r>
              <a:rPr lang="en-US" sz="2400" dirty="0"/>
              <a:t>goals of investment activity of banks:</a:t>
            </a:r>
            <a:endParaRPr lang="ru-RU" sz="2400" dirty="0"/>
          </a:p>
          <a:p>
            <a:r>
              <a:rPr lang="en-US" sz="2400" dirty="0"/>
              <a:t>- Maintaining the stability and safety of the bank's resources multiplying and expanding the bank's resources diversifying the investment portfolio.</a:t>
            </a:r>
            <a:endParaRPr lang="ru-RU" sz="2400" dirty="0"/>
          </a:p>
          <a:p>
            <a:r>
              <a:rPr lang="en-US" sz="2400" dirty="0"/>
              <a:t>- Monitoring and control over the number of assets that generate minimal income, or do not generate income at all. It is worth noting that the presence of liquid assets that do not generate income in the short term is acceptable. This is done to ensure an acceptable level of liquidity of the bank's investment portfolio.</a:t>
            </a:r>
            <a:endParaRPr lang="ru-RU" sz="2400" dirty="0"/>
          </a:p>
          <a:p>
            <a:r>
              <a:rPr lang="en-US" sz="2400" dirty="0"/>
              <a:t>- Obtaining the necessary additional effects from the main investment objects in the form of expanding the sales market, increasing the customer base and the number of transactions carried out, reducing banking costs, etc</a:t>
            </a:r>
            <a:r>
              <a:rPr lang="en-US" sz="2400" dirty="0" smtClean="0"/>
              <a:t>.</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1658889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428017" y="637332"/>
            <a:ext cx="11352179" cy="9585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1617902" y="1108768"/>
            <a:ext cx="1022810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dirty="0" smtClean="0"/>
              <a:t>	</a:t>
            </a:r>
            <a:r>
              <a:rPr lang="en-US" sz="2400" dirty="0"/>
              <a:t>As a rule, any set of assets in which investments are made has a certain level of income and risk. From this point of view, the bank's investment activity is regulated from the position of maximizing income with existing risks, or minimizing all possible risks with the existing level of profitability.</a:t>
            </a:r>
            <a:endParaRPr lang="ru-RU" sz="2400" dirty="0"/>
          </a:p>
          <a:p>
            <a:pPr algn="just"/>
            <a:r>
              <a:rPr lang="en-US" sz="2400" dirty="0" smtClean="0"/>
              <a:t>	</a:t>
            </a:r>
          </a:p>
          <a:p>
            <a:pPr algn="just"/>
            <a:r>
              <a:rPr lang="en-US" sz="2400" dirty="0"/>
              <a:t>	</a:t>
            </a:r>
            <a:r>
              <a:rPr lang="en-US" sz="2400" dirty="0" smtClean="0"/>
              <a:t>Income </a:t>
            </a:r>
            <a:r>
              <a:rPr lang="en-US" sz="2400" dirty="0"/>
              <a:t>from the bank's investment activities consists of the interest paid on the increase in the value of the security in which the bank invested and the commission paid for the investment services provided by the bank.</a:t>
            </a:r>
            <a:endParaRPr lang="ru-RU" sz="2400" dirty="0"/>
          </a:p>
        </p:txBody>
      </p:sp>
      <p:sp>
        <p:nvSpPr>
          <p:cNvPr id="7" name="Заголовок 3"/>
          <p:cNvSpPr txBox="1">
            <a:spLocks/>
          </p:cNvSpPr>
          <p:nvPr/>
        </p:nvSpPr>
        <p:spPr>
          <a:xfrm>
            <a:off x="9032416" y="193579"/>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cxnSp>
        <p:nvCxnSpPr>
          <p:cNvPr id="10" name="Прямая соединительная линия 9"/>
          <p:cNvCxnSpPr/>
          <p:nvPr/>
        </p:nvCxnSpPr>
        <p:spPr>
          <a:xfrm>
            <a:off x="428017" y="612168"/>
            <a:ext cx="11352179" cy="9585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484431" y="112657"/>
            <a:ext cx="2747101" cy="523220"/>
          </a:xfrm>
          <a:prstGeom prst="rect">
            <a:avLst/>
          </a:prstGeom>
        </p:spPr>
        <p:txBody>
          <a:bodyPr wrap="square">
            <a:spAutoFit/>
          </a:bodyPr>
          <a:lstStyle/>
          <a:p>
            <a:r>
              <a:rPr lang="en-US" sz="1400" b="1" dirty="0"/>
              <a:t>Tutorial </a:t>
            </a:r>
            <a:r>
              <a:rPr lang="en-US" sz="1400" b="1" dirty="0" smtClean="0"/>
              <a:t>9. </a:t>
            </a:r>
          </a:p>
          <a:p>
            <a:r>
              <a:rPr lang="en-US" sz="1400" b="1" dirty="0"/>
              <a:t>Lending to investment projects</a:t>
            </a:r>
            <a:endParaRPr lang="ru-RU" sz="1400" b="1" dirty="0"/>
          </a:p>
        </p:txBody>
      </p:sp>
    </p:spTree>
    <p:extLst>
      <p:ext uri="{BB962C8B-B14F-4D97-AF65-F5344CB8AC3E}">
        <p14:creationId xmlns:p14="http://schemas.microsoft.com/office/powerpoint/2010/main" val="905650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871</Words>
  <Application>Microsoft Office PowerPoint</Application>
  <PresentationFormat>Широкоэкранный</PresentationFormat>
  <Paragraphs>351</Paragraphs>
  <Slides>37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37</vt:i4>
      </vt:variant>
    </vt:vector>
  </HeadingPairs>
  <TitlesOfParts>
    <vt:vector size="41" baseType="lpstr">
      <vt:lpstr>Arial</vt:lpstr>
      <vt:lpstr>Calibri</vt:lpstr>
      <vt:lpstr>Calibri Light</vt:lpstr>
      <vt:lpstr>Тема Office</vt:lpstr>
      <vt:lpstr>INVESTMENT DESIGN  INNOVATION  IN THE ENERGY SYSTEM</vt:lpstr>
      <vt:lpstr>INVESTMENT DESIGN INNOVATION  IN THE ENERGY SYSTEM</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43</cp:revision>
  <dcterms:created xsi:type="dcterms:W3CDTF">2020-11-29T07:59:01Z</dcterms:created>
  <dcterms:modified xsi:type="dcterms:W3CDTF">2021-01-08T08:36:09Z</dcterms:modified>
</cp:coreProperties>
</file>