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89" r:id="rId4"/>
    <p:sldId id="25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288"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10.01.2021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10.01.2021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10.01.2021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10.01.2021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10.01.2021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10.01.2021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10.01.2021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155108" y="2605848"/>
            <a:ext cx="6323529" cy="1688004"/>
          </a:xfrm>
        </p:spPr>
        <p:txBody>
          <a:bodyPr>
            <a:normAutofit fontScale="90000"/>
          </a:bodyPr>
          <a:lstStyle/>
          <a:p>
            <a:pPr fontAlgn="t"/>
            <a:r>
              <a:rPr lang="en-US" sz="4400" b="1" dirty="0" smtClean="0"/>
              <a:t>INVESTMENT DESIGN </a:t>
            </a:r>
            <a:r>
              <a:rPr lang="ru-RU" sz="4400" b="1" dirty="0" smtClean="0"/>
              <a:t/>
            </a:r>
            <a:br>
              <a:rPr lang="ru-RU" sz="4400" b="1" dirty="0" smtClean="0"/>
            </a:br>
            <a:r>
              <a:rPr lang="en-US" sz="4400" b="1" dirty="0" smtClean="0"/>
              <a:t>INNOVATION</a:t>
            </a:r>
            <a:r>
              <a:rPr lang="ru-RU" sz="4400" b="1" dirty="0" smtClean="0"/>
              <a:t/>
            </a:r>
            <a:br>
              <a:rPr lang="ru-RU" sz="4400" b="1" dirty="0" smtClean="0"/>
            </a:br>
            <a:r>
              <a:rPr lang="en-US" sz="4400" b="1" dirty="0" smtClean="0"/>
              <a:t> IN THE ENERGY SYSTEM</a:t>
            </a:r>
            <a:endParaRPr lang="ru-RU" sz="4400" dirty="0"/>
          </a:p>
        </p:txBody>
      </p:sp>
      <p:sp>
        <p:nvSpPr>
          <p:cNvPr id="5" name="Подзаголовок 4"/>
          <p:cNvSpPr>
            <a:spLocks noGrp="1"/>
          </p:cNvSpPr>
          <p:nvPr>
            <p:ph type="subTitle" idx="1"/>
          </p:nvPr>
        </p:nvSpPr>
        <p:spPr>
          <a:xfrm>
            <a:off x="3155108" y="4493312"/>
            <a:ext cx="6391073" cy="1586745"/>
          </a:xfrm>
          <a:effectLst>
            <a:glow>
              <a:schemeClr val="accent1">
                <a:alpha val="40000"/>
              </a:schemeClr>
            </a:glow>
          </a:effectLst>
        </p:spPr>
        <p:txBody>
          <a:bodyPr>
            <a:noAutofit/>
          </a:bodyPr>
          <a:lstStyle/>
          <a:p>
            <a:r>
              <a:rPr lang="en-US" sz="2600" dirty="0" smtClean="0"/>
              <a:t>course for undergraduates of the II stage of higher education specialty</a:t>
            </a:r>
            <a:r>
              <a:rPr lang="ru-RU" sz="2600" dirty="0" smtClean="0"/>
              <a:t/>
            </a:r>
            <a:br>
              <a:rPr lang="ru-RU" sz="2600" dirty="0" smtClean="0"/>
            </a:br>
            <a:r>
              <a:rPr lang="en-US" sz="2600" dirty="0" smtClean="0"/>
              <a:t>1-43.80.01 "Electricity and Electrical Engineering" full-time and part-time studies</a:t>
            </a:r>
            <a:endParaRPr lang="ru-RU" sz="2600"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2052536" y="77824"/>
            <a:ext cx="8319088" cy="24638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3000" b="1" dirty="0"/>
              <a:t>STATE HIGHER PROFESSIONAL EDUCATION</a:t>
            </a:r>
            <a:endParaRPr lang="ru-RU" sz="3000" b="1" dirty="0"/>
          </a:p>
          <a:p>
            <a:pPr fontAlgn="t"/>
            <a:r>
              <a:rPr lang="en-US" sz="3000" b="1" dirty="0" smtClean="0"/>
              <a:t>BELARUSIAN-RUSSIAN UNIVERSITY</a:t>
            </a:r>
            <a:endParaRPr lang="ru-RU" sz="3000" b="1" dirty="0"/>
          </a:p>
          <a:p>
            <a:pPr fontAlgn="t"/>
            <a:r>
              <a:rPr lang="en-US" sz="3000" b="1" dirty="0"/>
              <a:t> </a:t>
            </a:r>
            <a:endParaRPr lang="ru-RU" sz="3000" b="1" dirty="0"/>
          </a:p>
          <a:p>
            <a:pPr fontAlgn="t"/>
            <a:r>
              <a:rPr lang="en-US" sz="3000" b="1" dirty="0"/>
              <a:t>DEPARTMENT </a:t>
            </a:r>
            <a:endParaRPr lang="ru-RU" sz="3000" b="1" dirty="0" smtClean="0"/>
          </a:p>
          <a:p>
            <a:pPr fontAlgn="t"/>
            <a:r>
              <a:rPr lang="en-US" sz="3000" b="1" dirty="0" smtClean="0"/>
              <a:t>ELECTRIC </a:t>
            </a:r>
            <a:r>
              <a:rPr lang="en-US" sz="3000" b="1" dirty="0"/>
              <a:t>DRIVE AND AUTOMATION </a:t>
            </a:r>
            <a:endParaRPr lang="ru-RU" sz="3000" b="1" dirty="0" smtClean="0"/>
          </a:p>
          <a:p>
            <a:pPr fontAlgn="t"/>
            <a:r>
              <a:rPr lang="en-US" sz="3000" b="1" dirty="0" smtClean="0"/>
              <a:t>OF </a:t>
            </a:r>
            <a:r>
              <a:rPr lang="en-US" sz="3000" b="1" dirty="0"/>
              <a:t>INDUSTRIAL </a:t>
            </a:r>
            <a:r>
              <a:rPr lang="en-US" sz="3000" b="1" dirty="0" smtClean="0"/>
              <a:t>INSTALLATIONS</a:t>
            </a:r>
            <a:endParaRPr lang="ru-RU" sz="3000" b="1" dirty="0"/>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5775196" y="6139074"/>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6010502" y="649417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405989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48930" y="755072"/>
            <a:ext cx="994307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In order to implement the main activity of the techno-park, it can provide services (perform works) to the residents of the techno-park, including:</a:t>
            </a:r>
            <a:endParaRPr lang="ru-RU" sz="2400" dirty="0"/>
          </a:p>
          <a:p>
            <a:pPr marL="342900" lvl="0" indent="-342900" algn="just">
              <a:buFont typeface="Arial" panose="020B0604020202020204" pitchFamily="34" charset="0"/>
              <a:buChar char="•"/>
            </a:pPr>
            <a:r>
              <a:rPr lang="en-US" sz="2400" dirty="0"/>
              <a:t>Services for patenting intellectual property objects abroad; services for conducting patent research;</a:t>
            </a:r>
            <a:endParaRPr lang="ru-RU" sz="2400" dirty="0"/>
          </a:p>
          <a:p>
            <a:pPr marL="342900" lvl="0" indent="-342900" algn="just">
              <a:buFont typeface="Arial" panose="020B0604020202020204" pitchFamily="34" charset="0"/>
              <a:buChar char="•"/>
            </a:pPr>
            <a:r>
              <a:rPr lang="en-US" sz="2400" dirty="0"/>
              <a:t>Services for organizing and conducting an assessment of the value of intellectual property objects as part of intangible assets;</a:t>
            </a:r>
            <a:endParaRPr lang="ru-RU" sz="2400" dirty="0"/>
          </a:p>
          <a:p>
            <a:pPr marL="342900" lvl="0" indent="-342900" algn="just">
              <a:buFont typeface="Arial" panose="020B0604020202020204" pitchFamily="34" charset="0"/>
              <a:buChar char="•"/>
            </a:pPr>
            <a:r>
              <a:rPr lang="en-US" sz="2400" dirty="0"/>
              <a:t>Services for the management of innovative projects;</a:t>
            </a:r>
            <a:endParaRPr lang="ru-RU" sz="2400" dirty="0"/>
          </a:p>
          <a:p>
            <a:pPr marL="342900" lvl="0" indent="-342900" algn="just">
              <a:buFont typeface="Arial" panose="020B0604020202020204" pitchFamily="34" charset="0"/>
              <a:buChar char="•"/>
            </a:pPr>
            <a:r>
              <a:rPr lang="en-US" sz="2400" dirty="0"/>
              <a:t>Engineering consulting and design services (engineering services);</a:t>
            </a:r>
            <a:endParaRPr lang="ru-RU" sz="2400" dirty="0"/>
          </a:p>
          <a:p>
            <a:pPr marL="342900" lvl="0" indent="-342900" algn="just">
              <a:buFont typeface="Arial" panose="020B0604020202020204" pitchFamily="34" charset="0"/>
              <a:buChar char="•"/>
            </a:pPr>
            <a:r>
              <a:rPr lang="en-US" sz="2400" dirty="0"/>
              <a:t>Work related to the production and testing of a prototype, other development work;</a:t>
            </a:r>
            <a:endParaRPr lang="ru-RU" sz="2400" dirty="0"/>
          </a:p>
          <a:p>
            <a:pPr marL="342900" lvl="0" indent="-342900" algn="just">
              <a:buFont typeface="Arial" panose="020B0604020202020204" pitchFamily="34" charset="0"/>
              <a:buChar char="•"/>
            </a:pPr>
            <a:r>
              <a:rPr lang="en-US" sz="2400" dirty="0"/>
              <a:t>Services for certification and registration of products required in accordance with the legislation for the production of products based on innovation;</a:t>
            </a:r>
            <a:endParaRPr lang="ru-RU" sz="2400" dirty="0"/>
          </a:p>
          <a:p>
            <a:pPr marL="342900" indent="-342900" algn="just">
              <a:buFont typeface="Arial" panose="020B0604020202020204" pitchFamily="34" charset="0"/>
              <a:buChar char="•"/>
            </a:pPr>
            <a:r>
              <a:rPr lang="en-US" sz="2400" dirty="0"/>
              <a:t>The period of possible stay of the subject of innovation activity in the status of a resident of the techno-park is limited to the period provided for in the constituent documents of the techno-park.</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94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48930" y="1136988"/>
            <a:ext cx="9349946" cy="343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14000"/>
              </a:lnSpc>
            </a:pPr>
            <a:r>
              <a:rPr lang="en-US" sz="2400" dirty="0" smtClean="0"/>
              <a:t>	</a:t>
            </a:r>
            <a:r>
              <a:rPr lang="en-US" sz="2400" b="1" dirty="0"/>
              <a:t>Technology transfer - a complex of measures aimed at transferring innovations from the sphere of their production (development) to the sphere of practical use.</a:t>
            </a:r>
            <a:endParaRPr lang="ru-RU" sz="2400" dirty="0"/>
          </a:p>
          <a:p>
            <a:pPr algn="just">
              <a:lnSpc>
                <a:spcPct val="114000"/>
              </a:lnSpc>
            </a:pPr>
            <a:r>
              <a:rPr lang="en-US" sz="2400" dirty="0" smtClean="0"/>
              <a:t>	Technology </a:t>
            </a:r>
            <a:r>
              <a:rPr lang="en-US" sz="2400" dirty="0"/>
              <a:t>transfer center - an innovation infrastructure entity (commercial organization) that has an average number of employees up to 100 people, the purpose of which is to provide technology transfer, or has a separate division with at least seven employees, the purpose of which is to provide technology transfer</a:t>
            </a:r>
            <a:r>
              <a:rPr lang="en-US" sz="2400" dirty="0" smtClean="0"/>
              <a:t>.</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85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348244" y="41901"/>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023528" y="948692"/>
            <a:ext cx="10041924"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main activity of the technology transfer center is the implementation of technology transfer, including:</a:t>
            </a:r>
            <a:endParaRPr lang="ru-RU" sz="2400" dirty="0"/>
          </a:p>
          <a:p>
            <a:pPr marL="342900" lvl="0" indent="-342900" algn="just">
              <a:buFont typeface="Arial" panose="020B0604020202020204" pitchFamily="34" charset="0"/>
              <a:buChar char="•"/>
            </a:pPr>
            <a:r>
              <a:rPr lang="en-US" sz="2300" dirty="0"/>
              <a:t>Conducting market research to identify opportunities for introducing innovations into civil circulation, as well as products, technologies, services, organizational and technical solutions created on their basis;</a:t>
            </a:r>
            <a:endParaRPr lang="ru-RU" sz="2300" dirty="0"/>
          </a:p>
          <a:p>
            <a:pPr marL="342900" lvl="0" indent="-342900" algn="just">
              <a:buFont typeface="Arial" panose="020B0604020202020204" pitchFamily="34" charset="0"/>
              <a:buChar char="•"/>
            </a:pPr>
            <a:r>
              <a:rPr lang="en-US" sz="2300" dirty="0"/>
              <a:t>Provision of services (works) to ensure legal protection of innovations;</a:t>
            </a:r>
            <a:endParaRPr lang="ru-RU" sz="2300" dirty="0"/>
          </a:p>
          <a:p>
            <a:pPr marL="342900" lvl="0" indent="-342900" algn="just">
              <a:buFont typeface="Arial" panose="020B0604020202020204" pitchFamily="34" charset="0"/>
              <a:buChar char="•"/>
            </a:pPr>
            <a:r>
              <a:rPr lang="en-US" sz="2300" dirty="0"/>
              <a:t>Provision of engineering consulting and design services (engineering services);</a:t>
            </a:r>
            <a:endParaRPr lang="ru-RU" sz="2300" dirty="0"/>
          </a:p>
          <a:p>
            <a:pPr marL="342900" lvl="0" indent="-342900" algn="just">
              <a:buFont typeface="Arial" panose="020B0604020202020204" pitchFamily="34" charset="0"/>
              <a:buChar char="•"/>
            </a:pPr>
            <a:r>
              <a:rPr lang="en-US" sz="2300" dirty="0"/>
              <a:t>Provision of services for the preparation of business plans for innovative projects;</a:t>
            </a:r>
            <a:endParaRPr lang="ru-RU" sz="2300" dirty="0"/>
          </a:p>
          <a:p>
            <a:pPr marL="342900" lvl="0" indent="-342900" algn="just">
              <a:buFont typeface="Arial" panose="020B0604020202020204" pitchFamily="34" charset="0"/>
              <a:buChar char="•"/>
            </a:pPr>
            <a:r>
              <a:rPr lang="en-US" sz="2300" dirty="0"/>
              <a:t>Attracting investments, finding investors and (or) business partners; providing services for the management of innovative projects;</a:t>
            </a:r>
            <a:endParaRPr lang="ru-RU" sz="2300" dirty="0"/>
          </a:p>
          <a:p>
            <a:pPr marL="342900" lvl="0" indent="-342900" algn="just">
              <a:buFont typeface="Arial" panose="020B0604020202020204" pitchFamily="34" charset="0"/>
              <a:buChar char="•"/>
            </a:pPr>
            <a:r>
              <a:rPr lang="en-US" sz="2300" dirty="0"/>
              <a:t>Provision of services for the information promotion of innovations and (or) products, technologies, services, organizational and technical solutions created on the basis of innovations, through the organization of participation of subjects of innovative activity in exhibitions, conferences, production of advertising and information products.</a:t>
            </a:r>
            <a:endParaRPr lang="ru-RU" sz="2300" dirty="0"/>
          </a:p>
        </p:txBody>
      </p:sp>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34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15979" y="1071140"/>
            <a:ext cx="1004192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r>
              <a:rPr lang="en-US" sz="2400" dirty="0" smtClean="0"/>
              <a:t>If </a:t>
            </a:r>
            <a:r>
              <a:rPr lang="en-US" sz="2400" dirty="0"/>
              <a:t>the status of a technology transfer center is granted to a legal entity that has a separate division, the purpose of which is to provide technology transfer, this legal entity enjoys the benefits and advantages provided to it as a technology transfer center in terms of the activities of the corresponding separate division.</a:t>
            </a:r>
            <a:endParaRPr lang="ru-RU" sz="2400" dirty="0"/>
          </a:p>
          <a:p>
            <a:r>
              <a:rPr lang="en-US" sz="2400" b="1" dirty="0" smtClean="0"/>
              <a:t>	Venture </a:t>
            </a:r>
            <a:r>
              <a:rPr lang="en-US" sz="2400" b="1" dirty="0"/>
              <a:t>organization - a commercial organization that is a subject of innovation infrastructure, the subject of which is the financing of innovation activities</a:t>
            </a:r>
            <a:r>
              <a:rPr lang="en-US" sz="2400" dirty="0"/>
              <a:t>.</a:t>
            </a:r>
            <a:endParaRPr lang="ru-RU" sz="2400" dirty="0"/>
          </a:p>
          <a:p>
            <a:r>
              <a:rPr lang="en-US" sz="2400" dirty="0" smtClean="0"/>
              <a:t>	The </a:t>
            </a:r>
            <a:r>
              <a:rPr lang="en-US" sz="2400" dirty="0"/>
              <a:t>main activities of the venture organization are:</a:t>
            </a:r>
            <a:endParaRPr lang="ru-RU" sz="2400" dirty="0"/>
          </a:p>
          <a:p>
            <a:pPr marL="342900" lvl="0" indent="-342900">
              <a:buFont typeface="Arial" panose="020B0604020202020204" pitchFamily="34" charset="0"/>
              <a:buChar char="•"/>
            </a:pPr>
            <a:r>
              <a:rPr lang="en-US" sz="2400" dirty="0"/>
              <a:t>Financing of venture projects;</a:t>
            </a:r>
            <a:endParaRPr lang="ru-RU" sz="2400" dirty="0"/>
          </a:p>
          <a:p>
            <a:pPr marL="342900" lvl="0" indent="-342900">
              <a:buFont typeface="Arial" panose="020B0604020202020204" pitchFamily="34" charset="0"/>
              <a:buChar char="•"/>
            </a:pPr>
            <a:r>
              <a:rPr lang="en-US" sz="2400" dirty="0"/>
              <a:t>Transfer of equipment necessary for the implementation of innovative activities to the subjects of innovative activity under the lease agreement;</a:t>
            </a:r>
            <a:endParaRPr lang="ru-RU" sz="2400" dirty="0"/>
          </a:p>
          <a:p>
            <a:pPr marL="342900" lvl="0" indent="-342900">
              <a:buFont typeface="Arial" panose="020B0604020202020204" pitchFamily="34" charset="0"/>
              <a:buChar char="•"/>
            </a:pPr>
            <a:r>
              <a:rPr lang="en-US" sz="2400" dirty="0"/>
              <a:t>Creation of legal entities engaged in innovative activities</a:t>
            </a:r>
            <a:r>
              <a:rPr lang="en-US" sz="2400" dirty="0" smtClean="0"/>
              <a:t>;</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48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150076" y="1187397"/>
            <a:ext cx="100419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buFont typeface="Arial" panose="020B0604020202020204" pitchFamily="34" charset="0"/>
              <a:buChar char="•"/>
            </a:pPr>
            <a:r>
              <a:rPr lang="en-US" sz="2400" dirty="0" smtClean="0"/>
              <a:t>Acquisition </a:t>
            </a:r>
            <a:r>
              <a:rPr lang="en-US" sz="2400" dirty="0"/>
              <a:t>of property rights to intellectual property objects, results of research, development and experimental-technological works, transfer of these rights to the subjects of innovative activity, which are the executors of venture projects, on a paid or gratuitous basis;</a:t>
            </a:r>
            <a:endParaRPr lang="ru-RU" sz="2400" dirty="0"/>
          </a:p>
          <a:p>
            <a:pPr marL="342900" indent="-342900">
              <a:buFont typeface="Arial" panose="020B0604020202020204" pitchFamily="34" charset="0"/>
              <a:buChar char="•"/>
            </a:pPr>
            <a:r>
              <a:rPr lang="en-US" sz="2400" dirty="0"/>
              <a:t>Providing management, consulting and other services to the subjects of innovative activity, which are the executors of venture projects.</a:t>
            </a:r>
            <a:endParaRPr lang="ru-RU" sz="2400" dirty="0"/>
          </a:p>
          <a:p>
            <a:r>
              <a:rPr lang="en-US" sz="2400" dirty="0"/>
              <a:t>	</a:t>
            </a:r>
            <a:endParaRPr lang="en-US" sz="2400" dirty="0" smtClean="0"/>
          </a:p>
          <a:p>
            <a:endParaRPr lang="en-US" sz="2400" dirty="0"/>
          </a:p>
          <a:p>
            <a:r>
              <a:rPr lang="en-US" sz="2400" dirty="0" smtClean="0"/>
              <a:t>	Venture </a:t>
            </a:r>
            <a:r>
              <a:rPr lang="en-US" sz="2400" dirty="0"/>
              <a:t>organization may transfer its property, including funds, to a trust management in accordance with the law.</a:t>
            </a:r>
            <a:endParaRPr lang="ru-RU" sz="2400" dirty="0"/>
          </a:p>
          <a:p>
            <a:r>
              <a:rPr lang="en-US" sz="2400" dirty="0" smtClean="0"/>
              <a:t>	Financing </a:t>
            </a:r>
            <a:r>
              <a:rPr lang="en-US" sz="2400" dirty="0"/>
              <a:t>of innovative activities can be carried out at the expense of the republican and (or) local budgets, external state loans, loans, own funds of legal entities and individual entrepreneurs, as well as at the expense of other sources in accordance with the legislation.</a:t>
            </a:r>
            <a:endParaRPr lang="ru-RU" sz="22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339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5614087" y="1230121"/>
            <a:ext cx="5358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10.3. Venture financing of innovations</a:t>
            </a:r>
            <a:endParaRPr lang="ru-RU" sz="2400" dirty="0"/>
          </a:p>
        </p:txBody>
      </p:sp>
      <p:sp>
        <p:nvSpPr>
          <p:cNvPr id="7" name="Rectangle 3"/>
          <p:cNvSpPr>
            <a:spLocks noChangeArrowheads="1"/>
          </p:cNvSpPr>
          <p:nvPr/>
        </p:nvSpPr>
        <p:spPr bwMode="auto">
          <a:xfrm>
            <a:off x="4646581" y="1936961"/>
            <a:ext cx="7545419" cy="343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4000"/>
              </a:lnSpc>
            </a:pPr>
            <a:r>
              <a:rPr lang="en-US" sz="2400" dirty="0" smtClean="0"/>
              <a:t>	 </a:t>
            </a:r>
            <a:r>
              <a:rPr lang="en-US" sz="2400" dirty="0"/>
              <a:t>The term "venture" (from English) - to take risks, which very accurately characterizes organizations whose investment activities are associated with a high degree of risk. However, high risk is compensated by high (significantly higher than average) revenues from the project, which is usually associated with various kinds of innovations (computer and software development, applied research and implementation of their results, etc.).</a:t>
            </a:r>
            <a:endParaRPr lang="en-US" sz="2400" dirty="0"/>
          </a:p>
        </p:txBody>
      </p:sp>
    </p:spTree>
    <p:extLst>
      <p:ext uri="{BB962C8B-B14F-4D97-AF65-F5344CB8AC3E}">
        <p14:creationId xmlns:p14="http://schemas.microsoft.com/office/powerpoint/2010/main" val="58947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40692" y="960171"/>
            <a:ext cx="982476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defining feature of innovative organizations is their low capitalization (lack of assets in material form), which makes it difficult to obtain a bank loan secured by property for the formation of working capital. In order to minimize the risks associated with the financing of such innovative structures, a venture organization is being created. It can be created through contributions from both external and internal investors. By investing funds (in the form of contributions to the authorized capital or loans) diversified simultaneously in several venture projects and suffering losses on most of them, venture organizations compensate for them at the expense of high incomes on the remaining projects.</a:t>
            </a:r>
            <a:endParaRPr lang="ru-RU" sz="2400" dirty="0"/>
          </a:p>
          <a:p>
            <a:pPr algn="just"/>
            <a:r>
              <a:rPr lang="en-US" sz="2400" dirty="0" smtClean="0"/>
              <a:t>	A </a:t>
            </a:r>
            <a:r>
              <a:rPr lang="en-US" sz="2400" dirty="0"/>
              <a:t>venture organization is a commercial organization created to carry out investment activities in the field of creating and implementing innovations, as well as financing innovative projects</a:t>
            </a:r>
            <a:r>
              <a:rPr lang="en-US" sz="2400" dirty="0" smtClean="0"/>
              <a:t>.</a:t>
            </a:r>
            <a:endParaRPr lang="ru-RU" sz="22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257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40692" y="637332"/>
            <a:ext cx="995130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main activities of the venture organization are:</a:t>
            </a:r>
            <a:endParaRPr lang="ru-RU" sz="2400" dirty="0"/>
          </a:p>
          <a:p>
            <a:pPr marL="457200" indent="-457200" algn="just">
              <a:buFont typeface="+mj-lt"/>
              <a:buAutoNum type="arabicPeriod"/>
            </a:pPr>
            <a:r>
              <a:rPr lang="en-US" sz="2400" dirty="0" smtClean="0"/>
              <a:t>Acquisition </a:t>
            </a:r>
            <a:r>
              <a:rPr lang="en-US" sz="2400" dirty="0"/>
              <a:t>of property rights of legal entities and (or) individual entrepreneurs engaged in scientific, scientific-technical and innovative activities;</a:t>
            </a:r>
            <a:endParaRPr lang="ru-RU" sz="2400" dirty="0"/>
          </a:p>
          <a:p>
            <a:pPr marL="457200" indent="-457200" algn="just">
              <a:buFont typeface="+mj-lt"/>
              <a:buAutoNum type="arabicPeriod"/>
            </a:pPr>
            <a:r>
              <a:rPr lang="en-US" sz="2400" dirty="0" smtClean="0"/>
              <a:t>Financing </a:t>
            </a:r>
            <a:r>
              <a:rPr lang="en-US" sz="2400" dirty="0"/>
              <a:t>of innovative projects;</a:t>
            </a:r>
            <a:endParaRPr lang="ru-RU" sz="2400" dirty="0"/>
          </a:p>
          <a:p>
            <a:pPr marL="457200" indent="-457200" algn="just">
              <a:buFont typeface="+mj-lt"/>
              <a:buAutoNum type="arabicPeriod"/>
            </a:pPr>
            <a:r>
              <a:rPr lang="en-US" sz="2400" dirty="0" smtClean="0"/>
              <a:t>Providing </a:t>
            </a:r>
            <a:r>
              <a:rPr lang="en-US" sz="2400" dirty="0"/>
              <a:t>management, consulting and other services to persons performing innovative projects financed by a venture organization.</a:t>
            </a:r>
            <a:endParaRPr lang="ru-RU" sz="2400" dirty="0"/>
          </a:p>
          <a:p>
            <a:pPr algn="just">
              <a:lnSpc>
                <a:spcPct val="95000"/>
              </a:lnSpc>
            </a:pPr>
            <a:r>
              <a:rPr lang="en-US" sz="2400" dirty="0" smtClean="0"/>
              <a:t>	Thus</a:t>
            </a:r>
            <a:r>
              <a:rPr lang="en-US" sz="2400" dirty="0"/>
              <a:t>, a venture organization is not a special organizational and legal form of a legal entity, but only a certain direction of activity for a unitary enterprise, a joint-stock company and other commercial organizations.</a:t>
            </a:r>
            <a:endParaRPr lang="ru-RU" sz="2400" dirty="0"/>
          </a:p>
          <a:p>
            <a:pPr algn="just">
              <a:lnSpc>
                <a:spcPct val="95000"/>
              </a:lnSpc>
            </a:pPr>
            <a:r>
              <a:rPr lang="en-US" sz="2400" dirty="0" smtClean="0"/>
              <a:t>	Unlike </a:t>
            </a:r>
            <a:r>
              <a:rPr lang="en-US" sz="2400" dirty="0"/>
              <a:t>other subjects of innovation infrastructure (techno-parks, technology transfer centers), as well as residents of science and technology parks, the Regulation does not impose requirements for venture organizations on the maximum average number of employees (100 people). Legal entities that have submitted relevant documents to the State Committee for Science and Technology (or a similar state agency) may be registered as venture organizations, as well as other subjects of innovation infrastructure.</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00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240692" y="733189"/>
            <a:ext cx="9951308" cy="605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5000"/>
              </a:lnSpc>
            </a:pPr>
            <a:r>
              <a:rPr lang="en-US" sz="2400" dirty="0" smtClean="0"/>
              <a:t>	</a:t>
            </a:r>
            <a:r>
              <a:rPr lang="en-US" sz="2400" dirty="0"/>
              <a:t>In turn, a venture project is a complex of works on creation and implementation of innovations, organization and (or) development of production of high-tech goods (works, services).</a:t>
            </a:r>
            <a:endParaRPr lang="ru-RU" sz="2400" dirty="0"/>
          </a:p>
          <a:p>
            <a:pPr>
              <a:lnSpc>
                <a:spcPct val="95000"/>
              </a:lnSpc>
            </a:pPr>
            <a:r>
              <a:rPr lang="en-US" sz="2400" dirty="0"/>
              <a:t>Venture financing in a broad sense is all forms of financial support for a venture enterprise associated with the attraction of venture capital (free provision of financial resources, lending, loans, subsidies).</a:t>
            </a:r>
            <a:endParaRPr lang="ru-RU" sz="2400" dirty="0"/>
          </a:p>
          <a:p>
            <a:pPr>
              <a:lnSpc>
                <a:spcPct val="95000"/>
              </a:lnSpc>
            </a:pPr>
            <a:r>
              <a:rPr lang="en-US" sz="2400" dirty="0"/>
              <a:t>Venture financing in the narrow sense is the provision of financial resources (venture capital) for the implementation of a venture project on the terms of free, irrevocable, indefinite.</a:t>
            </a:r>
            <a:endParaRPr lang="ru-RU" sz="2400" dirty="0"/>
          </a:p>
          <a:p>
            <a:pPr>
              <a:lnSpc>
                <a:spcPct val="95000"/>
              </a:lnSpc>
            </a:pPr>
            <a:r>
              <a:rPr lang="en-US" sz="2400" dirty="0" smtClean="0"/>
              <a:t>	Participants </a:t>
            </a:r>
            <a:r>
              <a:rPr lang="en-US" sz="2400" dirty="0"/>
              <a:t>of venture activity:</a:t>
            </a:r>
            <a:endParaRPr lang="ru-RU" sz="2400" dirty="0"/>
          </a:p>
          <a:p>
            <a:pPr marL="457200" indent="-457200">
              <a:lnSpc>
                <a:spcPct val="95000"/>
              </a:lnSpc>
              <a:buFont typeface="+mj-lt"/>
              <a:buAutoNum type="arabicPeriod"/>
            </a:pPr>
            <a:r>
              <a:rPr lang="en-US" sz="2400" dirty="0" smtClean="0"/>
              <a:t>Venture </a:t>
            </a:r>
            <a:r>
              <a:rPr lang="en-US" sz="2400" dirty="0"/>
              <a:t>(an enterprise engaged in venture activity);</a:t>
            </a:r>
            <a:endParaRPr lang="ru-RU" sz="2400" dirty="0"/>
          </a:p>
          <a:p>
            <a:pPr marL="457200" indent="-457200">
              <a:lnSpc>
                <a:spcPct val="95000"/>
              </a:lnSpc>
              <a:buFont typeface="+mj-lt"/>
              <a:buAutoNum type="arabicPeriod"/>
            </a:pPr>
            <a:r>
              <a:rPr lang="en-US" sz="2400" dirty="0" smtClean="0"/>
              <a:t>Individual </a:t>
            </a:r>
            <a:r>
              <a:rPr lang="en-US" sz="2400" dirty="0"/>
              <a:t>investors (venture capital investors</a:t>
            </a:r>
            <a:r>
              <a:rPr lang="en-US" sz="2400" dirty="0" smtClean="0"/>
              <a:t>)</a:t>
            </a:r>
          </a:p>
          <a:p>
            <a:pPr marL="342900" indent="-342900">
              <a:lnSpc>
                <a:spcPct val="95000"/>
              </a:lnSpc>
              <a:buFont typeface="Arial" panose="020B0604020202020204" pitchFamily="34" charset="0"/>
              <a:buChar char="•"/>
            </a:pPr>
            <a:r>
              <a:rPr lang="en-US" sz="2400" dirty="0" smtClean="0"/>
              <a:t>Institutional </a:t>
            </a:r>
            <a:r>
              <a:rPr lang="en-US" sz="2400" dirty="0"/>
              <a:t>investors (insurance companies, pension funds, banks, special trust funds);</a:t>
            </a:r>
            <a:endParaRPr lang="ru-RU" sz="2400" dirty="0"/>
          </a:p>
          <a:p>
            <a:pPr marL="342900" indent="-342900">
              <a:lnSpc>
                <a:spcPct val="95000"/>
              </a:lnSpc>
              <a:buFont typeface="Arial" panose="020B0604020202020204" pitchFamily="34" charset="0"/>
              <a:buChar char="•"/>
            </a:pPr>
            <a:r>
              <a:rPr lang="en-US" sz="2400" dirty="0"/>
              <a:t>Non-institutional investors (research institutes, enterprises, universities);</a:t>
            </a:r>
            <a:endParaRPr lang="ru-RU" sz="2400" dirty="0"/>
          </a:p>
          <a:p>
            <a:pPr marL="342900" indent="-342900">
              <a:lnSpc>
                <a:spcPct val="95000"/>
              </a:lnSpc>
              <a:buFont typeface="Arial" panose="020B0604020202020204" pitchFamily="34" charset="0"/>
              <a:buChar char="•"/>
            </a:pPr>
            <a:r>
              <a:rPr lang="en-US" sz="2400" dirty="0"/>
              <a:t>State;</a:t>
            </a:r>
            <a:endParaRPr lang="ru-RU" sz="2400" dirty="0"/>
          </a:p>
          <a:p>
            <a:pPr marL="342900" indent="-342900">
              <a:lnSpc>
                <a:spcPct val="95000"/>
              </a:lnSpc>
              <a:buFont typeface="Arial" panose="020B0604020202020204" pitchFamily="34" charset="0"/>
              <a:buChar char="•"/>
            </a:pPr>
            <a:r>
              <a:rPr lang="en-US" sz="2400" dirty="0"/>
              <a:t>Private individuals</a:t>
            </a:r>
            <a:r>
              <a:rPr lang="en-US" sz="2400" dirty="0" smtClean="0"/>
              <a:t>.</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283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303615" y="823759"/>
            <a:ext cx="981950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95000"/>
              </a:lnSpc>
            </a:pPr>
            <a:r>
              <a:rPr lang="en-US" sz="2400" dirty="0" smtClean="0"/>
              <a:t>	3</a:t>
            </a:r>
            <a:r>
              <a:rPr lang="en-US" sz="2400" dirty="0"/>
              <a:t>. Financial intermediaries:</a:t>
            </a:r>
            <a:endParaRPr lang="ru-RU" sz="2400" dirty="0"/>
          </a:p>
          <a:p>
            <a:pPr marL="342900" lvl="0" indent="-342900" algn="just">
              <a:lnSpc>
                <a:spcPct val="95000"/>
              </a:lnSpc>
              <a:buFont typeface="Arial" panose="020B0604020202020204" pitchFamily="34" charset="0"/>
              <a:buChar char="•"/>
            </a:pPr>
            <a:r>
              <a:rPr lang="en-US" sz="2400" dirty="0"/>
              <a:t>Venture capital firms;</a:t>
            </a:r>
            <a:endParaRPr lang="ru-RU" sz="2400" dirty="0"/>
          </a:p>
          <a:p>
            <a:pPr marL="342900" lvl="0" indent="-342900" algn="just">
              <a:lnSpc>
                <a:spcPct val="95000"/>
              </a:lnSpc>
              <a:buFont typeface="Arial" panose="020B0604020202020204" pitchFamily="34" charset="0"/>
              <a:buChar char="•"/>
            </a:pPr>
            <a:r>
              <a:rPr lang="en-US" sz="2400" dirty="0"/>
              <a:t>Venture capital funds</a:t>
            </a:r>
            <a:r>
              <a:rPr lang="en-US" sz="2400" dirty="0" smtClean="0"/>
              <a:t>.</a:t>
            </a:r>
          </a:p>
          <a:p>
            <a:pPr algn="just">
              <a:lnSpc>
                <a:spcPct val="125000"/>
              </a:lnSpc>
            </a:pPr>
            <a:r>
              <a:rPr lang="en-US" sz="2400" dirty="0" smtClean="0"/>
              <a:t>	Financing </a:t>
            </a:r>
            <a:r>
              <a:rPr lang="en-US" sz="2400" dirty="0"/>
              <a:t>of venture projects is carried out by:</a:t>
            </a:r>
            <a:endParaRPr lang="ru-RU" sz="2400" dirty="0"/>
          </a:p>
          <a:p>
            <a:pPr marL="342900" lvl="0" indent="-342900" algn="just">
              <a:lnSpc>
                <a:spcPct val="95000"/>
              </a:lnSpc>
              <a:buFont typeface="Arial" panose="020B0604020202020204" pitchFamily="34" charset="0"/>
              <a:buChar char="•"/>
            </a:pPr>
            <a:r>
              <a:rPr lang="en-US" sz="2400" dirty="0"/>
              <a:t>Purchase of shares (shares in authorized funds) of innovative entities created in the form of business entities;</a:t>
            </a:r>
            <a:endParaRPr lang="ru-RU" sz="2400" dirty="0"/>
          </a:p>
          <a:p>
            <a:pPr marL="342900" lvl="0" indent="-342900" algn="just">
              <a:lnSpc>
                <a:spcPct val="95000"/>
              </a:lnSpc>
              <a:buFont typeface="Arial" panose="020B0604020202020204" pitchFamily="34" charset="0"/>
              <a:buChar char="•"/>
            </a:pPr>
            <a:r>
              <a:rPr lang="en-US" sz="2400" dirty="0"/>
              <a:t>Providing targeted loans to innovation entities for the implementation of venture projects;</a:t>
            </a:r>
            <a:endParaRPr lang="ru-RU" sz="2400" dirty="0"/>
          </a:p>
          <a:p>
            <a:pPr marL="342900" lvl="0" indent="-342900" algn="just">
              <a:lnSpc>
                <a:spcPct val="95000"/>
              </a:lnSpc>
              <a:buFont typeface="Arial" panose="020B0604020202020204" pitchFamily="34" charset="0"/>
              <a:buChar char="•"/>
            </a:pPr>
            <a:r>
              <a:rPr lang="en-US" sz="2400" dirty="0"/>
              <a:t>By other means provided for by law</a:t>
            </a:r>
            <a:r>
              <a:rPr lang="en-US" sz="2400" dirty="0" smtClean="0"/>
              <a:t>.</a:t>
            </a:r>
            <a:r>
              <a:rPr lang="en-US" sz="2400" dirty="0"/>
              <a:t> </a:t>
            </a:r>
            <a:endParaRPr lang="en-US" sz="2400" dirty="0" smtClean="0"/>
          </a:p>
          <a:p>
            <a:pPr marL="342900" lvl="0" indent="-342900" algn="just">
              <a:lnSpc>
                <a:spcPct val="50000"/>
              </a:lnSpc>
              <a:buFont typeface="Arial" panose="020B0604020202020204" pitchFamily="34" charset="0"/>
              <a:buChar char="•"/>
            </a:pPr>
            <a:endParaRPr lang="en-US" sz="2400" dirty="0"/>
          </a:p>
          <a:p>
            <a:pPr algn="just">
              <a:lnSpc>
                <a:spcPct val="95000"/>
              </a:lnSpc>
            </a:pPr>
            <a:r>
              <a:rPr lang="en-US" sz="2400" dirty="0" smtClean="0"/>
              <a:t>	Funds </a:t>
            </a:r>
            <a:r>
              <a:rPr lang="en-US" sz="2400" dirty="0"/>
              <a:t>may be provided to the subject of innovative activity by a venture organization without collateral, surety, guarantee or other means of ensuring the fulfillment of obligations.</a:t>
            </a:r>
            <a:endParaRPr lang="ru-RU" sz="2400" dirty="0"/>
          </a:p>
          <a:p>
            <a:pPr algn="just">
              <a:lnSpc>
                <a:spcPct val="95000"/>
              </a:lnSpc>
            </a:pPr>
            <a:r>
              <a:rPr lang="en-US" sz="2400" dirty="0" smtClean="0"/>
              <a:t>	The </a:t>
            </a:r>
            <a:r>
              <a:rPr lang="en-US" sz="2400" dirty="0"/>
              <a:t>share of financing of one venture project may not exceed 50 percent of the book value of the assets of a venture organization, determined on the basis of accounting data for the last reporting period, if a lower limit of the share of financing is not established in its constituent documents</a:t>
            </a:r>
            <a:r>
              <a:rPr lang="en-US" sz="2400" dirty="0" smtClean="0"/>
              <a:t>.</a:t>
            </a:r>
            <a:endParaRPr lang="ru-RU" sz="2400" dirty="0"/>
          </a:p>
        </p:txBody>
      </p:sp>
      <p:sp>
        <p:nvSpPr>
          <p:cNvPr id="16"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7" name="Прямоугольник 16"/>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8" name="Прямая соединительная линия 17"/>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841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4883286" y="1806209"/>
            <a:ext cx="7412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a:t>
            </a:r>
            <a:r>
              <a:rPr lang="ru-RU" sz="2400" b="1" dirty="0"/>
              <a:t> </a:t>
            </a:r>
            <a:r>
              <a:rPr lang="en-US" sz="2400" b="1" dirty="0" smtClean="0"/>
              <a:t>10. </a:t>
            </a:r>
            <a:r>
              <a:rPr lang="ru-RU" sz="2400" b="1" dirty="0"/>
              <a:t>INVESTMENTS IN SCIENTIFIC, TECHNICAL AND INNOVATIVE </a:t>
            </a:r>
            <a:r>
              <a:rPr lang="ru-RU" sz="2400" b="1" dirty="0" smtClean="0"/>
              <a:t>ACTIVITIES</a:t>
            </a:r>
            <a:endParaRPr lang="ru-RU" sz="2400" dirty="0"/>
          </a:p>
        </p:txBody>
      </p:sp>
      <p:sp>
        <p:nvSpPr>
          <p:cNvPr id="5" name="Rectangle 3"/>
          <p:cNvSpPr>
            <a:spLocks noChangeArrowheads="1"/>
          </p:cNvSpPr>
          <p:nvPr/>
        </p:nvSpPr>
        <p:spPr bwMode="auto">
          <a:xfrm>
            <a:off x="4779524" y="2954785"/>
            <a:ext cx="74124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10.1</a:t>
            </a:r>
            <a:r>
              <a:rPr lang="en-US" sz="2400" b="1" dirty="0"/>
              <a:t>. The concept of innovation activity. The role of innovation in the transition to a market economy</a:t>
            </a:r>
            <a:endParaRPr lang="ru-RU" sz="2400" dirty="0"/>
          </a:p>
          <a:p>
            <a:r>
              <a:rPr lang="en-US" sz="2400" b="1" dirty="0" smtClean="0"/>
              <a:t>10.2</a:t>
            </a:r>
            <a:r>
              <a:rPr lang="en-US" sz="2400" b="1" dirty="0"/>
              <a:t>. Subjects of innovation infrastructure, the need for their development</a:t>
            </a:r>
            <a:endParaRPr lang="ru-RU" sz="2400" dirty="0"/>
          </a:p>
          <a:p>
            <a:r>
              <a:rPr lang="en-US" sz="2400" b="1" dirty="0" smtClean="0"/>
              <a:t>10.3</a:t>
            </a:r>
            <a:r>
              <a:rPr lang="en-US" sz="2400" b="1" dirty="0"/>
              <a:t>. Venture financing of innovations</a:t>
            </a:r>
            <a:endParaRPr lang="ru-RU" sz="2400" dirty="0"/>
          </a:p>
          <a:p>
            <a:r>
              <a:rPr lang="en-US" sz="2400" b="1" dirty="0" smtClean="0"/>
              <a:t>10.4</a:t>
            </a:r>
            <a:r>
              <a:rPr lang="en-US" sz="2400" b="1" dirty="0"/>
              <a:t>. Financial support of scientific, technical and innovative activities. Features of taxation of high-tech organizations</a:t>
            </a:r>
            <a:endParaRPr lang="ru-RU" sz="2400" dirty="0"/>
          </a:p>
        </p:txBody>
      </p:sp>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372498" y="1076390"/>
            <a:ext cx="98195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selection of venture projects for financing is carried out by the venture organization based on the results of their expertise, taking into account the risk assessment of innovation activities.</a:t>
            </a:r>
            <a:endParaRPr lang="ru-RU" sz="2400" dirty="0"/>
          </a:p>
          <a:p>
            <a:r>
              <a:rPr lang="en-US" sz="2400" dirty="0"/>
              <a:t>Expertise of venture projects with an assessment of the risk of innovation activity may be carried out by a trustee, venture organization or other organization.</a:t>
            </a:r>
            <a:endParaRPr lang="ru-RU" sz="2400" dirty="0"/>
          </a:p>
          <a:p>
            <a:r>
              <a:rPr lang="en-US" sz="2400" dirty="0"/>
              <a:t>In order to reduce the risk of innovation activity, a venture organization or its trustee forms a portfolio of venture projects from projects that have positive results of expertise.</a:t>
            </a:r>
            <a:endParaRPr lang="ru-RU" sz="2400" dirty="0"/>
          </a:p>
          <a:p>
            <a:r>
              <a:rPr lang="en-US" sz="2400" dirty="0"/>
              <a:t>The risk assessment of innovation activities associated with the financing of venture projects is carried out in general for the portfolio of venture projects, taking into account the risks of its constituent projects.</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19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224216" y="755072"/>
            <a:ext cx="996778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following tax benefits are available for venture capital organizations:</a:t>
            </a:r>
            <a:endParaRPr lang="ru-RU" sz="2400" dirty="0"/>
          </a:p>
          <a:p>
            <a:pPr algn="just"/>
            <a:r>
              <a:rPr lang="en-US" sz="2400" dirty="0"/>
              <a:t>1) Amount of income received from innovative organizations in the form of interest for the provision of funds for the financing of venture projects shall not be included in the non-operating income of venture organizations taken into account in taxation and shall not be subject to income tax;</a:t>
            </a:r>
            <a:endParaRPr lang="ru-RU" sz="2400" dirty="0"/>
          </a:p>
          <a:p>
            <a:pPr algn="just"/>
            <a:r>
              <a:rPr lang="en-US" sz="2400" dirty="0"/>
              <a:t>2) Dividends and income equated to them (agreements and debt obligations on profit sharing) accrued by innovative organizations to venture organizations (founders)are not subject to income tax.</a:t>
            </a:r>
            <a:endParaRPr lang="ru-RU" sz="2400" dirty="0"/>
          </a:p>
          <a:p>
            <a:pPr algn="just"/>
            <a:r>
              <a:rPr lang="en-US" sz="2400" dirty="0" smtClean="0"/>
              <a:t>	However</a:t>
            </a:r>
            <a:r>
              <a:rPr lang="en-US" sz="2400" dirty="0"/>
              <a:t>, to apply the above tax benefits, you need to share innovative organizations from the sale of high-tech goods (works, services), property rights on objects of intellectual property, measured cumulatively since the beginning of the year through the reporting period. amounted to not less than 50 % of the total revenue this innovative organization. If this condition is not met, the profit tax is subject to payment to the budget with the payment of a penalty in the amount established by law for the period of unjustified application of the benefit on the day of payment of the tax.</a:t>
            </a:r>
            <a:endParaRPr lang="ru-RU" sz="2400"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732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385992" y="854618"/>
            <a:ext cx="967946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In addition, in a number of countries there are additional benefits for venture organizations in the form of exemption from the mandatory sale of foreign currency proceeds from the sale of goods (works, services), property rights to intellectual property.</a:t>
            </a:r>
            <a:endParaRPr lang="ru-RU" sz="2400" dirty="0"/>
          </a:p>
          <a:p>
            <a:pPr algn="just"/>
            <a:r>
              <a:rPr lang="en-US" sz="2400" dirty="0" smtClean="0"/>
              <a:t>	The </a:t>
            </a:r>
            <a:r>
              <a:rPr lang="en-US" sz="2400" dirty="0"/>
              <a:t>same tax benefits can also be extended to an innovation fund, which also performs the functions of a venture organization in terms of financing venture projects. Venture projects are financed only after passing the state scientific and technical expertise and competitive selection in accordance with the established procedure, and the basis for opening funding is an order of the State Committee for Science and Technology or a similar state agency</a:t>
            </a:r>
            <a:r>
              <a:rPr lang="en-US" sz="2400" dirty="0" smtClean="0"/>
              <a:t>.</a:t>
            </a:r>
            <a:endParaRPr lang="ru-RU" sz="24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679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218650" y="818226"/>
            <a:ext cx="9846802" cy="592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5000"/>
              </a:lnSpc>
            </a:pPr>
            <a:r>
              <a:rPr lang="en-US" sz="2400" dirty="0" smtClean="0"/>
              <a:t>	</a:t>
            </a:r>
            <a:r>
              <a:rPr lang="en-US" sz="2300" dirty="0" smtClean="0"/>
              <a:t>Features </a:t>
            </a:r>
            <a:r>
              <a:rPr lang="en-US" sz="2300" dirty="0"/>
              <a:t>of venture financing are determined by the features of the venture activity itself and consist in the following:</a:t>
            </a:r>
            <a:endParaRPr lang="ru-RU" sz="2300" dirty="0"/>
          </a:p>
          <a:p>
            <a:pPr marL="457200" indent="-457200" algn="just">
              <a:lnSpc>
                <a:spcPct val="95000"/>
              </a:lnSpc>
              <a:buFont typeface="+mj-lt"/>
              <a:buAutoNum type="arabicPeriod"/>
            </a:pPr>
            <a:r>
              <a:rPr lang="en-US" sz="2200" dirty="0" smtClean="0"/>
              <a:t>Venture </a:t>
            </a:r>
            <a:r>
              <a:rPr lang="en-US" sz="2200" dirty="0"/>
              <a:t>financing, as a rule, is associated with the financial support of small businesses;</a:t>
            </a:r>
            <a:endParaRPr lang="ru-RU" sz="2200" dirty="0"/>
          </a:p>
          <a:p>
            <a:pPr marL="457200" indent="-457200" algn="just">
              <a:lnSpc>
                <a:spcPct val="95000"/>
              </a:lnSpc>
              <a:buFont typeface="+mj-lt"/>
              <a:buAutoNum type="arabicPeriod"/>
            </a:pPr>
            <a:r>
              <a:rPr lang="en-US" sz="2200" dirty="0" smtClean="0"/>
              <a:t>Object </a:t>
            </a:r>
            <a:r>
              <a:rPr lang="en-US" sz="2200" dirty="0"/>
              <a:t>of venture financing is mainly the development and production of new types of products, new services, and technologies. Such projects are characterized by a high degree of uncertainty of the result. Therefore, a feature of venture financing is a high probability of non-return of invested funds;</a:t>
            </a:r>
            <a:endParaRPr lang="ru-RU" sz="2200" dirty="0"/>
          </a:p>
          <a:p>
            <a:pPr marL="457200" indent="-457200" algn="just">
              <a:lnSpc>
                <a:spcPct val="95000"/>
              </a:lnSpc>
              <a:buFont typeface="+mj-lt"/>
              <a:buAutoNum type="arabicPeriod"/>
            </a:pPr>
            <a:r>
              <a:rPr lang="en-US" sz="2200" dirty="0" smtClean="0"/>
              <a:t>Period </a:t>
            </a:r>
            <a:r>
              <a:rPr lang="en-US" sz="2200" dirty="0"/>
              <a:t>of funding. As a rule, venture financing is a long-term investment of capital. Funds are invested for a limited period of time for a period of 3 to 10 years. At the end of this period, venture capitalists receive the main amount of profit;</a:t>
            </a:r>
            <a:endParaRPr lang="ru-RU" sz="2200" dirty="0"/>
          </a:p>
          <a:p>
            <a:pPr marL="457200" indent="-457200" algn="just">
              <a:lnSpc>
                <a:spcPct val="95000"/>
              </a:lnSpc>
              <a:buFont typeface="+mj-lt"/>
              <a:buAutoNum type="arabicPeriod"/>
            </a:pPr>
            <a:r>
              <a:rPr lang="en-US" sz="2200" dirty="0" smtClean="0"/>
              <a:t>Stages </a:t>
            </a:r>
            <a:r>
              <a:rPr lang="en-US" sz="2200" dirty="0"/>
              <a:t>of venture capital financing.</a:t>
            </a:r>
            <a:endParaRPr lang="ru-RU" sz="2200" dirty="0"/>
          </a:p>
          <a:p>
            <a:pPr marL="457200" indent="-457200" algn="just">
              <a:lnSpc>
                <a:spcPct val="95000"/>
              </a:lnSpc>
              <a:buFont typeface="+mj-lt"/>
              <a:buAutoNum type="arabicPeriod"/>
            </a:pPr>
            <a:r>
              <a:rPr lang="en-US" sz="2200" dirty="0" smtClean="0"/>
              <a:t>Cyclical </a:t>
            </a:r>
            <a:r>
              <a:rPr lang="en-US" sz="2200" dirty="0"/>
              <a:t>flow of financial processes within the framework of a venture </a:t>
            </a:r>
            <a:r>
              <a:rPr lang="en-US" sz="2200" dirty="0" smtClean="0"/>
              <a:t>fund;</a:t>
            </a:r>
          </a:p>
          <a:p>
            <a:pPr marL="457200" indent="-457200" algn="just">
              <a:lnSpc>
                <a:spcPct val="95000"/>
              </a:lnSpc>
              <a:buFont typeface="+mj-lt"/>
              <a:buAutoNum type="arabicPeriod"/>
            </a:pPr>
            <a:r>
              <a:rPr lang="en-US" sz="2200" dirty="0" smtClean="0"/>
              <a:t>Unlike </a:t>
            </a:r>
            <a:r>
              <a:rPr lang="en-US" sz="2200" dirty="0"/>
              <a:t>traditional methods of financing, venture capitalists have the opportunity to participate in the management of venture capital, as well as to advise venture specialists on issues of economics, finance, production and commercial </a:t>
            </a:r>
            <a:r>
              <a:rPr lang="en-US" sz="2200" dirty="0" smtClean="0"/>
              <a:t>activities;</a:t>
            </a:r>
          </a:p>
          <a:p>
            <a:pPr marL="457200" indent="-457200" algn="just">
              <a:lnSpc>
                <a:spcPct val="95000"/>
              </a:lnSpc>
              <a:buFont typeface="+mj-lt"/>
              <a:buAutoNum type="arabicPeriod"/>
            </a:pPr>
            <a:r>
              <a:rPr lang="en-US" sz="2200" dirty="0" smtClean="0"/>
              <a:t>Division </a:t>
            </a:r>
            <a:r>
              <a:rPr lang="en-US" sz="2200" dirty="0"/>
              <a:t>and distribution of risk among the participants of the venture process</a:t>
            </a:r>
            <a:r>
              <a:rPr lang="en-US" sz="2200" dirty="0" smtClean="0"/>
              <a:t>.</a:t>
            </a:r>
            <a:endParaRPr lang="ru-RU" sz="22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058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24113" y="818902"/>
            <a:ext cx="95507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smtClean="0"/>
              <a:t>Principles </a:t>
            </a:r>
            <a:r>
              <a:rPr lang="en-US" sz="2400" dirty="0"/>
              <a:t>of venture financing:</a:t>
            </a:r>
            <a:endParaRPr lang="ru-RU" sz="2400" dirty="0"/>
          </a:p>
          <a:p>
            <a:pPr marL="342900" lvl="0" indent="-342900" algn="just">
              <a:buFont typeface="Arial" panose="020B0604020202020204" pitchFamily="34" charset="0"/>
              <a:buChar char="•"/>
            </a:pPr>
            <a:r>
              <a:rPr lang="en-US" sz="2400" dirty="0"/>
              <a:t>Repayment-investors provide their capital to the venture fund on the terms of repayment, but this principle is not always fulfilled;</a:t>
            </a:r>
            <a:endParaRPr lang="ru-RU" sz="2400" dirty="0"/>
          </a:p>
          <a:p>
            <a:pPr marL="342900" lvl="0" indent="-342900" algn="just">
              <a:buFont typeface="Arial" panose="020B0604020202020204" pitchFamily="34" charset="0"/>
              <a:buChar char="•"/>
            </a:pPr>
            <a:r>
              <a:rPr lang="en-US" sz="2400" dirty="0"/>
              <a:t>Payment for the use of investors ' funds is made in cash in the form of a certain part of the capital gain;</a:t>
            </a:r>
            <a:endParaRPr lang="ru-RU" sz="2400" dirty="0"/>
          </a:p>
          <a:p>
            <a:pPr marL="342900" lvl="0" indent="-342900" algn="just">
              <a:buFont typeface="Arial" panose="020B0604020202020204" pitchFamily="34" charset="0"/>
              <a:buChar char="•"/>
            </a:pPr>
            <a:r>
              <a:rPr lang="en-US" sz="2400" dirty="0"/>
              <a:t>Urgency - investments in a venture fund are of a long-term nature. As a rule, venture capital is used for 8-10 years. The terms of use of investors ' capital are stipulated by the parties and investors do not have the right to withdraw their funds earlier than this period.</a:t>
            </a:r>
            <a:endParaRPr lang="ru-RU" sz="2400" dirty="0"/>
          </a:p>
          <a:p>
            <a:pPr marL="342900" indent="-342900" algn="just">
              <a:buFont typeface="Arial" panose="020B0604020202020204" pitchFamily="34" charset="0"/>
              <a:buChar char="•"/>
            </a:pPr>
            <a:r>
              <a:rPr lang="en-US" sz="2400" dirty="0"/>
              <a:t>Ability to transfer all funds invested by investors in the form of loans into common shares-an indirect guarantee against the complete loss of investors ' funds in the event of bankruptcy of a venture enterprise. Investors get the opportunity to purchase the company, or rather re-register the debt in the property and make every effort to bring the company out of the crisis, and then sell it with a profit for themselves</a:t>
            </a:r>
            <a:r>
              <a:rPr lang="en-US" sz="2400" dirty="0" smtClean="0"/>
              <a:t>.</a:t>
            </a:r>
            <a:endParaRPr lang="ru-RU" sz="24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403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514729" y="733189"/>
            <a:ext cx="955072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a:t>Methods of venture financing:</a:t>
            </a:r>
            <a:endParaRPr lang="ru-RU" sz="2400" dirty="0"/>
          </a:p>
          <a:p>
            <a:pPr algn="just"/>
            <a:r>
              <a:rPr lang="en-US" sz="2400" dirty="0"/>
              <a:t>- Grant financing,</a:t>
            </a:r>
            <a:endParaRPr lang="ru-RU" sz="2400" dirty="0"/>
          </a:p>
          <a:p>
            <a:pPr algn="just"/>
            <a:r>
              <a:rPr lang="en-US" sz="2400" dirty="0"/>
              <a:t>- Debt financing,</a:t>
            </a:r>
            <a:endParaRPr lang="ru-RU" sz="2400" dirty="0"/>
          </a:p>
          <a:p>
            <a:pPr algn="just"/>
            <a:r>
              <a:rPr lang="en-US" sz="2400" dirty="0"/>
              <a:t>- Equity financing,</a:t>
            </a:r>
            <a:endParaRPr lang="ru-RU" sz="2400" dirty="0"/>
          </a:p>
          <a:p>
            <a:pPr algn="just"/>
            <a:r>
              <a:rPr lang="en-US" sz="2400" dirty="0"/>
              <a:t>- Financial assistance (subsidies).</a:t>
            </a:r>
            <a:endParaRPr lang="ru-RU" sz="2400" dirty="0"/>
          </a:p>
          <a:p>
            <a:pPr algn="just"/>
            <a:r>
              <a:rPr lang="ru-RU" sz="2400" dirty="0"/>
              <a:t> </a:t>
            </a:r>
          </a:p>
          <a:p>
            <a:pPr algn="just"/>
            <a:r>
              <a:rPr lang="ru-RU" sz="2400" dirty="0"/>
              <a:t> </a:t>
            </a:r>
            <a:r>
              <a:rPr lang="en-US" sz="2400" dirty="0" smtClean="0"/>
              <a:t>	Gratuitous </a:t>
            </a:r>
            <a:r>
              <a:rPr lang="en-US" sz="2400" dirty="0"/>
              <a:t>(free) financing is used by large corporations to provide financial support for subsidiary ventures that carry out research and implementation work. Gratuitous financing of venture activities can be carried out by the state, if the venture project is of great interest to the state, to society</a:t>
            </a:r>
            <a:r>
              <a:rPr lang="en-US" sz="2400" dirty="0" smtClean="0"/>
              <a:t>.</a:t>
            </a:r>
          </a:p>
          <a:p>
            <a:pPr algn="just"/>
            <a:r>
              <a:rPr lang="en-US" sz="2400" dirty="0" smtClean="0"/>
              <a:t>	Other </a:t>
            </a:r>
            <a:r>
              <a:rPr lang="en-US" sz="2400" dirty="0"/>
              <a:t>investors (banks, insurance companies, pension funds, etc.) participate in equity or debt financing. The method of debt financing is implemented on the basis of venture lending, providing loans. Here, venture capital is provided on the terms of repayment, urgency, and payment</a:t>
            </a:r>
            <a:r>
              <a:rPr lang="en-US" sz="2400" dirty="0" smtClean="0"/>
              <a:t>.</a:t>
            </a:r>
            <a:endParaRPr lang="ru-RU" sz="24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601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40589" y="1091542"/>
            <a:ext cx="943013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a:t>Financing by issuing ordinary or preferred shares is equity financing. It does not require collateral, gives the investor the title of ownership in the enterprise, the right to participate in the distribution of venture profits, in the disposal of its assets in proportion to the invested funds. Investors expect to receive profit at the end of the venture process after the sale of venture shares on the securities market.</a:t>
            </a:r>
            <a:endParaRPr lang="ru-RU" sz="2400" dirty="0"/>
          </a:p>
          <a:p>
            <a:pPr algn="just"/>
            <a:r>
              <a:rPr lang="en-US" sz="2400" dirty="0" smtClean="0"/>
              <a:t>	The </a:t>
            </a:r>
            <a:r>
              <a:rPr lang="en-US" sz="2400" dirty="0"/>
              <a:t>venture can also receive financial resources in the form of financial assistance - subsidies. Such provision of funds is free of charge, irrevocable, is of a one-time nature, is used in emergency cases, provides financial resources for the implementation of one type of expenditure.</a:t>
            </a:r>
            <a:endParaRPr lang="ru-RU" sz="24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0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341822" y="733189"/>
            <a:ext cx="9781295" cy="602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5000"/>
              </a:lnSpc>
            </a:pPr>
            <a:r>
              <a:rPr lang="en-US" sz="2400" dirty="0"/>
              <a:t>	</a:t>
            </a:r>
            <a:r>
              <a:rPr lang="en-US" sz="2400" dirty="0"/>
              <a:t>The risk financing mechanism provides for two types of links:</a:t>
            </a:r>
            <a:endParaRPr lang="ru-RU" sz="2400" dirty="0"/>
          </a:p>
          <a:p>
            <a:pPr marL="342900" lvl="0" indent="-342900">
              <a:lnSpc>
                <a:spcPct val="95000"/>
              </a:lnSpc>
              <a:buFont typeface="Arial" panose="020B0604020202020204" pitchFamily="34" charset="0"/>
              <a:buChar char="•"/>
            </a:pPr>
            <a:r>
              <a:rPr lang="en-US" sz="2300" dirty="0"/>
              <a:t>When a financial relationship develops between an investor and a venture - direct financing. The resources of the venture fund are managed by the managers of the venture or the parent corporation.</a:t>
            </a:r>
            <a:endParaRPr lang="ru-RU" sz="2300" dirty="0"/>
          </a:p>
          <a:p>
            <a:pPr marL="342900" lvl="0" indent="-342900">
              <a:lnSpc>
                <a:spcPct val="95000"/>
              </a:lnSpc>
              <a:buFont typeface="Arial" panose="020B0604020202020204" pitchFamily="34" charset="0"/>
              <a:buChar char="•"/>
            </a:pPr>
            <a:r>
              <a:rPr lang="en-US" sz="2300" dirty="0"/>
              <a:t>When, in addition to the investor and venture capital, a financial intermediary enters into a financial relationship - indirect financing. Venture funds are formed and managed by financial intermediaries — venture capital firms. Resorting to the services of an intermediary, i.e. the implementation of indirect financing, gives the investor certain benefits:</a:t>
            </a:r>
            <a:endParaRPr lang="ru-RU" sz="2300" dirty="0"/>
          </a:p>
          <a:p>
            <a:pPr marL="800100" lvl="1" indent="-342900">
              <a:lnSpc>
                <a:spcPct val="95000"/>
              </a:lnSpc>
              <a:buFont typeface="Arial" panose="020B0604020202020204" pitchFamily="34" charset="0"/>
              <a:buChar char="•"/>
            </a:pPr>
            <a:r>
              <a:rPr lang="en-US" sz="2200" dirty="0" smtClean="0"/>
              <a:t>Investor </a:t>
            </a:r>
            <a:r>
              <a:rPr lang="en-US" sz="2200" dirty="0"/>
              <a:t>frees himself from the functions of selecting the investment object, monitoring, analyzing the state of the investment object, the state and dynamics of the situation on the stock market;</a:t>
            </a:r>
            <a:endParaRPr lang="ru-RU" sz="2200" dirty="0"/>
          </a:p>
          <a:p>
            <a:pPr marL="800100" lvl="1" indent="-342900">
              <a:lnSpc>
                <a:spcPct val="95000"/>
              </a:lnSpc>
              <a:buFont typeface="Arial" panose="020B0604020202020204" pitchFamily="34" charset="0"/>
              <a:buChar char="•"/>
            </a:pPr>
            <a:r>
              <a:rPr lang="en-US" sz="2200" dirty="0" smtClean="0"/>
              <a:t>Disclaims </a:t>
            </a:r>
            <a:r>
              <a:rPr lang="en-US" sz="2200" dirty="0"/>
              <a:t>responsibility for money management.</a:t>
            </a:r>
            <a:endParaRPr lang="ru-RU" sz="2200" dirty="0"/>
          </a:p>
          <a:p>
            <a:pPr marL="800100" lvl="1" indent="-342900">
              <a:lnSpc>
                <a:spcPct val="95000"/>
              </a:lnSpc>
              <a:buFont typeface="Arial" panose="020B0604020202020204" pitchFamily="34" charset="0"/>
              <a:buChar char="•"/>
            </a:pPr>
            <a:r>
              <a:rPr lang="en-US" sz="2200" dirty="0" smtClean="0"/>
              <a:t>Savings </a:t>
            </a:r>
            <a:r>
              <a:rPr lang="en-US" sz="2200" dirty="0"/>
              <a:t>in the cost of capital management;</a:t>
            </a:r>
            <a:endParaRPr lang="ru-RU" sz="2200" dirty="0"/>
          </a:p>
          <a:p>
            <a:pPr marL="800100" lvl="1" indent="-342900">
              <a:lnSpc>
                <a:spcPct val="95000"/>
              </a:lnSpc>
              <a:buFont typeface="Arial" panose="020B0604020202020204" pitchFamily="34" charset="0"/>
              <a:buChar char="•"/>
            </a:pPr>
            <a:r>
              <a:rPr lang="en-US" sz="2200" dirty="0" smtClean="0"/>
              <a:t>Reducing </a:t>
            </a:r>
            <a:r>
              <a:rPr lang="en-US" sz="2200" dirty="0"/>
              <a:t>the risk of financial investments;</a:t>
            </a:r>
            <a:endParaRPr lang="ru-RU" sz="2200" dirty="0"/>
          </a:p>
          <a:p>
            <a:pPr marL="800100" lvl="1" indent="-342900">
              <a:lnSpc>
                <a:spcPct val="95000"/>
              </a:lnSpc>
              <a:buFont typeface="Arial" panose="020B0604020202020204" pitchFamily="34" charset="0"/>
              <a:buChar char="•"/>
            </a:pPr>
            <a:r>
              <a:rPr lang="en-US" sz="2200" dirty="0" smtClean="0"/>
              <a:t>Division </a:t>
            </a:r>
            <a:r>
              <a:rPr lang="en-US" sz="2200" dirty="0"/>
              <a:t>of possible losses between a group of investors as a result of unsuccessful capital investments;</a:t>
            </a:r>
            <a:endParaRPr lang="ru-RU" sz="2200" dirty="0"/>
          </a:p>
          <a:p>
            <a:pPr marL="800100" lvl="1" indent="-342900">
              <a:lnSpc>
                <a:spcPct val="95000"/>
              </a:lnSpc>
              <a:buFont typeface="Arial" panose="020B0604020202020204" pitchFamily="34" charset="0"/>
              <a:buChar char="•"/>
            </a:pPr>
            <a:r>
              <a:rPr lang="en-US" sz="2200" dirty="0" smtClean="0"/>
              <a:t>Obtaining </a:t>
            </a:r>
            <a:r>
              <a:rPr lang="en-US" sz="2200" dirty="0"/>
              <a:t>a rate of return that exceeds the market average.</a:t>
            </a:r>
            <a:endParaRPr lang="ru-RU" sz="2200" dirty="0"/>
          </a:p>
        </p:txBody>
      </p:sp>
      <p:cxnSp>
        <p:nvCxnSpPr>
          <p:cNvPr id="6" name="Прямая соединительная линия 5"/>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111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774279"/>
            <a:ext cx="978129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r>
              <a:rPr lang="en-US" sz="2400" dirty="0"/>
              <a:t>But at the same time, it has a significant drawback - the investor's participation in the company's activities is passive, i.e. the possibility of intervention in the activities is limited to the framework of equity participation.</a:t>
            </a:r>
            <a:endParaRPr lang="ru-RU" sz="2400" dirty="0"/>
          </a:p>
          <a:p>
            <a:r>
              <a:rPr lang="en-US" sz="2400" dirty="0" smtClean="0"/>
              <a:t>	Venture </a:t>
            </a:r>
            <a:r>
              <a:rPr lang="en-US" sz="2400" dirty="0"/>
              <a:t>financing, as noted above, can be carried out in the form of a loan, but such lending is different from traditional lending.</a:t>
            </a:r>
            <a:endParaRPr lang="ru-RU" sz="2400" dirty="0"/>
          </a:p>
          <a:p>
            <a:r>
              <a:rPr lang="en-US" sz="2400" dirty="0" smtClean="0"/>
              <a:t>	These </a:t>
            </a:r>
            <a:r>
              <a:rPr lang="en-US" sz="2400" dirty="0"/>
              <a:t>differences are as follows:</a:t>
            </a:r>
            <a:endParaRPr lang="ru-RU" sz="2400" dirty="0"/>
          </a:p>
          <a:p>
            <a:pPr marL="457200" indent="-457200">
              <a:buFont typeface="+mj-lt"/>
              <a:buAutoNum type="arabicPeriod"/>
            </a:pPr>
            <a:r>
              <a:rPr lang="en-US" sz="2400" dirty="0" smtClean="0"/>
              <a:t>Objects </a:t>
            </a:r>
            <a:r>
              <a:rPr lang="en-US" sz="2400" dirty="0"/>
              <a:t>of venture lending are new, promising ideas, developments, technologies, i.e. those areas of capital application where banks cannot invest (according to the charter or out of caution);</a:t>
            </a:r>
            <a:endParaRPr lang="ru-RU" sz="2400" dirty="0"/>
          </a:p>
          <a:p>
            <a:pPr marL="457200" indent="-457200">
              <a:buFont typeface="+mj-lt"/>
              <a:buAutoNum type="arabicPeriod"/>
            </a:pPr>
            <a:r>
              <a:rPr lang="en-US" sz="2400" dirty="0" smtClean="0"/>
              <a:t>Banks </a:t>
            </a:r>
            <a:r>
              <a:rPr lang="en-US" sz="2400" dirty="0"/>
              <a:t>issue loans for specific property security. In venture lending, no such loan repayment guarantees are required. Venture capitalists do not require proof of the solvency of the enterprise (venture), its financial condition, the competitiveness of products</a:t>
            </a:r>
            <a:r>
              <a:rPr lang="en-US" sz="2400" dirty="0" smtClean="0"/>
              <a:t>;</a:t>
            </a:r>
            <a:endParaRPr lang="ru-RU" sz="2400" dirty="0"/>
          </a:p>
        </p:txBody>
      </p:sp>
      <p:cxnSp>
        <p:nvCxnSpPr>
          <p:cNvPr id="10" name="Прямая соединительная линия 9"/>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89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818902"/>
            <a:ext cx="978129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endParaRPr lang="ru-RU" sz="2400" dirty="0"/>
          </a:p>
          <a:p>
            <a:pPr marL="457200" indent="-457200">
              <a:buFont typeface="+mj-lt"/>
              <a:buAutoNum type="arabicPeriod" startAt="3"/>
            </a:pPr>
            <a:r>
              <a:rPr lang="en-US" sz="2400" dirty="0" smtClean="0"/>
              <a:t>Banks </a:t>
            </a:r>
            <a:r>
              <a:rPr lang="en-US" sz="2400" dirty="0"/>
              <a:t>act as lenders when financing and expect to return funds and receive income in the form of interest. At the same time, for banks, credit resources are usually borrowed funds, which means that banks cannot weaken the terms of the loan agreement. Venture capitalists are not just lenders, but participants in the funded project. The capital provided for the implementation of a venture project is their property, which allows them to change the terms of contracts, including in favor of the venture. The fee for the use of capital is not a percentage, but a share in the share capital, a part of the capital gain, the right to use new </a:t>
            </a:r>
            <a:r>
              <a:rPr lang="en-US" sz="2400" dirty="0" smtClean="0"/>
              <a:t>technology;</a:t>
            </a:r>
          </a:p>
          <a:p>
            <a:pPr marL="457200" indent="-457200">
              <a:buFont typeface="+mj-lt"/>
              <a:buAutoNum type="arabicPeriod" startAt="3"/>
            </a:pPr>
            <a:r>
              <a:rPr lang="en-US" sz="2400" dirty="0" smtClean="0"/>
              <a:t>Credit </a:t>
            </a:r>
            <a:r>
              <a:rPr lang="en-US" sz="2400" dirty="0"/>
              <a:t>relations in the venture process can be entered not only by traditional lenders (banks), but also by other financial organizations - insurance companies, pension funds.</a:t>
            </a:r>
            <a:endParaRPr lang="ru-RU" sz="2400" dirty="0"/>
          </a:p>
        </p:txBody>
      </p:sp>
    </p:spTree>
    <p:extLst>
      <p:ext uri="{BB962C8B-B14F-4D97-AF65-F5344CB8AC3E}">
        <p14:creationId xmlns:p14="http://schemas.microsoft.com/office/powerpoint/2010/main" val="101298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5029201" y="924656"/>
            <a:ext cx="7412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10.1. The concept of innovation activity. The role of innovation in the transition to a market economy</a:t>
            </a:r>
            <a:endParaRPr lang="ru-RU" sz="2400" dirty="0"/>
          </a:p>
        </p:txBody>
      </p:sp>
      <p:sp>
        <p:nvSpPr>
          <p:cNvPr id="7" name="Rectangle 3"/>
          <p:cNvSpPr>
            <a:spLocks noChangeArrowheads="1"/>
          </p:cNvSpPr>
          <p:nvPr/>
        </p:nvSpPr>
        <p:spPr bwMode="auto">
          <a:xfrm>
            <a:off x="4575244" y="1988483"/>
            <a:ext cx="734114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Innovation activity - the activity of transforming new ideas into innovation. Innovation is the result of intellectual activity (new knowledge, technical or other solution, experimental or prototype, etc.), which has signs of novelty in comparison with existing analogues for a certain market segment, practical applicability, and can bring a positive economic or other useful effect when creating a new or improved product, technology, or service based on it.</a:t>
            </a:r>
          </a:p>
          <a:p>
            <a:pPr algn="just"/>
            <a:r>
              <a:rPr lang="ru-RU" sz="2400" dirty="0" smtClean="0"/>
              <a:t>	</a:t>
            </a:r>
            <a:r>
              <a:rPr lang="en-US" sz="2400" dirty="0" smtClean="0"/>
              <a:t>Innovation - new or improved products, technologies, services, industrial, administrative, commercial or other solutions introduced into civil circulation or used for their own needs.</a:t>
            </a:r>
            <a:endParaRPr lang="en-US" sz="2400" dirty="0"/>
          </a:p>
        </p:txBody>
      </p:sp>
    </p:spTree>
    <p:extLst>
      <p:ext uri="{BB962C8B-B14F-4D97-AF65-F5344CB8AC3E}">
        <p14:creationId xmlns:p14="http://schemas.microsoft.com/office/powerpoint/2010/main" val="2852071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1003569"/>
            <a:ext cx="97812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r>
              <a:rPr lang="en-US" sz="2400" dirty="0"/>
              <a:t>The differences between venture financing and budget financing are as follows:</a:t>
            </a:r>
            <a:endParaRPr lang="ru-RU" sz="2400" dirty="0"/>
          </a:p>
          <a:p>
            <a:pPr marL="457200" indent="-457200">
              <a:buFont typeface="+mj-lt"/>
              <a:buAutoNum type="arabicPeriod"/>
            </a:pPr>
            <a:r>
              <a:rPr lang="en-US" sz="2400" dirty="0" smtClean="0"/>
              <a:t>State</a:t>
            </a:r>
            <a:r>
              <a:rPr lang="en-US" sz="2400" dirty="0"/>
              <a:t>, carrying out budget financing, does not receive back the invested funds. Venture capital financing assumes that investors will receive back the funds they invested;</a:t>
            </a:r>
            <a:endParaRPr lang="ru-RU" sz="2400" dirty="0"/>
          </a:p>
          <a:p>
            <a:pPr marL="457200" indent="-457200">
              <a:buFont typeface="+mj-lt"/>
              <a:buAutoNum type="arabicPeriod"/>
            </a:pPr>
            <a:r>
              <a:rPr lang="en-US" sz="2400" dirty="0" smtClean="0"/>
              <a:t>State</a:t>
            </a:r>
            <a:r>
              <a:rPr lang="en-US" sz="2400" dirty="0"/>
              <a:t>, when implementing budget financing, does not receive income from it. The purpose of budget financing is to provide financial support for the state to perform its functions. The goal of venture financing, as noted above, is multiple capital growth;</a:t>
            </a:r>
            <a:endParaRPr lang="ru-RU" sz="2400" dirty="0"/>
          </a:p>
          <a:p>
            <a:pPr marL="457200" indent="-457200">
              <a:buFont typeface="+mj-lt"/>
              <a:buAutoNum type="arabicPeriod"/>
            </a:pPr>
            <a:r>
              <a:rPr lang="en-US" sz="2400" dirty="0" smtClean="0"/>
              <a:t>Budget </a:t>
            </a:r>
            <a:r>
              <a:rPr lang="en-US" sz="2400" dirty="0"/>
              <a:t>financing covers the entire economy - both at the macro and micro levels. Venture financing is carried out at the micro level and serves the implementation of a specific innovation project.</a:t>
            </a:r>
            <a:endParaRPr lang="ru-RU" sz="2400" dirty="0"/>
          </a:p>
        </p:txBody>
      </p:sp>
    </p:spTree>
    <p:extLst>
      <p:ext uri="{BB962C8B-B14F-4D97-AF65-F5344CB8AC3E}">
        <p14:creationId xmlns:p14="http://schemas.microsoft.com/office/powerpoint/2010/main" val="2486496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6" y="438738"/>
            <a:ext cx="955063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endParaRPr lang="en-US" sz="2400" dirty="0" smtClean="0"/>
          </a:p>
          <a:p>
            <a:r>
              <a:rPr lang="en-US" sz="2400" dirty="0"/>
              <a:t>	</a:t>
            </a:r>
            <a:r>
              <a:rPr lang="en-US" sz="2400" dirty="0" smtClean="0"/>
              <a:t>The </a:t>
            </a:r>
            <a:r>
              <a:rPr lang="en-US" sz="2400" dirty="0"/>
              <a:t>advantages of venture financing are as follows:</a:t>
            </a:r>
            <a:endParaRPr lang="ru-RU" sz="2400" dirty="0"/>
          </a:p>
          <a:p>
            <a:r>
              <a:rPr lang="en-US" sz="2400" dirty="0" smtClean="0"/>
              <a:t>	</a:t>
            </a:r>
          </a:p>
          <a:p>
            <a:r>
              <a:rPr lang="en-US" sz="2400" dirty="0"/>
              <a:t>	</a:t>
            </a:r>
            <a:r>
              <a:rPr lang="en-US" sz="2400" dirty="0" smtClean="0"/>
              <a:t>1</a:t>
            </a:r>
            <a:r>
              <a:rPr lang="en-US" sz="2400" dirty="0"/>
              <a:t>) FOR ENTREPRENEURS (venture capitalists), venture financing is:</a:t>
            </a:r>
            <a:endParaRPr lang="ru-RU" sz="2400" dirty="0"/>
          </a:p>
          <a:p>
            <a:pPr marL="342900" indent="-342900">
              <a:buFont typeface="Arial" panose="020B0604020202020204" pitchFamily="34" charset="0"/>
              <a:buChar char="•"/>
            </a:pPr>
            <a:r>
              <a:rPr lang="en-US" sz="2400" dirty="0" smtClean="0"/>
              <a:t>Obtaining </a:t>
            </a:r>
            <a:r>
              <a:rPr lang="en-US" sz="2400" dirty="0"/>
              <a:t>the necessary capital to support a risky project with minimal expenditure of own funds;</a:t>
            </a:r>
            <a:endParaRPr lang="ru-RU" sz="2400" dirty="0"/>
          </a:p>
          <a:p>
            <a:pPr marL="342900" indent="-342900">
              <a:buFont typeface="Arial" panose="020B0604020202020204" pitchFamily="34" charset="0"/>
              <a:buChar char="•"/>
            </a:pPr>
            <a:r>
              <a:rPr lang="en-US" sz="2400" dirty="0" smtClean="0"/>
              <a:t>Lack </a:t>
            </a:r>
            <a:r>
              <a:rPr lang="en-US" sz="2400" dirty="0"/>
              <a:t>of property security for the debt;</a:t>
            </a:r>
            <a:endParaRPr lang="ru-RU" sz="2400" dirty="0"/>
          </a:p>
          <a:p>
            <a:pPr marL="342900" indent="-342900">
              <a:buFont typeface="Arial" panose="020B0604020202020204" pitchFamily="34" charset="0"/>
              <a:buChar char="•"/>
            </a:pPr>
            <a:r>
              <a:rPr lang="en-US" sz="2400" dirty="0" smtClean="0"/>
              <a:t>Long-term </a:t>
            </a:r>
            <a:r>
              <a:rPr lang="en-US" sz="2400" dirty="0"/>
              <a:t>investment;</a:t>
            </a:r>
            <a:endParaRPr lang="ru-RU" sz="2400" dirty="0"/>
          </a:p>
          <a:p>
            <a:pPr marL="342900" indent="-342900">
              <a:buFont typeface="Arial" panose="020B0604020202020204" pitchFamily="34" charset="0"/>
              <a:buChar char="•"/>
            </a:pPr>
            <a:r>
              <a:rPr lang="en-US" sz="2400" dirty="0" smtClean="0"/>
              <a:t>The </a:t>
            </a:r>
            <a:r>
              <a:rPr lang="en-US" sz="2400" dirty="0"/>
              <a:t>principal possibility of the option of non-return of the funds raised;</a:t>
            </a:r>
            <a:endParaRPr lang="ru-RU" sz="2400" dirty="0"/>
          </a:p>
          <a:p>
            <a:pPr marL="342900" indent="-342900">
              <a:buFont typeface="Arial" panose="020B0604020202020204" pitchFamily="34" charset="0"/>
              <a:buChar char="•"/>
            </a:pPr>
            <a:r>
              <a:rPr lang="en-US" sz="2400" dirty="0" smtClean="0"/>
              <a:t>The </a:t>
            </a:r>
            <a:r>
              <a:rPr lang="en-US" sz="2400" dirty="0"/>
              <a:t>company's management has the opportunity to review the terms of financing its activities. So, in case of successful operation of the venture, the management seeks to make changes in its favor, and if there are problems in development, it tries to attract additional venture capital and extend the terms of use of the </a:t>
            </a:r>
            <a:r>
              <a:rPr lang="en-US" sz="2400" dirty="0" smtClean="0"/>
              <a:t>capital.</a:t>
            </a:r>
            <a:endParaRPr lang="ru-RU" sz="2400" dirty="0"/>
          </a:p>
        </p:txBody>
      </p:sp>
    </p:spTree>
    <p:extLst>
      <p:ext uri="{BB962C8B-B14F-4D97-AF65-F5344CB8AC3E}">
        <p14:creationId xmlns:p14="http://schemas.microsoft.com/office/powerpoint/2010/main" val="2478669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931626"/>
            <a:ext cx="965474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a:t>
            </a:r>
            <a:r>
              <a:rPr lang="en-US" sz="2400" dirty="0" smtClean="0"/>
              <a:t>2</a:t>
            </a:r>
            <a:r>
              <a:rPr lang="en-US" sz="2400" dirty="0"/>
              <a:t>) FOR INVESTORS, venture financing is:</a:t>
            </a:r>
            <a:endParaRPr lang="ru-RU" sz="2400" dirty="0"/>
          </a:p>
          <a:p>
            <a:pPr marL="342900" indent="-342900">
              <a:buFont typeface="Arial" panose="020B0604020202020204" pitchFamily="34" charset="0"/>
              <a:buChar char="•"/>
            </a:pPr>
            <a:r>
              <a:rPr lang="en-US" sz="2400" dirty="0" smtClean="0"/>
              <a:t>Possibility of </a:t>
            </a:r>
            <a:r>
              <a:rPr lang="en-US" sz="2400" dirty="0"/>
              <a:t>obtaining an increased rate of profit compared to the average market;</a:t>
            </a:r>
            <a:endParaRPr lang="ru-RU" sz="2400" dirty="0"/>
          </a:p>
          <a:p>
            <a:pPr marL="342900" indent="-342900">
              <a:buFont typeface="Arial" panose="020B0604020202020204" pitchFamily="34" charset="0"/>
              <a:buChar char="•"/>
            </a:pPr>
            <a:r>
              <a:rPr lang="en-US" sz="2400" dirty="0" smtClean="0"/>
              <a:t>Possibility of </a:t>
            </a:r>
            <a:r>
              <a:rPr lang="en-US" sz="2400" dirty="0"/>
              <a:t>participating in a funded project (in the selection of venture personnel, in the development of a venture business plan);</a:t>
            </a:r>
            <a:endParaRPr lang="ru-RU" sz="2400" dirty="0"/>
          </a:p>
          <a:p>
            <a:pPr marL="342900" indent="-342900">
              <a:buFont typeface="Arial" panose="020B0604020202020204" pitchFamily="34" charset="0"/>
              <a:buChar char="•"/>
            </a:pPr>
            <a:r>
              <a:rPr lang="en-US" sz="2400" dirty="0" smtClean="0"/>
              <a:t>Lower </a:t>
            </a:r>
            <a:r>
              <a:rPr lang="en-US" sz="2400" dirty="0"/>
              <a:t>capital management costs;</a:t>
            </a:r>
            <a:endParaRPr lang="ru-RU" sz="2400" dirty="0"/>
          </a:p>
          <a:p>
            <a:pPr marL="342900" indent="-342900">
              <a:buFont typeface="Arial" panose="020B0604020202020204" pitchFamily="34" charset="0"/>
              <a:buChar char="•"/>
            </a:pPr>
            <a:r>
              <a:rPr lang="en-US" sz="2400" dirty="0" smtClean="0"/>
              <a:t>Ability to </a:t>
            </a:r>
            <a:r>
              <a:rPr lang="en-US" sz="2400" dirty="0"/>
              <a:t>use confidential information (to get acquainted with projects, with other investors, etc.);</a:t>
            </a:r>
            <a:endParaRPr lang="ru-RU" sz="2400" dirty="0"/>
          </a:p>
          <a:p>
            <a:r>
              <a:rPr lang="en-US" sz="2400" dirty="0" smtClean="0"/>
              <a:t>	</a:t>
            </a:r>
          </a:p>
          <a:p>
            <a:r>
              <a:rPr lang="en-US" sz="2400" dirty="0"/>
              <a:t>	</a:t>
            </a:r>
            <a:r>
              <a:rPr lang="en-US" sz="2400" dirty="0" smtClean="0"/>
              <a:t>3</a:t>
            </a:r>
            <a:r>
              <a:rPr lang="en-US" sz="2400" dirty="0"/>
              <a:t>) FOR THE STATE, venture financing allows:</a:t>
            </a:r>
            <a:endParaRPr lang="ru-RU" sz="2400" dirty="0"/>
          </a:p>
          <a:p>
            <a:pPr marL="342900" indent="-342900">
              <a:buFont typeface="Arial" panose="020B0604020202020204" pitchFamily="34" charset="0"/>
              <a:buChar char="•"/>
            </a:pPr>
            <a:r>
              <a:rPr lang="en-US" sz="2400" dirty="0" smtClean="0"/>
              <a:t>To </a:t>
            </a:r>
            <a:r>
              <a:rPr lang="en-US" sz="2400" dirty="0"/>
              <a:t>invest in progressive industries and knowledge-intensive industries without the participation of state financial resources;</a:t>
            </a:r>
            <a:endParaRPr lang="ru-RU" sz="2400" dirty="0"/>
          </a:p>
          <a:p>
            <a:pPr marL="342900" indent="-342900">
              <a:buFont typeface="Arial" panose="020B0604020202020204" pitchFamily="34" charset="0"/>
              <a:buChar char="•"/>
            </a:pPr>
            <a:r>
              <a:rPr lang="en-US" sz="2400" dirty="0" smtClean="0"/>
              <a:t>Provide </a:t>
            </a:r>
            <a:r>
              <a:rPr lang="en-US" sz="2400" dirty="0"/>
              <a:t>employment for highly qualified employees;</a:t>
            </a:r>
            <a:endParaRPr lang="ru-RU" sz="2400" dirty="0"/>
          </a:p>
          <a:p>
            <a:pPr marL="342900" indent="-342900">
              <a:buFont typeface="Arial" panose="020B0604020202020204" pitchFamily="34" charset="0"/>
              <a:buChar char="•"/>
            </a:pPr>
            <a:r>
              <a:rPr lang="en-US" sz="2400" dirty="0" smtClean="0"/>
              <a:t>To </a:t>
            </a:r>
            <a:r>
              <a:rPr lang="en-US" sz="2400" dirty="0"/>
              <a:t>solve other problems.</a:t>
            </a:r>
            <a:endParaRPr lang="ru-RU" sz="2400" dirty="0"/>
          </a:p>
        </p:txBody>
      </p:sp>
    </p:spTree>
    <p:extLst>
      <p:ext uri="{BB962C8B-B14F-4D97-AF65-F5344CB8AC3E}">
        <p14:creationId xmlns:p14="http://schemas.microsoft.com/office/powerpoint/2010/main" val="2224909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562295"/>
            <a:ext cx="965474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200000"/>
              </a:lnSpc>
            </a:pPr>
            <a:r>
              <a:rPr lang="en-US" sz="2400" dirty="0"/>
              <a:t>	</a:t>
            </a:r>
            <a:r>
              <a:rPr lang="en-US" sz="2400" dirty="0"/>
              <a:t>The negative aspects of venture financing are as follows:</a:t>
            </a:r>
            <a:endParaRPr lang="ru-RU" sz="2400" dirty="0"/>
          </a:p>
          <a:p>
            <a:pPr marL="342900" indent="-342900" algn="just">
              <a:buFont typeface="Arial" panose="020B0604020202020204" pitchFamily="34" charset="0"/>
              <a:buChar char="•"/>
            </a:pPr>
            <a:r>
              <a:rPr lang="en-US" sz="2400" dirty="0"/>
              <a:t>For entrepreneurs who organize venture production, the disadvantage of venture financing is that venture capitalists capture a large share of participation in newly created firms. By selling part of its shares, the venture cedes to risk capitalists part of the rights to ownership of the company, rights to dispose of assets, shares in profits, and partially loses control over the management of the company.</a:t>
            </a:r>
            <a:endParaRPr lang="ru-RU" sz="2400" dirty="0"/>
          </a:p>
          <a:p>
            <a:pPr marL="342900" indent="-342900" algn="just">
              <a:buFont typeface="Arial" panose="020B0604020202020204" pitchFamily="34" charset="0"/>
              <a:buChar char="•"/>
            </a:pPr>
            <a:r>
              <a:rPr lang="en-US" sz="2400" dirty="0"/>
              <a:t>For investors, the disadvantage of the venture financing system is </a:t>
            </a:r>
            <a:r>
              <a:rPr lang="en-US" sz="2400" b="1" dirty="0"/>
              <a:t>a very high degree of risk and uncertainty, since capital is usually invested for a long period in the absence of obligations to obtain a guaranteed profit</a:t>
            </a:r>
            <a:r>
              <a:rPr lang="en-US" sz="2400" dirty="0"/>
              <a:t>.</a:t>
            </a:r>
            <a:endParaRPr lang="ru-RU" sz="2400" dirty="0"/>
          </a:p>
          <a:p>
            <a:pPr marL="342900" indent="-342900" algn="just">
              <a:buFont typeface="Arial" panose="020B0604020202020204" pitchFamily="34" charset="0"/>
              <a:buChar char="•"/>
            </a:pPr>
            <a:r>
              <a:rPr lang="en-US" sz="2400" dirty="0"/>
              <a:t>The founders of venture capital firms sometimes have difficulty with the organization of venture business: finding investors in a venture capital Fund, negotiate with them terms of capital investment, and there are certain difficulties in the management of venture capital funds and in managing the venture businesses.</a:t>
            </a:r>
            <a:endParaRPr lang="ru-RU" sz="2400" dirty="0"/>
          </a:p>
        </p:txBody>
      </p:sp>
    </p:spTree>
    <p:extLst>
      <p:ext uri="{BB962C8B-B14F-4D97-AF65-F5344CB8AC3E}">
        <p14:creationId xmlns:p14="http://schemas.microsoft.com/office/powerpoint/2010/main" val="4016705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5548184" y="1247968"/>
            <a:ext cx="63060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10.4. Financial support of scientific, technical and innovative activities. Features of taxation of high-tech organizations</a:t>
            </a:r>
            <a:endParaRPr lang="ru-RU" sz="2400" dirty="0"/>
          </a:p>
        </p:txBody>
      </p:sp>
      <p:sp>
        <p:nvSpPr>
          <p:cNvPr id="7" name="Rectangle 3"/>
          <p:cNvSpPr>
            <a:spLocks noChangeArrowheads="1"/>
          </p:cNvSpPr>
          <p:nvPr/>
        </p:nvSpPr>
        <p:spPr bwMode="auto">
          <a:xfrm>
            <a:off x="4940336" y="2912917"/>
            <a:ext cx="70927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Features of taxation of high-tech organizations</a:t>
            </a:r>
            <a:endParaRPr lang="ru-RU" sz="2400" dirty="0"/>
          </a:p>
          <a:p>
            <a:r>
              <a:rPr lang="en-US" sz="2400" dirty="0"/>
              <a:t>The financing system is one of the main tools for implementing state policy in the field of innovation. To carry out an active innovation policy, it is necessary to take extraordinary measures aimed at improving the system of credit and tax policy, budget financing</a:t>
            </a:r>
            <a:r>
              <a:rPr lang="ru-RU" sz="2400" dirty="0" smtClean="0"/>
              <a:t>.</a:t>
            </a:r>
            <a:endParaRPr lang="en-US" sz="2400" dirty="0"/>
          </a:p>
        </p:txBody>
      </p:sp>
    </p:spTree>
    <p:extLst>
      <p:ext uri="{BB962C8B-B14F-4D97-AF65-F5344CB8AC3E}">
        <p14:creationId xmlns:p14="http://schemas.microsoft.com/office/powerpoint/2010/main" val="677900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904669"/>
            <a:ext cx="9654747" cy="493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20000"/>
              </a:lnSpc>
            </a:pPr>
            <a:r>
              <a:rPr lang="en-US" sz="2400" dirty="0"/>
              <a:t>	</a:t>
            </a:r>
            <a:r>
              <a:rPr lang="en-US" sz="2400" dirty="0"/>
              <a:t>Financial policy should be based on the concentration of funds on a limited number of priorities and strict control over their use. Responsibility for the effective use of budget funds should be increased.</a:t>
            </a:r>
            <a:endParaRPr lang="ru-RU" sz="2400" dirty="0"/>
          </a:p>
          <a:p>
            <a:pPr>
              <a:lnSpc>
                <a:spcPct val="120000"/>
              </a:lnSpc>
            </a:pPr>
            <a:r>
              <a:rPr lang="en-US" sz="2400" dirty="0" smtClean="0"/>
              <a:t>	The </a:t>
            </a:r>
            <a:r>
              <a:rPr lang="en-US" sz="2400" dirty="0"/>
              <a:t>experience of developed countries shows that the distinctive feature of the implementation of innovation policy from the implementation of science and technology policy is primarily in the resources that need to be allocated for these purposes. If the average cost of basic research is taken as a unit, then the cost of applied development exceeds them by 10 times.</a:t>
            </a:r>
            <a:endParaRPr lang="ru-RU" sz="2400" dirty="0"/>
          </a:p>
          <a:p>
            <a:pPr>
              <a:lnSpc>
                <a:spcPct val="120000"/>
              </a:lnSpc>
            </a:pPr>
            <a:r>
              <a:rPr lang="en-US" sz="2400" dirty="0" smtClean="0"/>
              <a:t>	Financing </a:t>
            </a:r>
            <a:r>
              <a:rPr lang="en-US" sz="2400" dirty="0"/>
              <a:t>of innovative activities is carried out at the expense of the republican and local budgets, own funds of organizations, as well as extra-budgetary sources.</a:t>
            </a:r>
            <a:endParaRPr lang="ru-RU" sz="2400" dirty="0"/>
          </a:p>
        </p:txBody>
      </p:sp>
    </p:spTree>
    <p:extLst>
      <p:ext uri="{BB962C8B-B14F-4D97-AF65-F5344CB8AC3E}">
        <p14:creationId xmlns:p14="http://schemas.microsoft.com/office/powerpoint/2010/main" val="2943075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487025"/>
            <a:ext cx="965474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a:t>It is necessary to clearly identify the areas of funding from the budget:</a:t>
            </a:r>
            <a:endParaRPr lang="ru-RU" sz="2400" dirty="0"/>
          </a:p>
          <a:p>
            <a:pPr marL="457200" indent="-457200" algn="just">
              <a:buFont typeface="+mj-lt"/>
              <a:buAutoNum type="arabicPeriod"/>
            </a:pPr>
            <a:r>
              <a:rPr lang="en-US" sz="2400" dirty="0" smtClean="0"/>
              <a:t>Training </a:t>
            </a:r>
            <a:r>
              <a:rPr lang="en-US" sz="2400" dirty="0"/>
              <a:t>and advanced training of scientific, scientific-pedagogical and engineering personnel.</a:t>
            </a:r>
            <a:endParaRPr lang="ru-RU" sz="2400" dirty="0"/>
          </a:p>
          <a:p>
            <a:pPr marL="457200" indent="-457200" algn="just">
              <a:buFont typeface="+mj-lt"/>
              <a:buAutoNum type="arabicPeriod"/>
            </a:pPr>
            <a:r>
              <a:rPr lang="en-US" sz="2400" dirty="0" smtClean="0"/>
              <a:t>Implementation </a:t>
            </a:r>
            <a:r>
              <a:rPr lang="en-US" sz="2400" dirty="0"/>
              <a:t>of state scientific and technical programs and projects.</a:t>
            </a:r>
            <a:endParaRPr lang="ru-RU" sz="2400" dirty="0"/>
          </a:p>
          <a:p>
            <a:pPr marL="457200" indent="-457200" algn="just">
              <a:buFont typeface="+mj-lt"/>
              <a:buAutoNum type="arabicPeriod"/>
            </a:pPr>
            <a:r>
              <a:rPr lang="en-US" sz="2400" dirty="0" smtClean="0"/>
              <a:t>Conducting </a:t>
            </a:r>
            <a:r>
              <a:rPr lang="en-US" sz="2400" dirty="0"/>
              <a:t>fundamental and exploratory research in natural science, technical and social sciences.</a:t>
            </a:r>
            <a:endParaRPr lang="ru-RU" sz="2400" dirty="0"/>
          </a:p>
          <a:p>
            <a:pPr marL="457200" indent="-457200" algn="just">
              <a:buFont typeface="+mj-lt"/>
              <a:buAutoNum type="arabicPeriod"/>
            </a:pPr>
            <a:r>
              <a:rPr lang="en-US" sz="2400" dirty="0" smtClean="0"/>
              <a:t>One-time </a:t>
            </a:r>
            <a:r>
              <a:rPr lang="en-US" sz="2400" dirty="0"/>
              <a:t>assistance to research teams, research institutes, individual scientists and universities in order to develop the material and technical base and material incentives for employees.</a:t>
            </a:r>
            <a:endParaRPr lang="ru-RU" sz="2400" dirty="0"/>
          </a:p>
          <a:p>
            <a:pPr algn="just"/>
            <a:r>
              <a:rPr lang="en-US" sz="2400" dirty="0" smtClean="0"/>
              <a:t>	In </a:t>
            </a:r>
            <a:r>
              <a:rPr lang="en-US" sz="2400" dirty="0"/>
              <a:t>addition, the state should finance programs to create elements of innovation infrastructure, measures to train personnel for innovation activities, and organizations ' participation in exhibitions</a:t>
            </a:r>
            <a:r>
              <a:rPr lang="en-US" sz="2400" dirty="0" smtClean="0"/>
              <a:t>.</a:t>
            </a:r>
          </a:p>
          <a:p>
            <a:r>
              <a:rPr lang="en-US" sz="2400" dirty="0"/>
              <a:t>There is both a simple subsidy and a returnable system of financing innovative projects, the expansion of the practice of competitive placement of budget funds, and equity participation in project financing. In addition to the budget, the source of funding is innovation funds</a:t>
            </a:r>
            <a:r>
              <a:rPr lang="en-US" sz="2400" dirty="0" smtClean="0"/>
              <a:t>.</a:t>
            </a:r>
            <a:endParaRPr lang="ru-RU" sz="2400" dirty="0"/>
          </a:p>
        </p:txBody>
      </p:sp>
    </p:spTree>
    <p:extLst>
      <p:ext uri="{BB962C8B-B14F-4D97-AF65-F5344CB8AC3E}">
        <p14:creationId xmlns:p14="http://schemas.microsoft.com/office/powerpoint/2010/main" val="191585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410705" y="770547"/>
            <a:ext cx="965474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	Innovation funds are created to finance the development of high-tech industries that ensure a high level of competitiveness of the national economy, the formation and development of innovative infrastructure, the implementation of the latest research and development, innovative projects, as well as other activities and works</a:t>
            </a:r>
            <a:r>
              <a:rPr lang="en-US" sz="2400" dirty="0" smtClean="0"/>
              <a:t>.</a:t>
            </a:r>
          </a:p>
          <a:p>
            <a:r>
              <a:rPr lang="en-US" sz="2400" dirty="0" smtClean="0"/>
              <a:t>	Financing </a:t>
            </a:r>
            <a:r>
              <a:rPr lang="en-US" sz="2400" dirty="0"/>
              <a:t>of innovative projects at the expense of innovative funds is carried out subject to their compliance with the following criteria:</a:t>
            </a:r>
            <a:endParaRPr lang="ru-RU" sz="2400" dirty="0"/>
          </a:p>
          <a:p>
            <a:pPr marL="342900" lvl="0" indent="-342900">
              <a:buFont typeface="Arial" panose="020B0604020202020204" pitchFamily="34" charset="0"/>
              <a:buChar char="•"/>
            </a:pPr>
            <a:r>
              <a:rPr lang="en-US" sz="2400" dirty="0"/>
              <a:t>Organization of a technological process that increases the average level of added value per employee;</a:t>
            </a:r>
            <a:endParaRPr lang="ru-RU" sz="2400" dirty="0"/>
          </a:p>
          <a:p>
            <a:pPr marL="342900" lvl="0" indent="-342900">
              <a:buFont typeface="Arial" panose="020B0604020202020204" pitchFamily="34" charset="0"/>
              <a:buChar char="•"/>
            </a:pPr>
            <a:r>
              <a:rPr lang="en-US" sz="2400" dirty="0"/>
              <a:t>Export orientation (excess of exports over imports) of the project;</a:t>
            </a:r>
            <a:endParaRPr lang="ru-RU" sz="2400" dirty="0"/>
          </a:p>
          <a:p>
            <a:pPr marL="342900" lvl="0" indent="-342900">
              <a:buFont typeface="Arial" panose="020B0604020202020204" pitchFamily="34" charset="0"/>
              <a:buChar char="•"/>
            </a:pPr>
            <a:r>
              <a:rPr lang="en-US" sz="2400" dirty="0"/>
              <a:t>Creation and implementation of technologies and / or new products.</a:t>
            </a:r>
            <a:endParaRPr lang="ru-RU" sz="2400" dirty="0"/>
          </a:p>
          <a:p>
            <a:r>
              <a:rPr lang="en-US" sz="2400" dirty="0" smtClean="0"/>
              <a:t>	</a:t>
            </a:r>
          </a:p>
          <a:p>
            <a:r>
              <a:rPr lang="en-US" sz="2400" dirty="0"/>
              <a:t>	</a:t>
            </a:r>
            <a:r>
              <a:rPr lang="en-US" sz="2400" dirty="0" smtClean="0"/>
              <a:t>Financing </a:t>
            </a:r>
            <a:r>
              <a:rPr lang="en-US" sz="2400" dirty="0"/>
              <a:t>of research, development and development works at the expense of innovative funds is carried out on the condition that they correspond to the priority areas of scientific research and scientific and technical activities of the state</a:t>
            </a:r>
            <a:r>
              <a:rPr lang="en-US" sz="2400" dirty="0" smtClean="0"/>
              <a:t>.</a:t>
            </a:r>
            <a:endParaRPr lang="ru-RU" sz="2400" dirty="0"/>
          </a:p>
        </p:txBody>
      </p:sp>
    </p:spTree>
    <p:extLst>
      <p:ext uri="{BB962C8B-B14F-4D97-AF65-F5344CB8AC3E}">
        <p14:creationId xmlns:p14="http://schemas.microsoft.com/office/powerpoint/2010/main" val="125688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328327" y="778785"/>
            <a:ext cx="965474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a:t>Investing in innovative projects is highly risky. Moreover, the risk is associated not only with the probability of obtaining a negative result at the research or development stage. Unpredictable results are possible at any stage of the innovation process. In this regard, one of the elements of the innovation support system is risk insurance. There are two approaches to solving this issue: the creation of venture or insurance funds.</a:t>
            </a:r>
            <a:endParaRPr lang="ru-RU" sz="2400" dirty="0"/>
          </a:p>
          <a:p>
            <a:pPr algn="just"/>
            <a:r>
              <a:rPr lang="en-US" sz="2400" dirty="0" smtClean="0"/>
              <a:t>	Venture </a:t>
            </a:r>
            <a:r>
              <a:rPr lang="en-US" sz="2400" dirty="0"/>
              <a:t>funds can be formed at the expense of organizations engaged in innovative activities, funds of banks, insurance organizations and other financial structures and specialize in investments in the share capital of innovative organizations.</a:t>
            </a:r>
            <a:endParaRPr lang="ru-RU" sz="2400" dirty="0"/>
          </a:p>
          <a:p>
            <a:pPr algn="just"/>
            <a:r>
              <a:rPr lang="en-US" sz="2400" dirty="0" smtClean="0"/>
              <a:t>	Insurance </a:t>
            </a:r>
            <a:r>
              <a:rPr lang="en-US" sz="2400" dirty="0"/>
              <a:t>funds should be created to reduce risks and make investments aimed at financing innovative activities more attractive. At the same time, the funds of the funds can be formed at the expense of funds included in the cost of production. Organizations engaged in innovative activities, the amount of deductions for the formation of insurance funds can be set in an increased amount.</a:t>
            </a:r>
            <a:endParaRPr lang="ru-RU" sz="2400" dirty="0"/>
          </a:p>
        </p:txBody>
      </p:sp>
    </p:spTree>
    <p:extLst>
      <p:ext uri="{BB962C8B-B14F-4D97-AF65-F5344CB8AC3E}">
        <p14:creationId xmlns:p14="http://schemas.microsoft.com/office/powerpoint/2010/main" val="3994451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flipV="1">
            <a:off x="1795848" y="609257"/>
            <a:ext cx="10025537" cy="223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2303613" y="892065"/>
            <a:ext cx="965474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	</a:t>
            </a:r>
            <a:r>
              <a:rPr lang="en-US" sz="2400" dirty="0"/>
              <a:t>In a number of countries, tax incentives are provided for organizations that provide for the creation and development of industries based on new and high technologies. The system of state support measures, which ensures tax reduction for enterprises, implies an increase in the volume of their own financial resources for the subsequent use of these funds for the production development of high-tech industries and enterprises.</a:t>
            </a:r>
            <a:endParaRPr lang="ru-RU" sz="2400" dirty="0"/>
          </a:p>
        </p:txBody>
      </p:sp>
    </p:spTree>
    <p:extLst>
      <p:ext uri="{BB962C8B-B14F-4D97-AF65-F5344CB8AC3E}">
        <p14:creationId xmlns:p14="http://schemas.microsoft.com/office/powerpoint/2010/main" val="290264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431915" y="757486"/>
            <a:ext cx="94309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ru-RU" sz="2400" dirty="0" smtClean="0"/>
              <a:t>	</a:t>
            </a:r>
            <a:r>
              <a:rPr lang="en-US" sz="2400" dirty="0" smtClean="0"/>
              <a:t>Innovative </a:t>
            </a:r>
            <a:r>
              <a:rPr lang="en-US" sz="2400" dirty="0"/>
              <a:t>activities may </a:t>
            </a:r>
            <a:r>
              <a:rPr lang="en-US" sz="2400" dirty="0" smtClean="0"/>
              <a:t>include:</a:t>
            </a:r>
            <a:endParaRPr lang="ru-RU" sz="2400" dirty="0" smtClean="0"/>
          </a:p>
          <a:p>
            <a:pPr algn="just"/>
            <a:endParaRPr lang="ru-RU" sz="2400" dirty="0" smtClean="0"/>
          </a:p>
          <a:p>
            <a:pPr marL="457200" indent="-457200" algn="just">
              <a:buFont typeface="+mj-lt"/>
              <a:buAutoNum type="arabicPeriod"/>
            </a:pPr>
            <a:r>
              <a:rPr lang="en-US" sz="2400" dirty="0" smtClean="0"/>
              <a:t>performing </a:t>
            </a:r>
            <a:r>
              <a:rPr lang="en-US" sz="2400" dirty="0"/>
              <a:t>research work necessary to transform innovation into </a:t>
            </a:r>
            <a:r>
              <a:rPr lang="en-US" sz="2400" dirty="0" smtClean="0"/>
              <a:t>innovation</a:t>
            </a:r>
            <a:endParaRPr lang="ru-RU" sz="2400" dirty="0" smtClean="0"/>
          </a:p>
          <a:p>
            <a:pPr marL="457200" indent="-457200" algn="just">
              <a:buFont typeface="+mj-lt"/>
              <a:buAutoNum type="arabicPeriod"/>
            </a:pPr>
            <a:r>
              <a:rPr lang="en-US" sz="2400" dirty="0" smtClean="0"/>
              <a:t>development </a:t>
            </a:r>
            <a:r>
              <a:rPr lang="en-US" sz="2400" dirty="0"/>
              <a:t>of new or improved products, new or improved technology, creation of new services, new organizational and technical </a:t>
            </a:r>
            <a:r>
              <a:rPr lang="en-US" sz="2400" dirty="0" smtClean="0"/>
              <a:t>solutions</a:t>
            </a:r>
            <a:endParaRPr lang="ru-RU" sz="2400" dirty="0" smtClean="0"/>
          </a:p>
          <a:p>
            <a:pPr marL="457200" indent="-457200" algn="just">
              <a:buFont typeface="+mj-lt"/>
              <a:buAutoNum type="arabicPeriod"/>
            </a:pPr>
            <a:r>
              <a:rPr lang="en-US" sz="2400" dirty="0" smtClean="0"/>
              <a:t>performance </a:t>
            </a:r>
            <a:r>
              <a:rPr lang="en-US" sz="2400" dirty="0"/>
              <a:t>of works on preparation and development of production of new or improved products, development of new or improved technology, preparation of application of new organizational and technical </a:t>
            </a:r>
            <a:r>
              <a:rPr lang="en-US" sz="2400" dirty="0" smtClean="0"/>
              <a:t>solutions</a:t>
            </a:r>
            <a:endParaRPr lang="ru-RU" sz="2400" dirty="0" smtClean="0"/>
          </a:p>
          <a:p>
            <a:pPr marL="457200" indent="-457200" algn="just">
              <a:buFont typeface="+mj-lt"/>
              <a:buAutoNum type="arabicPeriod"/>
            </a:pPr>
            <a:r>
              <a:rPr lang="en-US" sz="2400" dirty="0" smtClean="0"/>
              <a:t>production </a:t>
            </a:r>
            <a:r>
              <a:rPr lang="en-US" sz="2400" dirty="0"/>
              <a:t>of new or improved products, production of products based on new or improved </a:t>
            </a:r>
            <a:r>
              <a:rPr lang="en-US" sz="2400" dirty="0" smtClean="0"/>
              <a:t>technology</a:t>
            </a:r>
            <a:endParaRPr lang="ru-RU" sz="2400" dirty="0" smtClean="0"/>
          </a:p>
          <a:p>
            <a:pPr marL="457200" indent="-457200" algn="just">
              <a:buFont typeface="+mj-lt"/>
              <a:buAutoNum type="arabicPeriod"/>
            </a:pPr>
            <a:r>
              <a:rPr lang="en-US" sz="2400" dirty="0" smtClean="0"/>
              <a:t>introduction </a:t>
            </a:r>
            <a:r>
              <a:rPr lang="en-US" sz="2400" dirty="0"/>
              <a:t>of new or improved products, new or improved technology, new services, new organizational and technical solutions into civil circulation or use for their own needs.</a:t>
            </a:r>
            <a:endParaRPr lang="ru-RU" sz="2400" dirty="0"/>
          </a:p>
        </p:txBody>
      </p:sp>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a:t>
            </a:r>
            <a:r>
              <a:rPr lang="en-US" sz="1400" b="1" dirty="0" smtClean="0"/>
              <a:t>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494270" y="1288195"/>
            <a:ext cx="890510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Test</a:t>
            </a:r>
          </a:p>
          <a:p>
            <a:endParaRPr lang="ru-RU" sz="2400" dirty="0"/>
          </a:p>
          <a:p>
            <a:pPr marL="457200" lvl="0" indent="-457200">
              <a:buFont typeface="+mj-lt"/>
              <a:buAutoNum type="arabicPeriod"/>
            </a:pPr>
            <a:r>
              <a:rPr lang="en-US" sz="2400" dirty="0"/>
              <a:t>Innovative activity. Main processes, its role in the development of the economy, stages of the innovation process</a:t>
            </a:r>
            <a:endParaRPr lang="ru-RU" sz="2400" dirty="0"/>
          </a:p>
          <a:p>
            <a:pPr marL="457200" lvl="0" indent="-457200">
              <a:buFont typeface="+mj-lt"/>
              <a:buAutoNum type="arabicPeriod"/>
            </a:pPr>
            <a:r>
              <a:rPr lang="en-US" sz="2400" dirty="0"/>
              <a:t>Subjects of innovation infrastructure</a:t>
            </a:r>
            <a:endParaRPr lang="ru-RU" sz="2400" dirty="0"/>
          </a:p>
          <a:p>
            <a:pPr marL="457200" lvl="0" indent="-457200">
              <a:buFont typeface="+mj-lt"/>
              <a:buAutoNum type="arabicPeriod"/>
            </a:pPr>
            <a:r>
              <a:rPr lang="en-US" sz="2400" dirty="0"/>
              <a:t>Science and Technology Park &amp; Technology transfer</a:t>
            </a:r>
            <a:endParaRPr lang="ru-RU" sz="2400" dirty="0"/>
          </a:p>
          <a:p>
            <a:pPr marL="457200" lvl="0" indent="-457200">
              <a:buFont typeface="+mj-lt"/>
              <a:buAutoNum type="arabicPeriod"/>
            </a:pPr>
            <a:r>
              <a:rPr lang="en-US" sz="2400" dirty="0"/>
              <a:t>Venture organization</a:t>
            </a:r>
            <a:endParaRPr lang="ru-RU" sz="2400" dirty="0"/>
          </a:p>
          <a:p>
            <a:pPr marL="457200" lvl="0" indent="-457200">
              <a:buFont typeface="+mj-lt"/>
              <a:buAutoNum type="arabicPeriod"/>
            </a:pPr>
            <a:r>
              <a:rPr lang="en-US" sz="2400" dirty="0"/>
              <a:t>Venture financing of innovations</a:t>
            </a:r>
            <a:r>
              <a:rPr lang="ru-RU" sz="2400" dirty="0"/>
              <a:t>. </a:t>
            </a:r>
            <a:r>
              <a:rPr lang="en-US" sz="2400" dirty="0"/>
              <a:t>General provisions.</a:t>
            </a:r>
            <a:endParaRPr lang="ru-RU" sz="2400" dirty="0"/>
          </a:p>
          <a:p>
            <a:pPr marL="457200" lvl="0" indent="-457200">
              <a:buFont typeface="+mj-lt"/>
              <a:buAutoNum type="arabicPeriod"/>
            </a:pPr>
            <a:r>
              <a:rPr lang="en-US" sz="2400" dirty="0"/>
              <a:t>Financial support of scientific, technical and innovative activities. Features of taxation of high-tech organizations</a:t>
            </a:r>
            <a:endParaRPr lang="ru-RU" sz="2400" dirty="0"/>
          </a:p>
          <a:p>
            <a:r>
              <a:rPr lang="ru-RU" sz="2400" dirty="0"/>
              <a:t> </a:t>
            </a:r>
          </a:p>
          <a:p>
            <a:r>
              <a:rPr lang="en-US" sz="2400" dirty="0"/>
              <a:t> </a:t>
            </a:r>
            <a:endParaRPr lang="ru-RU" sz="2400" dirty="0"/>
          </a:p>
        </p:txBody>
      </p:sp>
    </p:spTree>
    <p:extLst>
      <p:ext uri="{BB962C8B-B14F-4D97-AF65-F5344CB8AC3E}">
        <p14:creationId xmlns:p14="http://schemas.microsoft.com/office/powerpoint/2010/main" val="421340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431915" y="757486"/>
            <a:ext cx="94309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ru-RU" sz="2400" dirty="0" smtClean="0"/>
              <a:t>	</a:t>
            </a:r>
            <a:r>
              <a:rPr lang="en-US" sz="2400" dirty="0" smtClean="0"/>
              <a:t>Role </a:t>
            </a:r>
            <a:r>
              <a:rPr lang="en-US" sz="2400" dirty="0"/>
              <a:t>of </a:t>
            </a:r>
            <a:r>
              <a:rPr lang="en-US" sz="2400" dirty="0" smtClean="0"/>
              <a:t>innovation</a:t>
            </a:r>
            <a:r>
              <a:rPr lang="ru-RU" sz="2400" dirty="0" smtClean="0"/>
              <a:t>.</a:t>
            </a:r>
            <a:endParaRPr lang="en-US" sz="2400" dirty="0" smtClean="0"/>
          </a:p>
          <a:p>
            <a:pPr algn="just"/>
            <a:r>
              <a:rPr lang="en-US" sz="2400" dirty="0"/>
              <a:t>	</a:t>
            </a:r>
            <a:r>
              <a:rPr lang="en-US" sz="2400" dirty="0" smtClean="0"/>
              <a:t>Innovation </a:t>
            </a:r>
            <a:r>
              <a:rPr lang="en-US" sz="2400" dirty="0"/>
              <a:t>has a huge impact on the economy</a:t>
            </a:r>
            <a:r>
              <a:rPr lang="en-US" sz="2400" dirty="0" smtClean="0"/>
              <a:t>:</a:t>
            </a:r>
          </a:p>
          <a:p>
            <a:pPr marL="457200" indent="-457200" algn="just">
              <a:buAutoNum type="arabicPeriod"/>
            </a:pPr>
            <a:r>
              <a:rPr lang="en-US" sz="2400" dirty="0" smtClean="0"/>
              <a:t>innovations </a:t>
            </a:r>
            <a:r>
              <a:rPr lang="en-US" sz="2400" dirty="0"/>
              <a:t>affect the quality of products, i.e. there are completely new or improved products that are able to fully meet the needs of a person. influence-on the needs of a person</a:t>
            </a:r>
            <a:r>
              <a:rPr lang="en-US" sz="2400" dirty="0" smtClean="0"/>
              <a:t>.</a:t>
            </a:r>
          </a:p>
          <a:p>
            <a:pPr marL="457200" indent="-457200" algn="just">
              <a:buAutoNum type="arabicPeriod"/>
            </a:pPr>
            <a:r>
              <a:rPr lang="en-US" sz="2400" dirty="0" smtClean="0"/>
              <a:t> They contribute </a:t>
            </a:r>
            <a:r>
              <a:rPr lang="en-US" sz="2400" dirty="0"/>
              <a:t>to economic growth, i.e. new sectors of the economy are created, a single market (Internet space, online purchases</a:t>
            </a:r>
            <a:r>
              <a:rPr lang="en-US" sz="2400" dirty="0" smtClean="0"/>
              <a:t>).</a:t>
            </a:r>
          </a:p>
          <a:p>
            <a:pPr marL="457200" indent="-457200" algn="just">
              <a:buAutoNum type="arabicPeriod"/>
            </a:pPr>
            <a:r>
              <a:rPr lang="en-US" sz="2400" dirty="0" smtClean="0"/>
              <a:t>Share of </a:t>
            </a:r>
            <a:r>
              <a:rPr lang="en-US" sz="2400" dirty="0"/>
              <a:t>competent specialists for new industries is increasing</a:t>
            </a:r>
            <a:r>
              <a:rPr lang="en-US" sz="2400" dirty="0" smtClean="0"/>
              <a:t>.</a:t>
            </a:r>
          </a:p>
          <a:p>
            <a:pPr marL="457200" indent="-457200" algn="just">
              <a:buAutoNum type="arabicPeriod"/>
            </a:pPr>
            <a:r>
              <a:rPr lang="en-US" sz="2400" dirty="0" smtClean="0"/>
              <a:t>Impact of </a:t>
            </a:r>
            <a:r>
              <a:rPr lang="en-US" sz="2400" dirty="0"/>
              <a:t>innovation on people's living standards. They improve the living conditions of a person, for example, household appliances or the Internet</a:t>
            </a:r>
            <a:r>
              <a:rPr lang="en-US" sz="2400" dirty="0" smtClean="0"/>
              <a:t>.</a:t>
            </a:r>
          </a:p>
          <a:p>
            <a:pPr marL="457200" indent="-457200" algn="just">
              <a:buAutoNum type="arabicPeriod"/>
            </a:pPr>
            <a:r>
              <a:rPr lang="en-US" sz="2400" dirty="0" smtClean="0"/>
              <a:t>Reduction </a:t>
            </a:r>
            <a:r>
              <a:rPr lang="en-US" sz="2400" dirty="0"/>
              <a:t>of production costs. New technologies reduce the consumption of electricity, water, etc</a:t>
            </a:r>
            <a:r>
              <a:rPr lang="en-US" sz="2400" dirty="0" smtClean="0"/>
              <a:t>.</a:t>
            </a:r>
          </a:p>
          <a:p>
            <a:pPr marL="457200" indent="-457200" algn="just">
              <a:buAutoNum type="arabicPeriod"/>
            </a:pPr>
            <a:r>
              <a:rPr lang="en-US" sz="2400" dirty="0" smtClean="0"/>
              <a:t>Innovations </a:t>
            </a:r>
            <a:r>
              <a:rPr lang="en-US" sz="2400" dirty="0"/>
              <a:t>help to increase profits. Products of higher quality are created, and the volume of output per unit of time increases</a:t>
            </a:r>
            <a:r>
              <a:rPr lang="en-US" sz="2400" dirty="0" smtClean="0"/>
              <a:t>.</a:t>
            </a:r>
          </a:p>
          <a:p>
            <a:pPr marL="457200" indent="-457200" algn="just">
              <a:buAutoNum type="arabicPeriod"/>
            </a:pPr>
            <a:r>
              <a:rPr lang="en-US" sz="2400" dirty="0" smtClean="0"/>
              <a:t>Innovation </a:t>
            </a:r>
            <a:r>
              <a:rPr lang="en-US" sz="2400" dirty="0"/>
              <a:t>affects the competitiveness of an individual or organization.</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10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431915" y="1126823"/>
            <a:ext cx="943096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innovation process is the process of sequential transformation of an idea into a product, passing through the stages of fundamental and applied research, design development, marketing, production and sales.</a:t>
            </a:r>
            <a:endParaRPr lang="ru-RU" sz="2400" dirty="0"/>
          </a:p>
          <a:p>
            <a:r>
              <a:rPr lang="en-US" sz="2400" dirty="0"/>
              <a:t>The integrated innovation process can be divided into two main stages:</a:t>
            </a:r>
            <a:endParaRPr lang="ru-RU" sz="2400" dirty="0"/>
          </a:p>
          <a:p>
            <a:pPr lvl="0"/>
            <a:r>
              <a:rPr lang="en-US" sz="2400" dirty="0"/>
              <a:t>First stage (it is the longest) includes research and development,</a:t>
            </a:r>
            <a:endParaRPr lang="ru-RU" sz="2400" dirty="0"/>
          </a:p>
          <a:p>
            <a:pPr lvl="0"/>
            <a:r>
              <a:rPr lang="en-US" sz="2400" dirty="0"/>
              <a:t>Second stage is the product life cycle.</a:t>
            </a:r>
            <a:endParaRPr lang="ru-RU" sz="2400" dirty="0"/>
          </a:p>
          <a:p>
            <a:r>
              <a:rPr lang="en-US" sz="2400" dirty="0" smtClean="0"/>
              <a:t>	Stages </a:t>
            </a:r>
            <a:r>
              <a:rPr lang="en-US" sz="2400" dirty="0"/>
              <a:t>of the innovation process:</a:t>
            </a:r>
            <a:endParaRPr lang="ru-RU" sz="2400" dirty="0"/>
          </a:p>
          <a:p>
            <a:pPr marL="1714500" lvl="3" indent="-342900">
              <a:buFont typeface="Arial" panose="020B0604020202020204" pitchFamily="34" charset="0"/>
              <a:buChar char="•"/>
            </a:pPr>
            <a:r>
              <a:rPr lang="en-US" sz="2400" dirty="0"/>
              <a:t>Basic research,</a:t>
            </a:r>
            <a:endParaRPr lang="ru-RU" sz="2400" dirty="0"/>
          </a:p>
          <a:p>
            <a:pPr marL="1714500" lvl="3" indent="-342900">
              <a:buFont typeface="Arial" panose="020B0604020202020204" pitchFamily="34" charset="0"/>
              <a:buChar char="•"/>
            </a:pPr>
            <a:r>
              <a:rPr lang="en-US" sz="2400" dirty="0"/>
              <a:t>Applied Research,</a:t>
            </a:r>
            <a:endParaRPr lang="ru-RU" sz="2400" dirty="0"/>
          </a:p>
          <a:p>
            <a:pPr marL="1714500" lvl="3" indent="-342900">
              <a:buFont typeface="Arial" panose="020B0604020202020204" pitchFamily="34" charset="0"/>
              <a:buChar char="•"/>
            </a:pPr>
            <a:r>
              <a:rPr lang="en-US" sz="2400" dirty="0"/>
              <a:t>Development,</a:t>
            </a:r>
            <a:endParaRPr lang="ru-RU" sz="2400" dirty="0"/>
          </a:p>
          <a:p>
            <a:pPr marL="1714500" lvl="3" indent="-342900">
              <a:buFont typeface="Arial" panose="020B0604020202020204" pitchFamily="34" charset="0"/>
              <a:buChar char="•"/>
            </a:pPr>
            <a:r>
              <a:rPr lang="en-US" sz="2400" dirty="0"/>
              <a:t>Implementation,</a:t>
            </a:r>
            <a:endParaRPr lang="ru-RU" sz="2400" dirty="0"/>
          </a:p>
          <a:p>
            <a:pPr marL="1714500" lvl="3" indent="-342900">
              <a:buFont typeface="Arial" panose="020B0604020202020204" pitchFamily="34" charset="0"/>
              <a:buChar char="•"/>
            </a:pPr>
            <a:r>
              <a:rPr lang="en-US" sz="2400" dirty="0"/>
              <a:t>Growth,</a:t>
            </a:r>
            <a:endParaRPr lang="ru-RU" sz="2400" dirty="0"/>
          </a:p>
          <a:p>
            <a:pPr marL="1714500" lvl="3" indent="-342900">
              <a:buFont typeface="Arial" panose="020B0604020202020204" pitchFamily="34" charset="0"/>
              <a:buChar char="•"/>
            </a:pPr>
            <a:r>
              <a:rPr lang="en-US" sz="2400" dirty="0"/>
              <a:t>Slowing growth,</a:t>
            </a:r>
            <a:endParaRPr lang="ru-RU" sz="2400" dirty="0"/>
          </a:p>
          <a:p>
            <a:pPr marL="1714500" lvl="3" indent="-342900">
              <a:buFont typeface="Arial" panose="020B0604020202020204" pitchFamily="34" charset="0"/>
              <a:buChar char="•"/>
            </a:pPr>
            <a:r>
              <a:rPr lang="en-US" sz="2400" dirty="0"/>
              <a:t>Decline in sales.</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55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5029201" y="765368"/>
            <a:ext cx="7003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10.2. Subjects of innovation infrastructure, the need for their development</a:t>
            </a:r>
            <a:endParaRPr lang="ru-RU" sz="2400" dirty="0"/>
          </a:p>
        </p:txBody>
      </p:sp>
      <p:sp>
        <p:nvSpPr>
          <p:cNvPr id="7" name="Rectangle 3"/>
          <p:cNvSpPr>
            <a:spLocks noChangeArrowheads="1"/>
          </p:cNvSpPr>
          <p:nvPr/>
        </p:nvSpPr>
        <p:spPr bwMode="auto">
          <a:xfrm>
            <a:off x="4646581" y="1567395"/>
            <a:ext cx="754541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Innovation infrastructure - a set of subjects of innovation infrastructure that provide material, technical, financial, organizational and methodological, information, consulting and other support for innovation activities.</a:t>
            </a:r>
            <a:endParaRPr lang="ru-RU" sz="2400" dirty="0"/>
          </a:p>
          <a:p>
            <a:r>
              <a:rPr lang="en-US" sz="2400" dirty="0"/>
              <a:t>Subject of innovation infrastructure - a legal entity whose object of activity is to promote the implementation of innovation activities and which is registered as a subject of innovation infrastructure in accordance with the procedure established by law.</a:t>
            </a:r>
            <a:endParaRPr lang="ru-RU" sz="2400" dirty="0"/>
          </a:p>
          <a:p>
            <a:r>
              <a:rPr lang="en-US" sz="2400" dirty="0"/>
              <a:t> </a:t>
            </a:r>
            <a:r>
              <a:rPr lang="en-US" sz="2400" dirty="0" smtClean="0"/>
              <a:t>	The </a:t>
            </a:r>
            <a:r>
              <a:rPr lang="en-US" sz="2400" dirty="0"/>
              <a:t>subjects of innovation infrastructure are:</a:t>
            </a:r>
            <a:endParaRPr lang="ru-RU" sz="2400" dirty="0"/>
          </a:p>
          <a:p>
            <a:r>
              <a:rPr lang="en-US" sz="2400" dirty="0"/>
              <a:t>1. Science and technology parks (hereinafter referred to as </a:t>
            </a:r>
            <a:r>
              <a:rPr lang="en-US" sz="2400" dirty="0" smtClean="0"/>
              <a:t>techno-parks</a:t>
            </a:r>
            <a:r>
              <a:rPr lang="en-US" sz="2400" dirty="0"/>
              <a:t>);</a:t>
            </a:r>
            <a:endParaRPr lang="ru-RU" sz="2400" dirty="0"/>
          </a:p>
          <a:p>
            <a:r>
              <a:rPr lang="en-US" sz="2400" dirty="0"/>
              <a:t>2. Technology transfer centers;</a:t>
            </a:r>
            <a:endParaRPr lang="ru-RU" sz="2400" dirty="0"/>
          </a:p>
          <a:p>
            <a:r>
              <a:rPr lang="en-US" sz="2400" dirty="0"/>
              <a:t>3. Venture capital organizations.</a:t>
            </a:r>
            <a:endParaRPr lang="en-US" sz="2400" dirty="0"/>
          </a:p>
        </p:txBody>
      </p:sp>
    </p:spTree>
    <p:extLst>
      <p:ext uri="{BB962C8B-B14F-4D97-AF65-F5344CB8AC3E}">
        <p14:creationId xmlns:p14="http://schemas.microsoft.com/office/powerpoint/2010/main" val="2357808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431915" y="1311489"/>
            <a:ext cx="943096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Science and Technology Park (hereinafter - </a:t>
            </a:r>
            <a:r>
              <a:rPr lang="en-US" sz="2400" dirty="0" err="1"/>
              <a:t>technopark</a:t>
            </a:r>
            <a:r>
              <a:rPr lang="en-US" sz="2400" dirty="0"/>
              <a:t>) - an innovation infrastructure entity (commercial organization) with an average number of employees up to 100 people, the purpose of which is to promote the development of entrepreneurship in the scientific, scientific and technical, innovative spheres and create conditions for the implementation of innovative activities by legal entities and individual entrepreneurs who are residents of the </a:t>
            </a:r>
            <a:r>
              <a:rPr lang="en-US" sz="2400" dirty="0" smtClean="0"/>
              <a:t>techno-park</a:t>
            </a:r>
            <a:r>
              <a:rPr lang="en-US" sz="2400" dirty="0"/>
              <a:t>;</a:t>
            </a:r>
            <a:endParaRPr lang="ru-RU" sz="2400" dirty="0"/>
          </a:p>
          <a:p>
            <a:pPr algn="just"/>
            <a:r>
              <a:rPr lang="en-US" sz="2400" dirty="0" smtClean="0"/>
              <a:t>	Resident </a:t>
            </a:r>
            <a:r>
              <a:rPr lang="en-US" sz="2400" dirty="0"/>
              <a:t>science and technology Park - a legal entity with an average number of employees up to 100 people, private entrepreneur, using in accordance with the law of movable and immovable property scientific and technological Park, the main activities of which are research and development or production (small series) new products manufactured on the basis of the research and development done (not) alone.</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625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431915" y="1126824"/>
            <a:ext cx="943096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main activity of the techno-park is to provide support to the residents of the techno-park, including by:</a:t>
            </a:r>
            <a:endParaRPr lang="ru-RU" sz="2400" dirty="0"/>
          </a:p>
          <a:p>
            <a:pPr marL="342900" lvl="0" indent="-342900" algn="just">
              <a:buFont typeface="Arial" panose="020B0604020202020204" pitchFamily="34" charset="0"/>
              <a:buChar char="•"/>
            </a:pPr>
            <a:r>
              <a:rPr lang="en-US" sz="2400" dirty="0"/>
              <a:t>Assistance in the creation of production facilities for the production of new or improved products, the development of new or improved technology for their implementation on the market;</a:t>
            </a:r>
            <a:endParaRPr lang="ru-RU" sz="2400" dirty="0"/>
          </a:p>
          <a:p>
            <a:pPr marL="342900" lvl="0" indent="-342900" algn="just">
              <a:buFont typeface="Arial" panose="020B0604020202020204" pitchFamily="34" charset="0"/>
              <a:buChar char="•"/>
            </a:pPr>
            <a:r>
              <a:rPr lang="en-US" sz="2400" dirty="0"/>
              <a:t>Assistance in promoting innovations to the foreign market;</a:t>
            </a:r>
            <a:endParaRPr lang="ru-RU" sz="2400" dirty="0"/>
          </a:p>
          <a:p>
            <a:pPr marL="342900" lvl="0" indent="-342900" algn="just">
              <a:buFont typeface="Arial" panose="020B0604020202020204" pitchFamily="34" charset="0"/>
              <a:buChar char="•"/>
            </a:pPr>
            <a:r>
              <a:rPr lang="en-US" sz="2400" dirty="0"/>
              <a:t>Provision of movable and immovable property on a contractual basis, including premises for various functional purposes; provision of services for the preparation of business plans for innovative projects; organization and conduct of marketing research;</a:t>
            </a:r>
            <a:endParaRPr lang="ru-RU" sz="2400" dirty="0"/>
          </a:p>
          <a:p>
            <a:pPr marL="342900" indent="-342900" algn="just">
              <a:buFont typeface="Arial" panose="020B0604020202020204" pitchFamily="34" charset="0"/>
              <a:buChar char="•"/>
            </a:pPr>
            <a:r>
              <a:rPr lang="en-US" sz="2400" dirty="0"/>
              <a:t>Assistance in attracting investments, finding investors and (or) business partners; information promotion of innovations through the organization of participation in exhibitions, conferences, production of advertising and information products.</a:t>
            </a:r>
            <a:endParaRPr lang="ru-RU" sz="2400" dirty="0"/>
          </a:p>
        </p:txBody>
      </p: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961393" y="86037"/>
            <a:ext cx="4760726" cy="523220"/>
          </a:xfrm>
          <a:prstGeom prst="rect">
            <a:avLst/>
          </a:prstGeom>
        </p:spPr>
        <p:txBody>
          <a:bodyPr wrap="square">
            <a:spAutoFit/>
          </a:bodyPr>
          <a:lstStyle/>
          <a:p>
            <a:r>
              <a:rPr lang="en-US" sz="1400" b="1" dirty="0"/>
              <a:t>Tutorial 10. </a:t>
            </a:r>
          </a:p>
          <a:p>
            <a:r>
              <a:rPr lang="en-US" sz="1400" b="1" dirty="0"/>
              <a:t>Investments in scientific, technical and innovative activities</a:t>
            </a:r>
            <a:endParaRPr lang="ru-RU" sz="1400" b="1" dirty="0"/>
          </a:p>
        </p:txBody>
      </p:sp>
      <p:cxnSp>
        <p:nvCxnSpPr>
          <p:cNvPr id="15" name="Прямая соединительная линия 14"/>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0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994</Words>
  <Application>Microsoft Office PowerPoint</Application>
  <PresentationFormat>Широкоэкранный</PresentationFormat>
  <Paragraphs>371</Paragraphs>
  <Slides>40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Calibri</vt:lpstr>
      <vt:lpstr>Calibri Light</vt:lpstr>
      <vt:lpstr>Тема Office</vt:lpstr>
      <vt:lpstr>INVESTMENT DESIGN  INNOVATION  IN THE ENERGY SYSTEM</vt:lpstr>
      <vt:lpstr>INVESTMENT DESIGN INNOVATION  IN THE ENERGY SYSTEM</vt:lpstr>
      <vt:lpstr>INVESTMENT DESIGN INNOVATION  IN THE ENERGY SYSTEM</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55</cp:revision>
  <dcterms:created xsi:type="dcterms:W3CDTF">2020-11-29T07:59:01Z</dcterms:created>
  <dcterms:modified xsi:type="dcterms:W3CDTF">2021-01-10T09:34:38Z</dcterms:modified>
</cp:coreProperties>
</file>