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326" r:id="rId4"/>
    <p:sldId id="259"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1" r:id="rId19"/>
    <p:sldId id="340"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288"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6" d="100"/>
          <a:sy n="116" d="100"/>
        </p:scale>
        <p:origin x="32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173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4639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9667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17.01.2021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2148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24576F7-577B-4373-8FFB-9B09EA010756}" type="datetimeFigureOut">
              <a:rPr lang="ru-RU" smtClean="0"/>
              <a:t>17.01.2021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281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24576F7-577B-4373-8FFB-9B09EA010756}" type="datetimeFigureOut">
              <a:rPr lang="ru-RU" smtClean="0"/>
              <a:t>17.01.2021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73404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24576F7-577B-4373-8FFB-9B09EA010756}" type="datetimeFigureOut">
              <a:rPr lang="ru-RU" smtClean="0"/>
              <a:t>17.01.2021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91781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24576F7-577B-4373-8FFB-9B09EA010756}" type="datetimeFigureOut">
              <a:rPr lang="ru-RU" smtClean="0"/>
              <a:t>17.01.2021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29741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24576F7-577B-4373-8FFB-9B09EA010756}" type="datetimeFigureOut">
              <a:rPr lang="ru-RU" smtClean="0"/>
              <a:t>17.01.2021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4084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17.01.2021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8690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17.01.2021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73454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576F7-577B-4373-8FFB-9B09EA010756}" type="datetimeFigureOut">
              <a:rPr lang="ru-RU" smtClean="0"/>
              <a:t>17.01.2021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E0FF5-EF32-4FAD-9043-2413C173EA7D}" type="slidenum">
              <a:rPr lang="ru-RU" smtClean="0"/>
              <a:t>‹#›</a:t>
            </a:fld>
            <a:endParaRPr lang="ru-RU"/>
          </a:p>
        </p:txBody>
      </p:sp>
    </p:spTree>
    <p:extLst>
      <p:ext uri="{BB962C8B-B14F-4D97-AF65-F5344CB8AC3E}">
        <p14:creationId xmlns:p14="http://schemas.microsoft.com/office/powerpoint/2010/main" val="380909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3155108" y="2605848"/>
            <a:ext cx="6323529" cy="1688004"/>
          </a:xfrm>
        </p:spPr>
        <p:txBody>
          <a:bodyPr>
            <a:normAutofit fontScale="90000"/>
          </a:bodyPr>
          <a:lstStyle/>
          <a:p>
            <a:pPr fontAlgn="t"/>
            <a:r>
              <a:rPr lang="en-US" sz="4400" b="1" dirty="0" smtClean="0">
                <a:solidFill>
                  <a:schemeClr val="bg1"/>
                </a:solidFill>
              </a:rPr>
              <a:t>INVESTMENT DESIGN </a:t>
            </a:r>
            <a:r>
              <a:rPr lang="ru-RU" sz="4400" b="1" dirty="0" smtClean="0">
                <a:solidFill>
                  <a:schemeClr val="bg1"/>
                </a:solidFill>
              </a:rPr>
              <a:t/>
            </a:r>
            <a:br>
              <a:rPr lang="ru-RU" sz="4400" b="1" dirty="0" smtClean="0">
                <a:solidFill>
                  <a:schemeClr val="bg1"/>
                </a:solidFill>
              </a:rPr>
            </a:br>
            <a:r>
              <a:rPr lang="en-US" sz="4400" b="1" dirty="0" smtClean="0">
                <a:solidFill>
                  <a:schemeClr val="bg1"/>
                </a:solidFill>
              </a:rPr>
              <a:t>INNOVATION</a:t>
            </a:r>
            <a:r>
              <a:rPr lang="ru-RU" sz="4400" b="1" dirty="0" smtClean="0">
                <a:solidFill>
                  <a:schemeClr val="bg1"/>
                </a:solidFill>
              </a:rPr>
              <a:t/>
            </a:r>
            <a:br>
              <a:rPr lang="ru-RU" sz="4400" b="1" dirty="0" smtClean="0">
                <a:solidFill>
                  <a:schemeClr val="bg1"/>
                </a:solidFill>
              </a:rPr>
            </a:br>
            <a:r>
              <a:rPr lang="en-US" sz="4400" b="1" dirty="0" smtClean="0">
                <a:solidFill>
                  <a:schemeClr val="bg1"/>
                </a:solidFill>
              </a:rPr>
              <a:t> IN THE ENERGY SYSTEM</a:t>
            </a:r>
            <a:endParaRPr lang="ru-RU" sz="4400" dirty="0">
              <a:solidFill>
                <a:schemeClr val="bg1"/>
              </a:solidFill>
            </a:endParaRPr>
          </a:p>
        </p:txBody>
      </p:sp>
      <p:sp>
        <p:nvSpPr>
          <p:cNvPr id="5" name="Подзаголовок 4"/>
          <p:cNvSpPr>
            <a:spLocks noGrp="1"/>
          </p:cNvSpPr>
          <p:nvPr>
            <p:ph type="subTitle" idx="1"/>
          </p:nvPr>
        </p:nvSpPr>
        <p:spPr>
          <a:xfrm>
            <a:off x="5713482" y="4357989"/>
            <a:ext cx="6391073" cy="1586745"/>
          </a:xfrm>
          <a:effectLst>
            <a:glow>
              <a:schemeClr val="accent1">
                <a:alpha val="40000"/>
              </a:schemeClr>
            </a:glow>
          </a:effectLst>
        </p:spPr>
        <p:txBody>
          <a:bodyPr>
            <a:noAutofit/>
          </a:bodyPr>
          <a:lstStyle/>
          <a:p>
            <a:r>
              <a:rPr lang="en-US" sz="2600" dirty="0" smtClean="0">
                <a:solidFill>
                  <a:schemeClr val="bg1"/>
                </a:solidFill>
              </a:rPr>
              <a:t>course for undergraduates of the II stage of higher education specialty</a:t>
            </a:r>
            <a:r>
              <a:rPr lang="ru-RU" sz="2600" dirty="0" smtClean="0">
                <a:solidFill>
                  <a:schemeClr val="bg1"/>
                </a:solidFill>
              </a:rPr>
              <a:t/>
            </a:r>
            <a:br>
              <a:rPr lang="ru-RU" sz="2600" dirty="0" smtClean="0">
                <a:solidFill>
                  <a:schemeClr val="bg1"/>
                </a:solidFill>
              </a:rPr>
            </a:br>
            <a:r>
              <a:rPr lang="en-US" sz="2600" dirty="0" smtClean="0">
                <a:solidFill>
                  <a:schemeClr val="bg1"/>
                </a:solidFill>
              </a:rPr>
              <a:t>1-43.80.01 "Electricity and Electrical Engineering" full-time and part-time studies</a:t>
            </a:r>
            <a:endParaRPr lang="ru-RU" sz="2600" dirty="0">
              <a:solidFill>
                <a:schemeClr val="bg1"/>
              </a:solidFill>
            </a:endParaRPr>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0371624" y="214924"/>
            <a:ext cx="1592847" cy="1925320"/>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2052536" y="77824"/>
            <a:ext cx="8319088" cy="24638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3000" b="1" dirty="0">
                <a:solidFill>
                  <a:schemeClr val="bg1"/>
                </a:solidFill>
              </a:rPr>
              <a:t>STATE HIGHER PROFESSIONAL EDUCATION</a:t>
            </a:r>
            <a:endParaRPr lang="ru-RU" sz="3000" b="1" dirty="0">
              <a:solidFill>
                <a:schemeClr val="bg1"/>
              </a:solidFill>
            </a:endParaRPr>
          </a:p>
          <a:p>
            <a:pPr fontAlgn="t"/>
            <a:r>
              <a:rPr lang="en-US" sz="3000" b="1" dirty="0" smtClean="0">
                <a:solidFill>
                  <a:schemeClr val="bg1"/>
                </a:solidFill>
              </a:rPr>
              <a:t>BELARUSIAN-RUSSIAN UNIVERSITY</a:t>
            </a:r>
            <a:endParaRPr lang="ru-RU" sz="3000" b="1" dirty="0">
              <a:solidFill>
                <a:schemeClr val="bg1"/>
              </a:solidFill>
            </a:endParaRPr>
          </a:p>
          <a:p>
            <a:pPr fontAlgn="t"/>
            <a:r>
              <a:rPr lang="en-US" sz="3000" b="1" dirty="0">
                <a:solidFill>
                  <a:schemeClr val="bg1"/>
                </a:solidFill>
              </a:rPr>
              <a:t> </a:t>
            </a:r>
            <a:endParaRPr lang="ru-RU" sz="3000" b="1" dirty="0">
              <a:solidFill>
                <a:schemeClr val="bg1"/>
              </a:solidFill>
            </a:endParaRPr>
          </a:p>
          <a:p>
            <a:pPr fontAlgn="t"/>
            <a:r>
              <a:rPr lang="en-US" sz="3000" b="1" dirty="0">
                <a:solidFill>
                  <a:schemeClr val="bg1"/>
                </a:solidFill>
              </a:rPr>
              <a:t>DEPARTMENT </a:t>
            </a:r>
            <a:endParaRPr lang="ru-RU" sz="3000" b="1" dirty="0" smtClean="0">
              <a:solidFill>
                <a:schemeClr val="bg1"/>
              </a:solidFill>
            </a:endParaRPr>
          </a:p>
          <a:p>
            <a:pPr fontAlgn="t"/>
            <a:r>
              <a:rPr lang="en-US" sz="3000" b="1" dirty="0" smtClean="0">
                <a:solidFill>
                  <a:schemeClr val="bg1"/>
                </a:solidFill>
              </a:rPr>
              <a:t>ELECTRIC </a:t>
            </a:r>
            <a:r>
              <a:rPr lang="en-US" sz="3000" b="1" dirty="0">
                <a:solidFill>
                  <a:schemeClr val="bg1"/>
                </a:solidFill>
              </a:rPr>
              <a:t>DRIVE AND AUTOMATION </a:t>
            </a:r>
            <a:endParaRPr lang="ru-RU" sz="3000" b="1" dirty="0" smtClean="0">
              <a:solidFill>
                <a:schemeClr val="bg1"/>
              </a:solidFill>
            </a:endParaRPr>
          </a:p>
          <a:p>
            <a:pPr fontAlgn="t"/>
            <a:r>
              <a:rPr lang="en-US" sz="3000" b="1" dirty="0" smtClean="0">
                <a:solidFill>
                  <a:schemeClr val="bg1"/>
                </a:solidFill>
              </a:rPr>
              <a:t>OF </a:t>
            </a:r>
            <a:r>
              <a:rPr lang="en-US" sz="3000" b="1" dirty="0">
                <a:solidFill>
                  <a:schemeClr val="bg1"/>
                </a:solidFill>
              </a:rPr>
              <a:t>INDUSTRIAL </a:t>
            </a:r>
            <a:r>
              <a:rPr lang="en-US" sz="3000" b="1" dirty="0" smtClean="0">
                <a:solidFill>
                  <a:schemeClr val="bg1"/>
                </a:solidFill>
              </a:rPr>
              <a:t>INSTALLATIONS</a:t>
            </a:r>
            <a:endParaRPr lang="ru-RU" sz="3000" b="1" dirty="0">
              <a:solidFill>
                <a:schemeClr val="bg1"/>
              </a:solidFill>
            </a:endParaRPr>
          </a:p>
        </p:txBody>
      </p:sp>
      <p:pic>
        <p:nvPicPr>
          <p:cNvPr id="8" name="Рисунок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2506" y="109046"/>
            <a:ext cx="1174282" cy="1842340"/>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8758244" y="6226974"/>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solidFill>
                  <a:schemeClr val="bg1"/>
                </a:solidFill>
              </a:rPr>
              <a:t>Mogilev</a:t>
            </a:r>
            <a:endParaRPr lang="ru-RU" b="1" dirty="0">
              <a:solidFill>
                <a:schemeClr val="bg1"/>
              </a:solidFill>
            </a:endParaRPr>
          </a:p>
        </p:txBody>
      </p:sp>
      <p:sp>
        <p:nvSpPr>
          <p:cNvPr id="10" name="Подзаголовок 4"/>
          <p:cNvSpPr txBox="1">
            <a:spLocks/>
          </p:cNvSpPr>
          <p:nvPr/>
        </p:nvSpPr>
        <p:spPr>
          <a:xfrm>
            <a:off x="8993550" y="6510431"/>
            <a:ext cx="970171" cy="275924"/>
          </a:xfrm>
          <a:prstGeom prst="rect">
            <a:avLst/>
          </a:prstGeom>
          <a:effectLst>
            <a:glow>
              <a:schemeClr val="accent1">
                <a:alpha val="40000"/>
              </a:schemeClr>
            </a:glo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2200" b="1" dirty="0" smtClean="0">
                <a:solidFill>
                  <a:schemeClr val="bg1"/>
                </a:solidFill>
              </a:rPr>
              <a:t>202</a:t>
            </a:r>
            <a:r>
              <a:rPr lang="en-US" sz="2200" b="1" dirty="0" smtClean="0">
                <a:solidFill>
                  <a:schemeClr val="bg1"/>
                </a:solidFill>
              </a:rPr>
              <a:t>1</a:t>
            </a:r>
            <a:endParaRPr lang="ru-RU" sz="2200" b="1" dirty="0">
              <a:solidFill>
                <a:schemeClr val="bg1"/>
              </a:solidFill>
            </a:endParaRPr>
          </a:p>
        </p:txBody>
      </p:sp>
    </p:spTree>
    <p:extLst>
      <p:ext uri="{BB962C8B-B14F-4D97-AF65-F5344CB8AC3E}">
        <p14:creationId xmlns:p14="http://schemas.microsoft.com/office/powerpoint/2010/main" val="405989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153538" y="510888"/>
            <a:ext cx="1191191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300" dirty="0" smtClean="0"/>
              <a:t>	</a:t>
            </a:r>
            <a:r>
              <a:rPr lang="en-US" sz="2400" dirty="0"/>
              <a:t>The development of a business plan should be preceded by the definition and justification of the project goals, the collection and processing of reliable information on a wide range of issues. The volume of this information is constantly increasing as the project is implemented, so it is recommended to prepare two versions of the same business plan.</a:t>
            </a:r>
            <a:endParaRPr lang="ru-RU" sz="2400" dirty="0"/>
          </a:p>
          <a:p>
            <a:r>
              <a:rPr lang="en-US" sz="2400" dirty="0"/>
              <a:t>The first option should be an official document that sets out in detail or briefly all aspects of the present and future state of the project, i.e. ideas and ways to implement them, the need for financial resources.</a:t>
            </a:r>
            <a:endParaRPr lang="ru-RU" sz="2400" dirty="0"/>
          </a:p>
          <a:p>
            <a:r>
              <a:rPr lang="en-US" sz="2400" dirty="0" smtClean="0"/>
              <a:t>	The </a:t>
            </a:r>
            <a:r>
              <a:rPr lang="en-US" sz="2400" dirty="0"/>
              <a:t>second version of the business plan, designed to serve as an internal working document, should concentrate the entire amount of information necessary to solve specific tasks and predict the development of events in the implementation of individual activities, </a:t>
            </a:r>
            <a:r>
              <a:rPr lang="en-US" sz="2400" dirty="0" smtClean="0"/>
              <a:t>as</a:t>
            </a:r>
          </a:p>
          <a:p>
            <a:r>
              <a:rPr lang="en-US" sz="2400" dirty="0"/>
              <a:t> </a:t>
            </a:r>
            <a:r>
              <a:rPr lang="en-US" sz="2400" dirty="0" smtClean="0"/>
              <a:t>                                      well </a:t>
            </a:r>
            <a:r>
              <a:rPr lang="en-US" sz="2400" dirty="0"/>
              <a:t>as monitoring.</a:t>
            </a:r>
            <a:endParaRPr lang="ru-RU" sz="2400" dirty="0"/>
          </a:p>
        </p:txBody>
      </p:sp>
    </p:spTree>
    <p:extLst>
      <p:ext uri="{BB962C8B-B14F-4D97-AF65-F5344CB8AC3E}">
        <p14:creationId xmlns:p14="http://schemas.microsoft.com/office/powerpoint/2010/main" val="3526172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bg1"/>
                </a:solidFill>
              </a:rPr>
              <a:t>INVESTMENT DESIGN INNOVATION</a:t>
            </a:r>
            <a:r>
              <a:rPr lang="ru-RU" sz="2800" b="1" dirty="0" smtClean="0">
                <a:solidFill>
                  <a:schemeClr val="bg1"/>
                </a:solidFill>
              </a:rPr>
              <a:t> </a:t>
            </a:r>
            <a:r>
              <a:rPr lang="en-US" sz="2800" b="1" dirty="0" smtClean="0">
                <a:solidFill>
                  <a:schemeClr val="bg1"/>
                </a:solidFill>
              </a:rPr>
              <a:t> IN THE ENERGY SYSTEM</a:t>
            </a:r>
            <a:endParaRPr lang="ru-RU" sz="2800" dirty="0">
              <a:solidFill>
                <a:schemeClr val="bg1"/>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6500881" y="950251"/>
            <a:ext cx="53015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solidFill>
                  <a:schemeClr val="bg1"/>
                </a:solidFill>
              </a:rPr>
              <a:t>	</a:t>
            </a:r>
            <a:r>
              <a:rPr lang="en-US" sz="2400" b="1" dirty="0">
                <a:solidFill>
                  <a:schemeClr val="bg1"/>
                </a:solidFill>
              </a:rPr>
              <a:t>11.3 Structure of a business plan</a:t>
            </a:r>
            <a:endParaRPr lang="en-US" sz="2400" b="1" dirty="0" smtClean="0">
              <a:solidFill>
                <a:schemeClr val="bg1"/>
              </a:solid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61" y="2153024"/>
            <a:ext cx="4849453" cy="3233601"/>
          </a:xfrm>
          <a:prstGeom prst="rect">
            <a:avLst/>
          </a:prstGeom>
          <a:ln>
            <a:noFill/>
          </a:ln>
          <a:effectLst>
            <a:softEdge rad="112500"/>
          </a:effectLst>
        </p:spPr>
      </p:pic>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1514" y="1340335"/>
            <a:ext cx="3661702" cy="1922393"/>
          </a:xfrm>
          <a:prstGeom prst="rect">
            <a:avLst/>
          </a:prstGeom>
          <a:ln>
            <a:noFill/>
          </a:ln>
          <a:effectLst>
            <a:softEdge rad="112500"/>
          </a:effectLst>
        </p:spPr>
      </p:pic>
      <p:pic>
        <p:nvPicPr>
          <p:cNvPr id="9" name="Рисунок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5984" y="3993077"/>
            <a:ext cx="3483870" cy="2787097"/>
          </a:xfrm>
          <a:prstGeom prst="rect">
            <a:avLst/>
          </a:prstGeom>
          <a:ln>
            <a:noFill/>
          </a:ln>
          <a:effectLst>
            <a:softEdge rad="112500"/>
          </a:effectLst>
        </p:spPr>
      </p:pic>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1326" y="2927136"/>
            <a:ext cx="3160674" cy="2107116"/>
          </a:xfrm>
          <a:prstGeom prst="rect">
            <a:avLst/>
          </a:prstGeom>
          <a:ln>
            <a:noFill/>
          </a:ln>
          <a:effectLst>
            <a:softEdge rad="112500"/>
          </a:effectLst>
        </p:spPr>
      </p:pic>
      <p:pic>
        <p:nvPicPr>
          <p:cNvPr id="13" name="Рисунок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82" y="710212"/>
            <a:ext cx="3954162" cy="1063863"/>
          </a:xfrm>
          <a:prstGeom prst="rect">
            <a:avLst/>
          </a:prstGeom>
          <a:ln>
            <a:noFill/>
          </a:ln>
          <a:effectLst>
            <a:softEdge rad="112500"/>
          </a:effectLst>
        </p:spPr>
      </p:pic>
    </p:spTree>
    <p:extLst>
      <p:ext uri="{BB962C8B-B14F-4D97-AF65-F5344CB8AC3E}">
        <p14:creationId xmlns:p14="http://schemas.microsoft.com/office/powerpoint/2010/main" val="3930293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3523375" y="1043658"/>
            <a:ext cx="854207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 </a:t>
            </a:r>
            <a:r>
              <a:rPr lang="en-US" sz="2400" dirty="0"/>
              <a:t>most common is the business plan structure shown below.</a:t>
            </a:r>
            <a:endParaRPr lang="ru-RU" sz="2400" dirty="0"/>
          </a:p>
          <a:p>
            <a:endParaRPr lang="en-US" sz="2400" dirty="0" smtClean="0"/>
          </a:p>
          <a:p>
            <a:r>
              <a:rPr lang="en-US" sz="2400" dirty="0" smtClean="0"/>
              <a:t>1</a:t>
            </a:r>
            <a:r>
              <a:rPr lang="en-US" sz="2400" dirty="0"/>
              <a:t>. </a:t>
            </a:r>
            <a:r>
              <a:rPr lang="en-US" sz="2400" dirty="0" smtClean="0"/>
              <a:t>Summary</a:t>
            </a:r>
            <a:endParaRPr lang="ru-RU" sz="2400" dirty="0"/>
          </a:p>
          <a:p>
            <a:r>
              <a:rPr lang="en-US" sz="2400" dirty="0"/>
              <a:t>1.1. Name and address of the company</a:t>
            </a:r>
            <a:endParaRPr lang="ru-RU" sz="2400" dirty="0"/>
          </a:p>
          <a:p>
            <a:r>
              <a:rPr lang="en-US" sz="2400" dirty="0"/>
              <a:t>1.2. The founders</a:t>
            </a:r>
            <a:endParaRPr lang="ru-RU" sz="2400" dirty="0"/>
          </a:p>
          <a:p>
            <a:r>
              <a:rPr lang="en-US" sz="2400" dirty="0"/>
              <a:t>1.3. The essence and objectives of the project</a:t>
            </a:r>
            <a:endParaRPr lang="ru-RU" sz="2400" dirty="0"/>
          </a:p>
          <a:p>
            <a:r>
              <a:rPr lang="en-US" sz="2400" dirty="0"/>
              <a:t>1.4. The cost of the project</a:t>
            </a:r>
            <a:endParaRPr lang="ru-RU" sz="2400" dirty="0"/>
          </a:p>
          <a:p>
            <a:r>
              <a:rPr lang="en-US" sz="2400" dirty="0"/>
              <a:t>1.5. The need for investment</a:t>
            </a:r>
            <a:endParaRPr lang="ru-RU" sz="2400" dirty="0"/>
          </a:p>
          <a:p>
            <a:r>
              <a:rPr lang="en-US" sz="2400" dirty="0"/>
              <a:t>1.6. The payback period of the investment</a:t>
            </a:r>
            <a:endParaRPr lang="ru-RU" sz="2400" dirty="0"/>
          </a:p>
          <a:p>
            <a:r>
              <a:rPr lang="en-US" sz="2400" dirty="0"/>
              <a:t>1.7. Level of confidentiality of project materials</a:t>
            </a:r>
            <a:endParaRPr lang="ru-RU" sz="2400" dirty="0"/>
          </a:p>
          <a:p>
            <a:r>
              <a:rPr lang="en-US" sz="2400" dirty="0"/>
              <a:t>2. ANALYSIS OF THE STATE OF AFFAIRS IN THE INDUSTRY</a:t>
            </a:r>
            <a:endParaRPr lang="ru-RU" sz="2400" dirty="0"/>
          </a:p>
          <a:p>
            <a:r>
              <a:rPr lang="en-US" sz="2400" dirty="0"/>
              <a:t>2.1. Current situation in the industry and trends in its development</a:t>
            </a:r>
            <a:endParaRPr lang="ru-RU" sz="2400" dirty="0"/>
          </a:p>
          <a:p>
            <a:r>
              <a:rPr lang="en-US" sz="2400" dirty="0"/>
              <a:t>2.2. Directions and objectives of the Company's activities</a:t>
            </a:r>
            <a:endParaRPr lang="ru-RU" sz="2400" dirty="0"/>
          </a:p>
          <a:p>
            <a:r>
              <a:rPr lang="en-US" sz="2400" dirty="0"/>
              <a:t>2.3. Immediate prospects for the company's development</a:t>
            </a:r>
            <a:endParaRPr lang="ru-RU" sz="2400" dirty="0"/>
          </a:p>
          <a:p>
            <a:r>
              <a:rPr lang="en-US" sz="2400" dirty="0"/>
              <a:t>2.4. Description of the leading companies in the </a:t>
            </a:r>
            <a:r>
              <a:rPr lang="en-US" sz="2400" dirty="0" smtClean="0"/>
              <a:t>industry</a:t>
            </a:r>
            <a:endParaRPr lang="ru-RU" sz="2400" dirty="0"/>
          </a:p>
        </p:txBody>
      </p:sp>
    </p:spTree>
    <p:extLst>
      <p:ext uri="{BB962C8B-B14F-4D97-AF65-F5344CB8AC3E}">
        <p14:creationId xmlns:p14="http://schemas.microsoft.com/office/powerpoint/2010/main" val="2081013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3590487" y="901051"/>
            <a:ext cx="854207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3</a:t>
            </a:r>
            <a:r>
              <a:rPr lang="en-US" sz="2400" dirty="0"/>
              <a:t>. SUBSTANCE OF THE PROPOSED PROJECT</a:t>
            </a:r>
            <a:endParaRPr lang="ru-RU" sz="2400" dirty="0"/>
          </a:p>
          <a:p>
            <a:r>
              <a:rPr lang="en-US" sz="2400" dirty="0"/>
              <a:t>3.1. Products (services, works)</a:t>
            </a:r>
            <a:endParaRPr lang="ru-RU" sz="2400" dirty="0"/>
          </a:p>
          <a:p>
            <a:r>
              <a:rPr lang="en-US" sz="2400" dirty="0"/>
              <a:t>3.2. Technology</a:t>
            </a:r>
            <a:endParaRPr lang="ru-RU" sz="2400" dirty="0"/>
          </a:p>
          <a:p>
            <a:r>
              <a:rPr lang="en-US" sz="2400" dirty="0"/>
              <a:t>3.3. Licenses</a:t>
            </a:r>
            <a:endParaRPr lang="ru-RU" sz="2400" dirty="0"/>
          </a:p>
          <a:p>
            <a:r>
              <a:rPr lang="en-US" sz="2400" dirty="0"/>
              <a:t>3.4. Patents</a:t>
            </a:r>
            <a:endParaRPr lang="ru-RU" sz="2400" dirty="0"/>
          </a:p>
          <a:p>
            <a:r>
              <a:rPr lang="en-US" sz="2400" dirty="0"/>
              <a:t>4. MARKET ANALYSIS</a:t>
            </a:r>
            <a:endParaRPr lang="ru-RU" sz="2400" dirty="0"/>
          </a:p>
          <a:p>
            <a:r>
              <a:rPr lang="en-US" sz="2400" dirty="0"/>
              <a:t>4.1. Potential consumers of products</a:t>
            </a:r>
            <a:endParaRPr lang="ru-RU" sz="2400" dirty="0"/>
          </a:p>
          <a:p>
            <a:r>
              <a:rPr lang="en-US" sz="2400" dirty="0"/>
              <a:t>4.2. Market capacity and development trends</a:t>
            </a:r>
            <a:endParaRPr lang="ru-RU" sz="2400" dirty="0"/>
          </a:p>
          <a:p>
            <a:r>
              <a:rPr lang="en-US" sz="2400" dirty="0"/>
              <a:t>4.3. Estimated market share of the company</a:t>
            </a:r>
            <a:endParaRPr lang="ru-RU" sz="2400" dirty="0"/>
          </a:p>
          <a:p>
            <a:r>
              <a:rPr lang="en-US" sz="2400" dirty="0"/>
              <a:t>5. MARKETING PLAN</a:t>
            </a:r>
            <a:endParaRPr lang="ru-RU" sz="2400" dirty="0"/>
          </a:p>
          <a:p>
            <a:r>
              <a:rPr lang="en-US" sz="2400" dirty="0"/>
              <a:t>5.1. Prices</a:t>
            </a:r>
            <a:endParaRPr lang="ru-RU" sz="2400" dirty="0"/>
          </a:p>
          <a:p>
            <a:r>
              <a:rPr lang="en-US" sz="2400" dirty="0"/>
              <a:t>5.2. Pricing policy</a:t>
            </a:r>
            <a:endParaRPr lang="ru-RU" sz="2400" dirty="0"/>
          </a:p>
          <a:p>
            <a:r>
              <a:rPr lang="en-US" sz="2400" dirty="0"/>
              <a:t>5.3. Sales channels</a:t>
            </a:r>
            <a:endParaRPr lang="ru-RU" sz="2400" dirty="0"/>
          </a:p>
          <a:p>
            <a:r>
              <a:rPr lang="en-US" sz="2400" dirty="0"/>
              <a:t>5.4. Advertising</a:t>
            </a:r>
            <a:endParaRPr lang="ru-RU" sz="2400" dirty="0"/>
          </a:p>
          <a:p>
            <a:r>
              <a:rPr lang="en-US" sz="2400" dirty="0"/>
              <a:t>5.5. Forecast of sales volumes of new products</a:t>
            </a:r>
            <a:endParaRPr lang="ru-RU" sz="2400" dirty="0"/>
          </a:p>
        </p:txBody>
      </p:sp>
    </p:spTree>
    <p:extLst>
      <p:ext uri="{BB962C8B-B14F-4D97-AF65-F5344CB8AC3E}">
        <p14:creationId xmlns:p14="http://schemas.microsoft.com/office/powerpoint/2010/main" val="2354490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3590487" y="716392"/>
            <a:ext cx="854207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6. PRODUCTION PLAN</a:t>
            </a:r>
            <a:endParaRPr lang="ru-RU" sz="2400" dirty="0"/>
          </a:p>
          <a:p>
            <a:r>
              <a:rPr lang="en-US" sz="2400" dirty="0"/>
              <a:t>6.1. The production process</a:t>
            </a:r>
            <a:endParaRPr lang="ru-RU" sz="2400" dirty="0"/>
          </a:p>
          <a:p>
            <a:r>
              <a:rPr lang="en-US" sz="2400" dirty="0"/>
              <a:t>6.2. Production facilities</a:t>
            </a:r>
            <a:endParaRPr lang="ru-RU" sz="2400" dirty="0"/>
          </a:p>
          <a:p>
            <a:r>
              <a:rPr lang="en-US" sz="2400" dirty="0"/>
              <a:t>6.3. Equipment</a:t>
            </a:r>
            <a:endParaRPr lang="ru-RU" sz="2400" dirty="0"/>
          </a:p>
          <a:p>
            <a:r>
              <a:rPr lang="en-US" sz="2400" dirty="0"/>
              <a:t>6.4. Sources of supply of raw materials, materials, equipment and workers</a:t>
            </a:r>
            <a:endParaRPr lang="ru-RU" sz="2400" dirty="0"/>
          </a:p>
          <a:p>
            <a:r>
              <a:rPr lang="en-US" sz="2400" dirty="0"/>
              <a:t>6.5. Subcontractors</a:t>
            </a:r>
            <a:endParaRPr lang="ru-RU" sz="2400" dirty="0"/>
          </a:p>
          <a:p>
            <a:r>
              <a:rPr lang="en-US" sz="2400" dirty="0"/>
              <a:t>7. ORGANIZATIONAL PLAN AND PERSONNEL MANAGEMENT</a:t>
            </a:r>
            <a:endParaRPr lang="ru-RU" sz="2400" dirty="0"/>
          </a:p>
          <a:p>
            <a:r>
              <a:rPr lang="en-US" sz="2400" dirty="0"/>
              <a:t>7.1. Form of ownership</a:t>
            </a:r>
            <a:endParaRPr lang="ru-RU" sz="2400" dirty="0"/>
          </a:p>
          <a:p>
            <a:r>
              <a:rPr lang="en-US" sz="2400" dirty="0"/>
              <a:t>7.2. Partners, owners of the company</a:t>
            </a:r>
            <a:endParaRPr lang="ru-RU" sz="2400" dirty="0"/>
          </a:p>
          <a:p>
            <a:r>
              <a:rPr lang="en-US" sz="2400" dirty="0"/>
              <a:t>7.3. The management team</a:t>
            </a:r>
            <a:endParaRPr lang="ru-RU" sz="2400" dirty="0"/>
          </a:p>
          <a:p>
            <a:r>
              <a:rPr lang="en-US" sz="2400" dirty="0"/>
              <a:t>7.4. Organizational structure</a:t>
            </a:r>
            <a:endParaRPr lang="ru-RU" sz="2400" dirty="0"/>
          </a:p>
          <a:p>
            <a:r>
              <a:rPr lang="en-US" sz="2400" dirty="0"/>
              <a:t>8. RISK ANALYSIS</a:t>
            </a:r>
            <a:endParaRPr lang="ru-RU" sz="2400" dirty="0"/>
          </a:p>
          <a:p>
            <a:r>
              <a:rPr lang="en-US" sz="2400" dirty="0"/>
              <a:t>8.1. Weaknesses of the company</a:t>
            </a:r>
            <a:endParaRPr lang="ru-RU" sz="2400" dirty="0"/>
          </a:p>
          <a:p>
            <a:r>
              <a:rPr lang="en-US" sz="2400" dirty="0"/>
              <a:t>8.2. The probability of the emergence of new technologies</a:t>
            </a:r>
            <a:endParaRPr lang="ru-RU" sz="2400" dirty="0"/>
          </a:p>
          <a:p>
            <a:r>
              <a:rPr lang="en-US" sz="2400" dirty="0"/>
              <a:t>8.3. Alternative strategies</a:t>
            </a:r>
            <a:endParaRPr lang="ru-RU" sz="2400" dirty="0"/>
          </a:p>
        </p:txBody>
      </p:sp>
    </p:spTree>
    <p:extLst>
      <p:ext uri="{BB962C8B-B14F-4D97-AF65-F5344CB8AC3E}">
        <p14:creationId xmlns:p14="http://schemas.microsoft.com/office/powerpoint/2010/main" val="2241499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3417492" y="979328"/>
            <a:ext cx="85420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9. FINANCIAL PLAN</a:t>
            </a:r>
            <a:endParaRPr lang="ru-RU" sz="2400" dirty="0"/>
          </a:p>
          <a:p>
            <a:r>
              <a:rPr lang="en-US" sz="2400" dirty="0"/>
              <a:t>9.1. Profit Statement</a:t>
            </a:r>
            <a:endParaRPr lang="ru-RU" sz="2400" dirty="0"/>
          </a:p>
          <a:p>
            <a:r>
              <a:rPr lang="en-US" sz="2400" dirty="0"/>
              <a:t>9.2. The report on movement of funds</a:t>
            </a:r>
            <a:endParaRPr lang="ru-RU" sz="2400" dirty="0"/>
          </a:p>
          <a:p>
            <a:r>
              <a:rPr lang="en-US" sz="2400" dirty="0"/>
              <a:t>9.3. Balance</a:t>
            </a:r>
            <a:endParaRPr lang="ru-RU" sz="2400" dirty="0"/>
          </a:p>
          <a:p>
            <a:r>
              <a:rPr lang="en-US" sz="2400" dirty="0"/>
              <a:t>9.4. Performance indicators</a:t>
            </a:r>
            <a:endParaRPr lang="ru-RU" sz="2400" dirty="0"/>
          </a:p>
          <a:p>
            <a:r>
              <a:rPr lang="en-US" sz="2400" dirty="0"/>
              <a:t>10. APPENDICES</a:t>
            </a:r>
            <a:endParaRPr lang="ru-RU" sz="2400" dirty="0"/>
          </a:p>
          <a:p>
            <a:r>
              <a:rPr lang="en-US" sz="2400" dirty="0"/>
              <a:t>10.1. Copies of contracts, licenses, etc.</a:t>
            </a:r>
            <a:endParaRPr lang="ru-RU" sz="2400" dirty="0"/>
          </a:p>
          <a:p>
            <a:r>
              <a:rPr lang="en-US" sz="2400" dirty="0"/>
              <a:t>10.2. Copies of documents from which the source information is </a:t>
            </a:r>
            <a:r>
              <a:rPr lang="en-US" sz="2400" dirty="0" smtClean="0"/>
              <a:t>derived</a:t>
            </a:r>
            <a:endParaRPr lang="ru-RU" sz="2400" dirty="0"/>
          </a:p>
        </p:txBody>
      </p:sp>
    </p:spTree>
    <p:extLst>
      <p:ext uri="{BB962C8B-B14F-4D97-AF65-F5344CB8AC3E}">
        <p14:creationId xmlns:p14="http://schemas.microsoft.com/office/powerpoint/2010/main" val="543875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3450444" y="708720"/>
            <a:ext cx="854207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Summary</a:t>
            </a:r>
            <a:endParaRPr lang="ru-RU" sz="2400" b="1" dirty="0"/>
          </a:p>
          <a:p>
            <a:r>
              <a:rPr lang="en-US" sz="2400" dirty="0"/>
              <a:t>The "Summary" section is an abstract of the business plan. The main purpose of this introductory part is to attract the attention of those who are familiar with the content of the project, to arouse their interest from the first words, to make them delve into the details.</a:t>
            </a:r>
            <a:endParaRPr lang="ru-RU" sz="2400" dirty="0"/>
          </a:p>
          <a:p>
            <a:r>
              <a:rPr lang="en-US" sz="2400" dirty="0"/>
              <a:t>According to the content of the introductory part, the investor judges whether it is worth wasting time and reading the plan to the end. Therefore, the summary, as well as other sections of the business plan, should be written concisely and very clearly, so that it is easy to read and the investor can easily find answers to all questions that arise. Do not abuse special terminology. It is much better to give a FEW figures that will prove the advantages of the project to any uninitiated.</a:t>
            </a:r>
            <a:endParaRPr lang="ru-RU" sz="2400" dirty="0"/>
          </a:p>
          <a:p>
            <a:r>
              <a:rPr lang="en-US" sz="2400" dirty="0"/>
              <a:t>The introductory part of the business plan, as a rule, is made up last, after all the other sections are prepared.</a:t>
            </a:r>
            <a:endParaRPr lang="ru-RU" sz="2400" dirty="0"/>
          </a:p>
        </p:txBody>
      </p:sp>
    </p:spTree>
    <p:extLst>
      <p:ext uri="{BB962C8B-B14F-4D97-AF65-F5344CB8AC3E}">
        <p14:creationId xmlns:p14="http://schemas.microsoft.com/office/powerpoint/2010/main" val="3970277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3450444" y="708720"/>
            <a:ext cx="854207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b="1" dirty="0" smtClean="0"/>
              <a:t>	Analysis </a:t>
            </a:r>
            <a:r>
              <a:rPr lang="en-US" sz="2400" b="1" dirty="0"/>
              <a:t>of the state of affairs in the industry</a:t>
            </a:r>
            <a:endParaRPr lang="ru-RU" sz="2400" b="1" dirty="0"/>
          </a:p>
          <a:p>
            <a:pPr algn="just"/>
            <a:r>
              <a:rPr lang="en-US" sz="2400" dirty="0" smtClean="0"/>
              <a:t>	In </a:t>
            </a:r>
            <a:r>
              <a:rPr lang="en-US" sz="2400" dirty="0"/>
              <a:t>this section, it is recommended not only to describe the current state of the industry, but also to outline the trends of its development. It is particularly necessary to consider the specifics and size of the enterprise, indicating how its development plans will affect the production and scientific potential, product distribution channels, market share, </a:t>
            </a:r>
            <a:r>
              <a:rPr lang="en-US" sz="2400" dirty="0" err="1"/>
              <a:t>etc.It</a:t>
            </a:r>
            <a:r>
              <a:rPr lang="en-US" sz="2400" dirty="0"/>
              <a:t> is useful to list potential competitors, identify their strengths and weaknesses. If the company's position is "favorable", you can use "SWAT analysis". </a:t>
            </a:r>
            <a:r>
              <a:rPr lang="en-US" sz="2400" dirty="0" smtClean="0"/>
              <a:t>	Based </a:t>
            </a:r>
            <a:r>
              <a:rPr lang="en-US" sz="2400" dirty="0"/>
              <a:t>on the study of industry development forecasts, it is necessary to explain what kind of consumer the company's products or services are designed for. It is necessary to provide information about the latest innovations in the industry.</a:t>
            </a:r>
            <a:endParaRPr lang="ru-RU" sz="2400" b="1" dirty="0"/>
          </a:p>
          <a:p>
            <a:pPr algn="just"/>
            <a:r>
              <a:rPr lang="en-US" sz="2400" b="1" dirty="0" smtClean="0"/>
              <a:t>	When </a:t>
            </a:r>
            <a:r>
              <a:rPr lang="en-US" sz="2400" b="1" dirty="0"/>
              <a:t>writing a section, they usually use information from reliable sources, special and mass periodicals, personal conversations, etc.</a:t>
            </a:r>
            <a:endParaRPr lang="ru-RU" sz="2400" dirty="0"/>
          </a:p>
        </p:txBody>
      </p:sp>
    </p:spTree>
    <p:extLst>
      <p:ext uri="{BB962C8B-B14F-4D97-AF65-F5344CB8AC3E}">
        <p14:creationId xmlns:p14="http://schemas.microsoft.com/office/powerpoint/2010/main" val="2482747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6" name="Rectangle 3"/>
          <p:cNvSpPr>
            <a:spLocks noChangeArrowheads="1"/>
          </p:cNvSpPr>
          <p:nvPr/>
        </p:nvSpPr>
        <p:spPr bwMode="auto">
          <a:xfrm>
            <a:off x="102901" y="580858"/>
            <a:ext cx="11962551"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dirty="0" smtClean="0"/>
              <a:t>	</a:t>
            </a:r>
            <a:r>
              <a:rPr lang="en-US" sz="2300" b="1" dirty="0"/>
              <a:t>Substance of the proposed project</a:t>
            </a:r>
            <a:endParaRPr lang="ru-RU" sz="2300" b="1" dirty="0"/>
          </a:p>
          <a:p>
            <a:r>
              <a:rPr lang="en-US" sz="2300" dirty="0" smtClean="0"/>
              <a:t>	The </a:t>
            </a:r>
            <a:r>
              <a:rPr lang="en-US" sz="2300" dirty="0"/>
              <a:t>main purpose of the section is to give a description of the products (services) offered to the consumer. At the same time, the emphasis should be placed on the features that distinguish the offered products or services from those of competitors, as well as on the company's product policy, i.e. plans for further improvement of the product (services). It is very important that this information is presented in clear, simple language. It is not advisable to overload the text with technical and technological details, special terminology.</a:t>
            </a:r>
            <a:endParaRPr lang="ru-RU" sz="2300" dirty="0"/>
          </a:p>
          <a:p>
            <a:r>
              <a:rPr lang="en-US" sz="2300" dirty="0" smtClean="0"/>
              <a:t>	A </a:t>
            </a:r>
            <a:r>
              <a:rPr lang="en-US" sz="2300" dirty="0"/>
              <a:t>red thread through the section should be the idea of the uniqueness of the products (services) offered by the company, in whatever this uniqueness may be manifested: innovative technology, unique quality, unprecedented low cost or some other advantages that satisfy the </a:t>
            </a:r>
            <a:r>
              <a:rPr lang="en-US" sz="2300" dirty="0" smtClean="0"/>
              <a:t>       </a:t>
            </a:r>
          </a:p>
          <a:p>
            <a:r>
              <a:rPr lang="en-US" sz="2300" dirty="0" smtClean="0"/>
              <a:t>                                          needs </a:t>
            </a:r>
            <a:r>
              <a:rPr lang="en-US" sz="2300" dirty="0"/>
              <a:t>of discerning buyers. </a:t>
            </a:r>
            <a:endParaRPr lang="ru-RU" sz="2300" dirty="0"/>
          </a:p>
        </p:txBody>
      </p:sp>
      <p:sp>
        <p:nvSpPr>
          <p:cNvPr id="8" name="Rectangle 3"/>
          <p:cNvSpPr>
            <a:spLocks noChangeArrowheads="1"/>
          </p:cNvSpPr>
          <p:nvPr/>
        </p:nvSpPr>
        <p:spPr bwMode="auto">
          <a:xfrm>
            <a:off x="3421683" y="4398225"/>
            <a:ext cx="87703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smtClean="0"/>
              <a:t>Here it is a good idea to provide a table that allows you to compare the technical and operational parameters of the company's products (services) and competitors.</a:t>
            </a:r>
            <a:endParaRPr lang="ru-RU" sz="2400" dirty="0" smtClean="0"/>
          </a:p>
          <a:p>
            <a:r>
              <a:rPr lang="en-US" sz="2400" dirty="0" smtClean="0"/>
              <a:t>	Convincing arguments in favor of new products (services) will serve as opportunities for its improvement, economic, social, environmental and other benefits that the consumer will receive.</a:t>
            </a:r>
            <a:endParaRPr lang="ru-RU" sz="2400" dirty="0"/>
          </a:p>
        </p:txBody>
      </p:sp>
    </p:spTree>
    <p:extLst>
      <p:ext uri="{BB962C8B-B14F-4D97-AF65-F5344CB8AC3E}">
        <p14:creationId xmlns:p14="http://schemas.microsoft.com/office/powerpoint/2010/main" val="876028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8" name="Rectangle 3"/>
          <p:cNvSpPr>
            <a:spLocks noChangeArrowheads="1"/>
          </p:cNvSpPr>
          <p:nvPr/>
        </p:nvSpPr>
        <p:spPr bwMode="auto">
          <a:xfrm>
            <a:off x="3421683" y="4224503"/>
            <a:ext cx="877031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a:t>In order to convince the investor of the existence of demand for products or services, it is necessary to identify the market segment that will be the main one for the company, and determine its capacity. The choice of a segment depends, among other things, on the severity of the competition.</a:t>
            </a:r>
            <a:endParaRPr lang="ru-RU" sz="2400" dirty="0"/>
          </a:p>
        </p:txBody>
      </p:sp>
      <p:sp>
        <p:nvSpPr>
          <p:cNvPr id="10" name="Rectangle 3"/>
          <p:cNvSpPr>
            <a:spLocks noChangeArrowheads="1"/>
          </p:cNvSpPr>
          <p:nvPr/>
        </p:nvSpPr>
        <p:spPr bwMode="auto">
          <a:xfrm>
            <a:off x="161776" y="708720"/>
            <a:ext cx="119036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Separately it is necessary to clarify the issue of the rights of ownership of the products. Registration of patents, registration of copyrights, trademarks and trade marks, conclusion of contracts regulating ownership rights create barriers to the entry of competing firms into the market.</a:t>
            </a:r>
          </a:p>
          <a:p>
            <a:r>
              <a:rPr lang="en-US" sz="2400" b="1" dirty="0" smtClean="0"/>
              <a:t>	Market </a:t>
            </a:r>
            <a:r>
              <a:rPr lang="en-US" sz="2400" b="1" dirty="0"/>
              <a:t>analysis</a:t>
            </a:r>
            <a:endParaRPr lang="ru-RU" sz="2400" dirty="0"/>
          </a:p>
          <a:p>
            <a:r>
              <a:rPr lang="en-US" sz="2400" dirty="0" smtClean="0"/>
              <a:t>	This </a:t>
            </a:r>
            <a:r>
              <a:rPr lang="en-US" sz="2400" dirty="0"/>
              <a:t>section is formed first of all, since the market situation determines the feasibility of the project. The purpose of this section is to determine the main characteristics of potential markets for new products, as well as ways to promote new products to the consumer and achieve the required sales volumes</a:t>
            </a:r>
            <a:r>
              <a:rPr lang="en-US" sz="2400" dirty="0" smtClean="0"/>
              <a:t>.	</a:t>
            </a:r>
            <a:endParaRPr lang="ru-RU" sz="2400" dirty="0"/>
          </a:p>
        </p:txBody>
      </p:sp>
    </p:spTree>
    <p:extLst>
      <p:ext uri="{BB962C8B-B14F-4D97-AF65-F5344CB8AC3E}">
        <p14:creationId xmlns:p14="http://schemas.microsoft.com/office/powerpoint/2010/main" val="2227744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bg1"/>
                </a:solidFill>
              </a:rPr>
              <a:t>INVESTMENT DESIGN INNOVATION</a:t>
            </a:r>
            <a:r>
              <a:rPr lang="ru-RU" sz="2800" b="1" dirty="0" smtClean="0">
                <a:solidFill>
                  <a:schemeClr val="bg1"/>
                </a:solidFill>
              </a:rPr>
              <a:t> </a:t>
            </a:r>
            <a:r>
              <a:rPr lang="en-US" sz="2800" b="1" dirty="0" smtClean="0">
                <a:solidFill>
                  <a:schemeClr val="bg1"/>
                </a:solidFill>
              </a:rPr>
              <a:t> IN THE ENERGY SYSTEM</a:t>
            </a:r>
            <a:endParaRPr lang="ru-RU" sz="2800" dirty="0">
              <a:solidFill>
                <a:schemeClr val="bg1"/>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6887183" y="736166"/>
            <a:ext cx="52334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solidFill>
                  <a:schemeClr val="bg1"/>
                </a:solidFill>
              </a:rPr>
              <a:t>Tutorial</a:t>
            </a:r>
            <a:r>
              <a:rPr lang="ru-RU" sz="2400" b="1" dirty="0">
                <a:solidFill>
                  <a:schemeClr val="bg1"/>
                </a:solidFill>
              </a:rPr>
              <a:t> </a:t>
            </a:r>
            <a:r>
              <a:rPr lang="en-US" sz="2400" b="1" dirty="0" smtClean="0">
                <a:solidFill>
                  <a:schemeClr val="bg1"/>
                </a:solidFill>
              </a:rPr>
              <a:t>1</a:t>
            </a:r>
            <a:r>
              <a:rPr lang="ru-RU" sz="2400" b="1" dirty="0" smtClean="0">
                <a:solidFill>
                  <a:schemeClr val="bg1"/>
                </a:solidFill>
              </a:rPr>
              <a:t>1</a:t>
            </a:r>
            <a:r>
              <a:rPr lang="en-US" sz="2400" b="1" dirty="0" smtClean="0">
                <a:solidFill>
                  <a:schemeClr val="bg1"/>
                </a:solidFill>
              </a:rPr>
              <a:t>. BUSINESS PLAN OF THE </a:t>
            </a:r>
            <a:r>
              <a:rPr lang="ru-RU" sz="2400" b="1" dirty="0" smtClean="0">
                <a:solidFill>
                  <a:schemeClr val="bg1"/>
                </a:solidFill>
              </a:rPr>
              <a:t>        </a:t>
            </a:r>
          </a:p>
          <a:p>
            <a:r>
              <a:rPr lang="ru-RU" sz="2400" b="1" dirty="0">
                <a:solidFill>
                  <a:schemeClr val="bg1"/>
                </a:solidFill>
              </a:rPr>
              <a:t> </a:t>
            </a:r>
            <a:r>
              <a:rPr lang="ru-RU" sz="2400" b="1" dirty="0" smtClean="0">
                <a:solidFill>
                  <a:schemeClr val="bg1"/>
                </a:solidFill>
              </a:rPr>
              <a:t>                     </a:t>
            </a:r>
            <a:r>
              <a:rPr lang="en-US" sz="2400" b="1" dirty="0" smtClean="0">
                <a:solidFill>
                  <a:schemeClr val="bg1"/>
                </a:solidFill>
              </a:rPr>
              <a:t>INVESTMENT PROJECT</a:t>
            </a:r>
            <a:endParaRPr lang="ru-RU" sz="2400" b="1" dirty="0">
              <a:solidFill>
                <a:schemeClr val="bg1"/>
              </a:solidFill>
            </a:endParaRPr>
          </a:p>
        </p:txBody>
      </p:sp>
      <p:sp>
        <p:nvSpPr>
          <p:cNvPr id="5" name="Rectangle 3"/>
          <p:cNvSpPr>
            <a:spLocks noChangeArrowheads="1"/>
          </p:cNvSpPr>
          <p:nvPr/>
        </p:nvSpPr>
        <p:spPr bwMode="auto">
          <a:xfrm>
            <a:off x="6788286" y="1567163"/>
            <a:ext cx="56177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solidFill>
                  <a:schemeClr val="bg1"/>
                </a:solidFill>
              </a:rPr>
              <a:t>11.1 </a:t>
            </a:r>
            <a:r>
              <a:rPr lang="en-US" sz="2400" b="1" dirty="0">
                <a:solidFill>
                  <a:schemeClr val="bg1"/>
                </a:solidFill>
              </a:rPr>
              <a:t>Introduction to Business p</a:t>
            </a:r>
            <a:r>
              <a:rPr lang="en-US" sz="2400" b="1" dirty="0" smtClean="0">
                <a:solidFill>
                  <a:schemeClr val="bg1"/>
                </a:solidFill>
              </a:rPr>
              <a:t>lanning</a:t>
            </a:r>
            <a:endParaRPr lang="ru-RU" sz="2400" b="1" dirty="0">
              <a:solidFill>
                <a:schemeClr val="bg1"/>
              </a:solidFill>
            </a:endParaRPr>
          </a:p>
          <a:p>
            <a:r>
              <a:rPr lang="en-US" sz="2400" b="1" dirty="0" smtClean="0">
                <a:solidFill>
                  <a:schemeClr val="bg1"/>
                </a:solidFill>
              </a:rPr>
              <a:t>11.2 </a:t>
            </a:r>
            <a:r>
              <a:rPr lang="en-US" sz="2400" b="1" dirty="0">
                <a:solidFill>
                  <a:schemeClr val="bg1"/>
                </a:solidFill>
              </a:rPr>
              <a:t>General provisions</a:t>
            </a:r>
            <a:endParaRPr lang="ru-RU" sz="2400" b="1" dirty="0">
              <a:solidFill>
                <a:schemeClr val="bg1"/>
              </a:solidFill>
            </a:endParaRPr>
          </a:p>
          <a:p>
            <a:r>
              <a:rPr lang="en-US" sz="2400" b="1" dirty="0" smtClean="0">
                <a:solidFill>
                  <a:schemeClr val="bg1"/>
                </a:solidFill>
              </a:rPr>
              <a:t>11.3 </a:t>
            </a:r>
            <a:r>
              <a:rPr lang="en-US" sz="2400" b="1" dirty="0">
                <a:solidFill>
                  <a:schemeClr val="bg1"/>
                </a:solidFill>
              </a:rPr>
              <a:t>Structure of a business plan</a:t>
            </a:r>
            <a:endParaRPr lang="ru-RU" sz="2400" b="1" dirty="0">
              <a:solidFill>
                <a:schemeClr val="bg1"/>
              </a:solidFill>
            </a:endParaRPr>
          </a:p>
          <a:p>
            <a:r>
              <a:rPr lang="en-US" sz="2400" b="1" dirty="0" smtClean="0">
                <a:solidFill>
                  <a:schemeClr val="bg1"/>
                </a:solidFill>
              </a:rPr>
              <a:t>11.4 </a:t>
            </a:r>
            <a:r>
              <a:rPr lang="en-US" sz="2400" b="1" dirty="0">
                <a:solidFill>
                  <a:schemeClr val="bg1"/>
                </a:solidFill>
              </a:rPr>
              <a:t>Background information for drawing up a business plan</a:t>
            </a:r>
            <a:endParaRPr lang="ru-RU" sz="2400" b="1" dirty="0">
              <a:solidFill>
                <a:schemeClr val="bg1"/>
              </a:solidFill>
            </a:endParaRPr>
          </a:p>
          <a:p>
            <a:r>
              <a:rPr lang="ru-RU" sz="2400" b="1" dirty="0" smtClean="0">
                <a:solidFill>
                  <a:schemeClr val="bg1"/>
                </a:solidFill>
              </a:rPr>
              <a:t>1</a:t>
            </a:r>
            <a:r>
              <a:rPr lang="en-US" sz="2400" b="1" dirty="0" smtClean="0">
                <a:solidFill>
                  <a:schemeClr val="bg1"/>
                </a:solidFill>
              </a:rPr>
              <a:t>1</a:t>
            </a:r>
            <a:r>
              <a:rPr lang="ru-RU" sz="2400" b="1" dirty="0" smtClean="0">
                <a:solidFill>
                  <a:schemeClr val="bg1"/>
                </a:solidFill>
              </a:rPr>
              <a:t>.5 </a:t>
            </a:r>
            <a:r>
              <a:rPr lang="en-US" sz="2400" b="1" dirty="0">
                <a:solidFill>
                  <a:schemeClr val="bg1"/>
                </a:solidFill>
              </a:rPr>
              <a:t>Final provisions</a:t>
            </a:r>
            <a:endParaRPr lang="ru-RU" sz="2400" b="1" dirty="0">
              <a:solidFill>
                <a:schemeClr val="bg1"/>
              </a:solidFill>
            </a:endParaRP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4" y="392544"/>
            <a:ext cx="6455646" cy="430591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6622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8" name="Rectangle 3"/>
          <p:cNvSpPr>
            <a:spLocks noChangeArrowheads="1"/>
          </p:cNvSpPr>
          <p:nvPr/>
        </p:nvSpPr>
        <p:spPr bwMode="auto">
          <a:xfrm>
            <a:off x="3295135" y="4023378"/>
            <a:ext cx="8896865" cy="283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0000"/>
              </a:lnSpc>
            </a:pPr>
            <a:r>
              <a:rPr lang="en-US" sz="2200" b="1" dirty="0" smtClean="0"/>
              <a:t>	</a:t>
            </a:r>
            <a:r>
              <a:rPr lang="en-US" sz="2200" b="1" dirty="0"/>
              <a:t>Marketing plan</a:t>
            </a:r>
            <a:endParaRPr lang="ru-RU" sz="2200" dirty="0"/>
          </a:p>
          <a:p>
            <a:pPr>
              <a:lnSpc>
                <a:spcPct val="90000"/>
              </a:lnSpc>
            </a:pPr>
            <a:r>
              <a:rPr lang="en-US" sz="2200" dirty="0"/>
              <a:t>In the section "Marketing plan" it is necessary to show what measures will ensure successful sales of products. It covers the following aspects:</a:t>
            </a:r>
            <a:endParaRPr lang="ru-RU" sz="2200" dirty="0"/>
          </a:p>
          <a:p>
            <a:pPr marL="342900" lvl="0" indent="-342900">
              <a:lnSpc>
                <a:spcPct val="90000"/>
              </a:lnSpc>
              <a:buFont typeface="Arial" panose="020B0604020202020204" pitchFamily="34" charset="0"/>
              <a:buChar char="•"/>
            </a:pPr>
            <a:r>
              <a:rPr lang="en-US" sz="2200" dirty="0"/>
              <a:t>Setting goals and choosing appropriate ways to enter the market;</a:t>
            </a:r>
            <a:endParaRPr lang="ru-RU" sz="2200" dirty="0"/>
          </a:p>
          <a:p>
            <a:pPr marL="342900" lvl="0" indent="-342900">
              <a:lnSpc>
                <a:spcPct val="90000"/>
              </a:lnSpc>
              <a:buFont typeface="Arial" panose="020B0604020202020204" pitchFamily="34" charset="0"/>
              <a:buChar char="•"/>
            </a:pPr>
            <a:r>
              <a:rPr lang="en-US" sz="2200" dirty="0"/>
              <a:t>Formation of pricing policy and analysis of expected sales volumes of new products;</a:t>
            </a:r>
            <a:endParaRPr lang="ru-RU" sz="2200" dirty="0"/>
          </a:p>
          <a:p>
            <a:pPr marL="342900" lvl="0" indent="-342900">
              <a:lnSpc>
                <a:spcPct val="90000"/>
              </a:lnSpc>
              <a:buFont typeface="Arial" panose="020B0604020202020204" pitchFamily="34" charset="0"/>
              <a:buChar char="•"/>
            </a:pPr>
            <a:r>
              <a:rPr lang="en-US" sz="2200" dirty="0"/>
              <a:t>Marketing and distribution planning;</a:t>
            </a:r>
            <a:endParaRPr lang="ru-RU" sz="2200" dirty="0"/>
          </a:p>
          <a:p>
            <a:pPr marL="342900" lvl="0" indent="-342900">
              <a:lnSpc>
                <a:spcPct val="90000"/>
              </a:lnSpc>
              <a:buFont typeface="Arial" panose="020B0604020202020204" pitchFamily="34" charset="0"/>
              <a:buChar char="•"/>
            </a:pPr>
            <a:r>
              <a:rPr lang="en-US" sz="2200" dirty="0"/>
              <a:t>Justification of methods of product promotion to the market, including organization of after-sales and warranty service, advertising campaign</a:t>
            </a:r>
            <a:r>
              <a:rPr lang="en-US" sz="2200" dirty="0" smtClean="0"/>
              <a:t>.</a:t>
            </a:r>
            <a:r>
              <a:rPr lang="en-US" sz="2200" dirty="0"/>
              <a:t> </a:t>
            </a:r>
            <a:endParaRPr lang="ru-RU" sz="2200" dirty="0"/>
          </a:p>
        </p:txBody>
      </p:sp>
      <p:sp>
        <p:nvSpPr>
          <p:cNvPr id="10" name="Rectangle 3"/>
          <p:cNvSpPr>
            <a:spLocks noChangeArrowheads="1"/>
          </p:cNvSpPr>
          <p:nvPr/>
        </p:nvSpPr>
        <p:spPr bwMode="auto">
          <a:xfrm>
            <a:off x="161776" y="683741"/>
            <a:ext cx="11903676" cy="347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0000"/>
              </a:lnSpc>
            </a:pPr>
            <a:r>
              <a:rPr lang="en-US" sz="2400" dirty="0" smtClean="0"/>
              <a:t>	</a:t>
            </a:r>
            <a:r>
              <a:rPr lang="en-US" sz="2200" b="1" dirty="0"/>
              <a:t>When compiling the section, it is recommended to follow the following order of presentation:</a:t>
            </a:r>
            <a:endParaRPr lang="ru-RU" sz="2200" b="1" dirty="0"/>
          </a:p>
          <a:p>
            <a:pPr marL="342900" lvl="0" indent="-342900">
              <a:lnSpc>
                <a:spcPct val="90000"/>
              </a:lnSpc>
              <a:buFont typeface="Arial" panose="020B0604020202020204" pitchFamily="34" charset="0"/>
              <a:buChar char="•"/>
            </a:pPr>
            <a:r>
              <a:rPr lang="en-US" sz="2200" dirty="0" smtClean="0"/>
              <a:t>General characteristics of the market, assessment of its current size (sales volumes) and stage of development (nascent, growing, mature or dying);</a:t>
            </a:r>
            <a:endParaRPr lang="ru-RU" sz="2200" dirty="0" smtClean="0"/>
          </a:p>
          <a:p>
            <a:pPr marL="342900" lvl="0" indent="-342900">
              <a:lnSpc>
                <a:spcPct val="90000"/>
              </a:lnSpc>
              <a:buFont typeface="Arial" panose="020B0604020202020204" pitchFamily="34" charset="0"/>
              <a:buChar char="•"/>
            </a:pPr>
            <a:r>
              <a:rPr lang="en-US" sz="2200" dirty="0" smtClean="0"/>
              <a:t>Brief description of the products sold in this market (it is advisable to focus on what stage of its "life cycle" passes a particular type of product);</a:t>
            </a:r>
            <a:endParaRPr lang="ru-RU" sz="2200" dirty="0" smtClean="0"/>
          </a:p>
          <a:p>
            <a:pPr marL="342900" lvl="0" indent="-342900">
              <a:lnSpc>
                <a:spcPct val="90000"/>
              </a:lnSpc>
              <a:buFont typeface="Arial" panose="020B0604020202020204" pitchFamily="34" charset="0"/>
              <a:buChar char="•"/>
            </a:pPr>
            <a:r>
              <a:rPr lang="en-US" sz="2200" dirty="0" smtClean="0"/>
              <a:t>Analysis of product requirements for different groups of customers (novelty, high technical level, excellent quality, reliability in operation, fashionable design, well-supplied after-sales service, cheapness);</a:t>
            </a:r>
            <a:endParaRPr lang="ru-RU" sz="2200" dirty="0" smtClean="0"/>
          </a:p>
          <a:p>
            <a:pPr marL="342900" lvl="0" indent="-342900">
              <a:lnSpc>
                <a:spcPct val="90000"/>
              </a:lnSpc>
              <a:buFont typeface="Arial" panose="020B0604020202020204" pitchFamily="34" charset="0"/>
              <a:buChar char="•"/>
            </a:pPr>
            <a:r>
              <a:rPr lang="en-US" sz="2200" dirty="0" smtClean="0"/>
              <a:t>Assessment of demand in a specific market segment;</a:t>
            </a:r>
            <a:endParaRPr lang="ru-RU" sz="2200" dirty="0" smtClean="0"/>
          </a:p>
          <a:p>
            <a:pPr marL="342900" lvl="0" indent="-342900">
              <a:lnSpc>
                <a:spcPct val="90000"/>
              </a:lnSpc>
              <a:buFont typeface="Arial" panose="020B0604020202020204" pitchFamily="34" charset="0"/>
              <a:buChar char="•"/>
            </a:pPr>
            <a:r>
              <a:rPr lang="en-US" sz="2200" dirty="0" smtClean="0"/>
              <a:t>Determining the level of competitiveness of products.</a:t>
            </a:r>
            <a:endParaRPr lang="ru-RU" sz="2200" dirty="0"/>
          </a:p>
        </p:txBody>
      </p:sp>
    </p:spTree>
    <p:extLst>
      <p:ext uri="{BB962C8B-B14F-4D97-AF65-F5344CB8AC3E}">
        <p14:creationId xmlns:p14="http://schemas.microsoft.com/office/powerpoint/2010/main" val="3374709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0" y="829804"/>
            <a:ext cx="12192000" cy="316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0000"/>
              </a:lnSpc>
            </a:pPr>
            <a:r>
              <a:rPr lang="en-US" sz="2400" dirty="0" smtClean="0"/>
              <a:t>	</a:t>
            </a:r>
            <a:r>
              <a:rPr lang="en-US" sz="2200" dirty="0"/>
              <a:t>Pricing policy is built taking into account a variety of factors, including: product competitiveness, market structure, product life cycle stage, general goals of the company, as well as the extent to which suppliers of resources, consumers of products, participants in the distribution network of products, competitors, the state and other market agents are able to influence the price level.</a:t>
            </a:r>
            <a:endParaRPr lang="ru-RU" sz="2200" dirty="0"/>
          </a:p>
          <a:p>
            <a:pPr>
              <a:lnSpc>
                <a:spcPct val="90000"/>
              </a:lnSpc>
            </a:pPr>
            <a:r>
              <a:rPr lang="en-US" sz="2200" dirty="0" smtClean="0"/>
              <a:t>	For </a:t>
            </a:r>
            <a:r>
              <a:rPr lang="en-US" sz="2200" dirty="0"/>
              <a:t>example, when introducing a new product to the market, a deliberately low "penetration price" is often set, which allows you to quickly attract many buyers and capture a significant market share</a:t>
            </a:r>
            <a:r>
              <a:rPr lang="en-US" sz="2200" dirty="0" smtClean="0"/>
              <a:t>.</a:t>
            </a:r>
          </a:p>
          <a:p>
            <a:pPr>
              <a:lnSpc>
                <a:spcPct val="90000"/>
              </a:lnSpc>
            </a:pPr>
            <a:r>
              <a:rPr lang="en-US" sz="2200" dirty="0" smtClean="0"/>
              <a:t>Manufacturers </a:t>
            </a:r>
            <a:r>
              <a:rPr lang="en-US" sz="2200" dirty="0"/>
              <a:t>who want to recoup the costs of research and development of products that are of high quality and novelty, set the price in such a way as to get the maximum profit</a:t>
            </a:r>
            <a:r>
              <a:rPr lang="en-US" sz="2200" dirty="0" smtClean="0"/>
              <a:t>.</a:t>
            </a:r>
          </a:p>
          <a:p>
            <a:pPr>
              <a:lnSpc>
                <a:spcPct val="90000"/>
              </a:lnSpc>
            </a:pPr>
            <a:r>
              <a:rPr lang="en-US" sz="2200" dirty="0" smtClean="0"/>
              <a:t>	When </a:t>
            </a:r>
            <a:r>
              <a:rPr lang="en-US" sz="2200" dirty="0"/>
              <a:t>calculating the price of high-tech products, it is advisable to assess the economic effect that the consumer of products will receive from its </a:t>
            </a:r>
            <a:r>
              <a:rPr lang="en-US" sz="2200" dirty="0" smtClean="0"/>
              <a:t>use.</a:t>
            </a:r>
            <a:endParaRPr lang="ru-RU" sz="2200" dirty="0"/>
          </a:p>
        </p:txBody>
      </p:sp>
      <p:sp>
        <p:nvSpPr>
          <p:cNvPr id="7" name="Rectangle 3"/>
          <p:cNvSpPr>
            <a:spLocks noChangeArrowheads="1"/>
          </p:cNvSpPr>
          <p:nvPr/>
        </p:nvSpPr>
        <p:spPr bwMode="auto">
          <a:xfrm>
            <a:off x="3303373" y="3744821"/>
            <a:ext cx="888862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200" dirty="0" smtClean="0"/>
              <a:t>The </a:t>
            </a:r>
            <a:r>
              <a:rPr lang="en-US" sz="2200" dirty="0"/>
              <a:t>main argument when choosing a particular pricing policy is the profit received by the company</a:t>
            </a:r>
            <a:r>
              <a:rPr lang="en-US" sz="2200" dirty="0" smtClean="0"/>
              <a:t>.</a:t>
            </a:r>
          </a:p>
          <a:p>
            <a:r>
              <a:rPr lang="en-US" sz="2200" dirty="0"/>
              <a:t>The sales program should be based on an analysis of the functioning of the existing sales network, an assessment of the feasibility of using traditional distribution channels or creating new ones.</a:t>
            </a:r>
            <a:endParaRPr lang="ru-RU" sz="2200" dirty="0"/>
          </a:p>
          <a:p>
            <a:r>
              <a:rPr lang="en-US" sz="2200" dirty="0"/>
              <a:t>	In addition, you should provide a plan for an advertising campaign and sales promotion by providing discounts from the price for subsequent purchase of new versions and modifications of the product, warranty and after-sales customer service, etc</a:t>
            </a:r>
            <a:r>
              <a:rPr lang="en-US" sz="2200" dirty="0" smtClean="0"/>
              <a:t>.</a:t>
            </a:r>
            <a:endParaRPr lang="ru-RU" sz="2200" dirty="0"/>
          </a:p>
        </p:txBody>
      </p:sp>
    </p:spTree>
    <p:extLst>
      <p:ext uri="{BB962C8B-B14F-4D97-AF65-F5344CB8AC3E}">
        <p14:creationId xmlns:p14="http://schemas.microsoft.com/office/powerpoint/2010/main" val="660658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659026" y="708720"/>
            <a:ext cx="114064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b="1" dirty="0" smtClean="0"/>
              <a:t>Production </a:t>
            </a:r>
            <a:r>
              <a:rPr lang="en-US" sz="2400" b="1" dirty="0"/>
              <a:t>plan</a:t>
            </a:r>
            <a:endParaRPr lang="ru-RU" sz="2400" b="1" dirty="0"/>
          </a:p>
          <a:p>
            <a:pPr algn="just"/>
            <a:r>
              <a:rPr lang="en-US" sz="2400" dirty="0" smtClean="0"/>
              <a:t>	The </a:t>
            </a:r>
            <a:r>
              <a:rPr lang="en-US" sz="2400" dirty="0"/>
              <a:t>section "Production plan" provides a description of the technology, an assessment of the need for material and technical resources, and also considers the estimated location of the enterprise in terms of its proximity to sales markets</a:t>
            </a:r>
            <a:r>
              <a:rPr lang="en-US" sz="2400" dirty="0" smtClean="0"/>
              <a:t>.</a:t>
            </a:r>
            <a:r>
              <a:rPr lang="en-US" sz="2400" dirty="0"/>
              <a:t> </a:t>
            </a:r>
            <a:endParaRPr lang="en-US" sz="2400" dirty="0" smtClean="0"/>
          </a:p>
          <a:p>
            <a:pPr algn="just"/>
            <a:r>
              <a:rPr lang="en-US" sz="2400" dirty="0" smtClean="0"/>
              <a:t>	It </a:t>
            </a:r>
            <a:r>
              <a:rPr lang="en-US" sz="2400" dirty="0"/>
              <a:t>is recommended to provide information about the park of technological equipment, the professional and qualification structure of working personnel, the required production capacity, the planned level of equipment loading, as well as data on the work performed by subcontractors</a:t>
            </a:r>
            <a:r>
              <a:rPr lang="en-US" sz="2400" dirty="0" smtClean="0"/>
              <a:t>.</a:t>
            </a:r>
            <a:endParaRPr lang="ru-RU" sz="2400" dirty="0"/>
          </a:p>
        </p:txBody>
      </p:sp>
      <p:sp>
        <p:nvSpPr>
          <p:cNvPr id="7" name="Rectangle 3"/>
          <p:cNvSpPr>
            <a:spLocks noChangeArrowheads="1"/>
          </p:cNvSpPr>
          <p:nvPr/>
        </p:nvSpPr>
        <p:spPr bwMode="auto">
          <a:xfrm>
            <a:off x="3440435" y="3686819"/>
            <a:ext cx="862501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It </a:t>
            </a:r>
            <a:r>
              <a:rPr lang="en-US" sz="2400" dirty="0"/>
              <a:t>is necessary to reflect the structure and level of production costs, highlighting in their composition fixed costs, which are calculated for a time interval equal to the duration of the operational phase of the project, and variable costs attributed to the cost of production.</a:t>
            </a:r>
            <a:endParaRPr lang="ru-RU" sz="2200" dirty="0"/>
          </a:p>
        </p:txBody>
      </p:sp>
    </p:spTree>
    <p:extLst>
      <p:ext uri="{BB962C8B-B14F-4D97-AF65-F5344CB8AC3E}">
        <p14:creationId xmlns:p14="http://schemas.microsoft.com/office/powerpoint/2010/main" val="2372936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1" y="531848"/>
            <a:ext cx="12191999" cy="377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0000"/>
              </a:lnSpc>
            </a:pPr>
            <a:r>
              <a:rPr lang="en-US" sz="2400" dirty="0" smtClean="0"/>
              <a:t>	</a:t>
            </a:r>
            <a:r>
              <a:rPr lang="en-US" sz="2400" b="1" dirty="0"/>
              <a:t> </a:t>
            </a:r>
            <a:r>
              <a:rPr lang="en-US" sz="2200" b="1" dirty="0"/>
              <a:t>Organizational plan and personnel management</a:t>
            </a:r>
            <a:endParaRPr lang="ru-RU" sz="2200" b="1" dirty="0"/>
          </a:p>
          <a:p>
            <a:pPr>
              <a:lnSpc>
                <a:spcPct val="90000"/>
              </a:lnSpc>
            </a:pPr>
            <a:r>
              <a:rPr lang="en-US" sz="2200" dirty="0"/>
              <a:t> </a:t>
            </a:r>
            <a:r>
              <a:rPr lang="en-US" sz="2200" dirty="0" smtClean="0"/>
              <a:t>      </a:t>
            </a:r>
            <a:r>
              <a:rPr lang="en-US" sz="2100" dirty="0" smtClean="0"/>
              <a:t>The </a:t>
            </a:r>
            <a:r>
              <a:rPr lang="en-US" sz="2100" dirty="0"/>
              <a:t>section "Organizational plan" usually contains a description of the organizational structure of project management, information about the organizational and legal status of the enterprise, the form of ownership and the need for personnel.</a:t>
            </a:r>
            <a:endParaRPr lang="ru-RU" sz="2100" dirty="0"/>
          </a:p>
          <a:p>
            <a:pPr>
              <a:lnSpc>
                <a:spcPct val="90000"/>
              </a:lnSpc>
            </a:pPr>
            <a:r>
              <a:rPr lang="en-US" sz="2100" dirty="0"/>
              <a:t>If the company is an LLC or ODO, it is necessary to state the conditions on which its activities are based. </a:t>
            </a:r>
            <a:r>
              <a:rPr lang="en-US" sz="2100" dirty="0"/>
              <a:t> </a:t>
            </a:r>
            <a:r>
              <a:rPr lang="en-US" sz="2100" dirty="0" smtClean="0"/>
              <a:t>  </a:t>
            </a:r>
          </a:p>
          <a:p>
            <a:pPr>
              <a:lnSpc>
                <a:spcPct val="90000"/>
              </a:lnSpc>
            </a:pPr>
            <a:r>
              <a:rPr lang="en-US" sz="2100" dirty="0"/>
              <a:t> </a:t>
            </a:r>
            <a:r>
              <a:rPr lang="en-US" sz="2100" dirty="0" smtClean="0"/>
              <a:t>       When </a:t>
            </a:r>
            <a:r>
              <a:rPr lang="en-US" sz="2100" dirty="0"/>
              <a:t>describing a joint stock company, it is necessary to indicate which shares and in what quantity it issues. When describing the organizational structure of project management, it is advisable to clarify the composition and legal status of participants, ownership rights and the scope of responsibility of each</a:t>
            </a:r>
            <a:r>
              <a:rPr lang="en-US" sz="2100" dirty="0" smtClean="0"/>
              <a:t>.</a:t>
            </a:r>
          </a:p>
          <a:p>
            <a:pPr>
              <a:lnSpc>
                <a:spcPct val="90000"/>
              </a:lnSpc>
            </a:pPr>
            <a:r>
              <a:rPr lang="en-US" sz="2100" dirty="0"/>
              <a:t> </a:t>
            </a:r>
            <a:r>
              <a:rPr lang="en-US" sz="2100" dirty="0" smtClean="0"/>
              <a:t>	Section </a:t>
            </a:r>
            <a:r>
              <a:rPr lang="en-US" sz="2100" dirty="0"/>
              <a:t>usually contains information about the project management team, including the names of the leading administrators and specialists, addresses, and brief biographical information. It is particularly necessary to focus on the distribution of rights, duties and responsibilities. It is assumed that, ideally, the qualifications and skills of senior managers should complement each other, covering </a:t>
            </a:r>
            <a:r>
              <a:rPr lang="en-US" sz="2100" dirty="0" smtClean="0"/>
              <a:t>all management functions </a:t>
            </a:r>
            <a:r>
              <a:rPr lang="en-US" sz="2100" dirty="0"/>
              <a:t>(marketing, </a:t>
            </a:r>
            <a:endParaRPr lang="ru-RU" sz="2100" dirty="0"/>
          </a:p>
        </p:txBody>
      </p:sp>
      <p:sp>
        <p:nvSpPr>
          <p:cNvPr id="7" name="Rectangle 3"/>
          <p:cNvSpPr>
            <a:spLocks noChangeArrowheads="1"/>
          </p:cNvSpPr>
          <p:nvPr/>
        </p:nvSpPr>
        <p:spPr bwMode="auto">
          <a:xfrm>
            <a:off x="3382773" y="4148027"/>
            <a:ext cx="8883368" cy="2709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90000"/>
              </a:lnSpc>
            </a:pPr>
            <a:r>
              <a:rPr lang="en-US" sz="2100" dirty="0" smtClean="0"/>
              <a:t>financial </a:t>
            </a:r>
            <a:r>
              <a:rPr lang="en-US" sz="2100" dirty="0"/>
              <a:t>management, human resources management, production coordination). Practice, however, shows that it is difficult to create a balanced team at the project implementation stage, and therefore consultants are involved in management</a:t>
            </a:r>
            <a:r>
              <a:rPr lang="en-US" sz="2100" dirty="0" smtClean="0"/>
              <a:t>. Special </a:t>
            </a:r>
            <a:r>
              <a:rPr lang="en-US" sz="2100" dirty="0"/>
              <a:t>attention should be paid to motivation, in particular material incentives for employees, explaining what techniques will help to interest the staff in achieving the goals set out in the business plan.</a:t>
            </a:r>
            <a:endParaRPr lang="ru-RU" sz="2100" dirty="0"/>
          </a:p>
          <a:p>
            <a:pPr>
              <a:lnSpc>
                <a:spcPct val="90000"/>
              </a:lnSpc>
            </a:pPr>
            <a:r>
              <a:rPr lang="en-US" sz="2100" dirty="0" smtClean="0"/>
              <a:t>	Familiarization </a:t>
            </a:r>
            <a:r>
              <a:rPr lang="en-US" sz="2100" dirty="0"/>
              <a:t>with the organizational plan will allow the investor to get an idea of who and how the project will be managed, how the relations between the participants will develop.</a:t>
            </a:r>
            <a:endParaRPr lang="ru-RU" sz="2100" dirty="0"/>
          </a:p>
        </p:txBody>
      </p:sp>
    </p:spTree>
    <p:extLst>
      <p:ext uri="{BB962C8B-B14F-4D97-AF65-F5344CB8AC3E}">
        <p14:creationId xmlns:p14="http://schemas.microsoft.com/office/powerpoint/2010/main" val="3627300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148283" y="684071"/>
            <a:ext cx="1204371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90000"/>
              </a:lnSpc>
            </a:pPr>
            <a:r>
              <a:rPr lang="en-US" sz="2400" dirty="0" smtClean="0"/>
              <a:t>	</a:t>
            </a:r>
            <a:r>
              <a:rPr lang="en-US" sz="2400" b="1" dirty="0"/>
              <a:t> Risk analysis</a:t>
            </a:r>
            <a:endParaRPr lang="ru-RU" sz="2400" b="1" dirty="0"/>
          </a:p>
          <a:p>
            <a:pPr algn="just">
              <a:lnSpc>
                <a:spcPct val="90000"/>
              </a:lnSpc>
            </a:pPr>
            <a:r>
              <a:rPr lang="en-US" sz="2400" dirty="0" smtClean="0"/>
              <a:t>	In </a:t>
            </a:r>
            <a:r>
              <a:rPr lang="en-US" sz="2400" dirty="0"/>
              <a:t>the section "Risk analysis", the probability of occurrence of adverse events during the implementation of the project is considered, the reasons for them and measures to prevent or reduce damage are given.</a:t>
            </a:r>
            <a:endParaRPr lang="ru-RU" sz="2400" dirty="0"/>
          </a:p>
          <a:p>
            <a:pPr algn="just">
              <a:lnSpc>
                <a:spcPct val="90000"/>
              </a:lnSpc>
            </a:pPr>
            <a:r>
              <a:rPr lang="en-US" sz="2400" dirty="0" smtClean="0"/>
              <a:t>	Situations </a:t>
            </a:r>
            <a:r>
              <a:rPr lang="en-US" sz="2400" dirty="0"/>
              <a:t>with adverse consequences should be described simply and objectively. At the same time, it is necessary to link them to specific phases of project implementation (pre-investment, investment, operational), to reveal the nature and origin of the danger (actions of competitors, their own mistakes and miscalculations, changes in tax legislation, etc.).</a:t>
            </a:r>
            <a:endParaRPr lang="ru-RU" sz="2400" dirty="0"/>
          </a:p>
          <a:p>
            <a:pPr algn="just">
              <a:lnSpc>
                <a:spcPct val="90000"/>
              </a:lnSpc>
            </a:pPr>
            <a:r>
              <a:rPr lang="en-US" sz="2400" dirty="0" smtClean="0"/>
              <a:t>	Even </a:t>
            </a:r>
            <a:r>
              <a:rPr lang="en-US" sz="2400" dirty="0"/>
              <a:t>if none of the internal and external factors does not contain any serious threat, you should still list them and explain why there is nothing to fear</a:t>
            </a:r>
            <a:r>
              <a:rPr lang="en-US" sz="2400" dirty="0" smtClean="0"/>
              <a:t>.	</a:t>
            </a:r>
            <a:endParaRPr lang="ru-RU" sz="2400" dirty="0"/>
          </a:p>
        </p:txBody>
      </p:sp>
      <p:sp>
        <p:nvSpPr>
          <p:cNvPr id="7" name="Rectangle 3"/>
          <p:cNvSpPr>
            <a:spLocks noChangeArrowheads="1"/>
          </p:cNvSpPr>
          <p:nvPr/>
        </p:nvSpPr>
        <p:spPr bwMode="auto">
          <a:xfrm>
            <a:off x="3399248" y="4036363"/>
            <a:ext cx="8883368"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90000"/>
              </a:lnSpc>
            </a:pPr>
            <a:r>
              <a:rPr lang="en-US" sz="2400" dirty="0" smtClean="0"/>
              <a:t>	When </a:t>
            </a:r>
            <a:r>
              <a:rPr lang="en-US" sz="2400" dirty="0"/>
              <a:t>defining risk mitigation measures, it is necessary to provide a list of specific measures, including the creation of reserves to cover unforeseen expenses, risk distribution among project participants, and insurance.</a:t>
            </a:r>
            <a:endParaRPr lang="ru-RU" sz="2400" dirty="0"/>
          </a:p>
          <a:p>
            <a:pPr algn="just">
              <a:lnSpc>
                <a:spcPct val="90000"/>
              </a:lnSpc>
            </a:pPr>
            <a:r>
              <a:rPr lang="en-US" sz="2400" dirty="0" smtClean="0"/>
              <a:t>	The </a:t>
            </a:r>
            <a:r>
              <a:rPr lang="en-US" sz="2400" dirty="0"/>
              <a:t>inclusion in the business plan of a pessimistic scenario, drawing the worst-case scenario, and a plan for overcoming the crisis will allow the investor to formulate an opinion on the degree of riskiness of investments in the project.</a:t>
            </a:r>
            <a:endParaRPr lang="ru-RU" sz="2400" dirty="0"/>
          </a:p>
        </p:txBody>
      </p:sp>
    </p:spTree>
    <p:extLst>
      <p:ext uri="{BB962C8B-B14F-4D97-AF65-F5344CB8AC3E}">
        <p14:creationId xmlns:p14="http://schemas.microsoft.com/office/powerpoint/2010/main" val="780562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148283" y="684074"/>
            <a:ext cx="1204371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b="1" dirty="0"/>
              <a:t> Financial plan</a:t>
            </a:r>
            <a:endParaRPr lang="ru-RU" sz="2400" dirty="0"/>
          </a:p>
          <a:p>
            <a:r>
              <a:rPr lang="en-US" sz="2400" dirty="0" smtClean="0"/>
              <a:t>	The </a:t>
            </a:r>
            <a:r>
              <a:rPr lang="en-US" sz="2400" dirty="0"/>
              <a:t>purpose of the section is to forecast the economic efficiency of the project based on the analysis of inflows and outflows of funds.</a:t>
            </a:r>
            <a:endParaRPr lang="ru-RU" sz="2400" dirty="0"/>
          </a:p>
          <a:p>
            <a:r>
              <a:rPr lang="en-US" sz="2400" dirty="0" smtClean="0"/>
              <a:t>	A </a:t>
            </a:r>
            <a:r>
              <a:rPr lang="en-US" sz="2400" dirty="0"/>
              <a:t>financial plan is drawn up for a period of three to five years. It includes: </a:t>
            </a:r>
            <a:endParaRPr lang="ru-RU" sz="2400" dirty="0"/>
          </a:p>
          <a:p>
            <a:pPr marL="342900" lvl="0" indent="-342900">
              <a:buFont typeface="Arial" panose="020B0604020202020204" pitchFamily="34" charset="0"/>
              <a:buChar char="•"/>
            </a:pPr>
            <a:r>
              <a:rPr lang="en-US" sz="2400" dirty="0"/>
              <a:t>Profit statement;</a:t>
            </a:r>
            <a:endParaRPr lang="ru-RU" sz="2400" dirty="0"/>
          </a:p>
          <a:p>
            <a:pPr marL="342900" lvl="0" indent="-342900">
              <a:buFont typeface="Arial" panose="020B0604020202020204" pitchFamily="34" charset="0"/>
              <a:buChar char="•"/>
            </a:pPr>
            <a:r>
              <a:rPr lang="en-US" sz="2400" dirty="0"/>
              <a:t>Cash flow statement;</a:t>
            </a:r>
            <a:endParaRPr lang="ru-RU" sz="2400" dirty="0"/>
          </a:p>
          <a:p>
            <a:pPr marL="342900" lvl="0" indent="-342900">
              <a:buFont typeface="Arial" panose="020B0604020202020204" pitchFamily="34" charset="0"/>
              <a:buChar char="•"/>
            </a:pPr>
            <a:r>
              <a:rPr lang="en-US" sz="2400" dirty="0"/>
              <a:t>Balance sheet;</a:t>
            </a:r>
            <a:endParaRPr lang="ru-RU" sz="2400" dirty="0"/>
          </a:p>
          <a:p>
            <a:pPr marL="342900" lvl="0" indent="-342900">
              <a:buFont typeface="Arial" panose="020B0604020202020204" pitchFamily="34" charset="0"/>
              <a:buChar char="•"/>
            </a:pPr>
            <a:r>
              <a:rPr lang="en-US" sz="2400" dirty="0"/>
              <a:t>Set of indicators that characterize the solvency and liquidity of the enterprise,</a:t>
            </a:r>
            <a:endParaRPr lang="ru-RU" sz="2400" dirty="0"/>
          </a:p>
          <a:p>
            <a:pPr marL="342900" lvl="0" indent="-342900">
              <a:buFont typeface="Arial" panose="020B0604020202020204" pitchFamily="34" charset="0"/>
              <a:buChar char="•"/>
            </a:pPr>
            <a:r>
              <a:rPr lang="en-US" sz="2400" dirty="0"/>
              <a:t>Ratio of attracted, borrowed and own funds.</a:t>
            </a:r>
            <a:endParaRPr lang="ru-RU" sz="2400" dirty="0"/>
          </a:p>
        </p:txBody>
      </p:sp>
      <p:sp>
        <p:nvSpPr>
          <p:cNvPr id="7" name="Rectangle 3"/>
          <p:cNvSpPr>
            <a:spLocks noChangeArrowheads="1"/>
          </p:cNvSpPr>
          <p:nvPr/>
        </p:nvSpPr>
        <p:spPr bwMode="auto">
          <a:xfrm>
            <a:off x="3596956" y="3989188"/>
            <a:ext cx="888336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b="1" dirty="0"/>
              <a:t>The sequence of presentation should be as follows:</a:t>
            </a:r>
            <a:endParaRPr lang="ru-RU" sz="2400" dirty="0"/>
          </a:p>
          <a:p>
            <a:pPr marL="342900" lvl="0" indent="-342900">
              <a:buFont typeface="Arial" panose="020B0604020202020204" pitchFamily="34" charset="0"/>
              <a:buChar char="•"/>
            </a:pPr>
            <a:r>
              <a:rPr lang="en-US" sz="2400" dirty="0"/>
              <a:t>Initial assumptions on the basis of which calculations are performed (usually the basis of calculations is the pessimistic, optimistic and most likely forecast);</a:t>
            </a:r>
            <a:endParaRPr lang="ru-RU" sz="2400" dirty="0"/>
          </a:p>
          <a:p>
            <a:pPr marL="342900" lvl="0" indent="-342900">
              <a:buFont typeface="Arial" panose="020B0604020202020204" pitchFamily="34" charset="0"/>
              <a:buChar char="•"/>
            </a:pPr>
            <a:r>
              <a:rPr lang="en-US" sz="2400" dirty="0"/>
              <a:t>Calculation of required financial resources based on projected production and sales volumes;</a:t>
            </a:r>
            <a:endParaRPr lang="ru-RU" sz="2400" dirty="0"/>
          </a:p>
          <a:p>
            <a:pPr marL="342900" lvl="0" indent="-342900">
              <a:buFont typeface="Arial" panose="020B0604020202020204" pitchFamily="34" charset="0"/>
              <a:buChar char="•"/>
            </a:pPr>
            <a:r>
              <a:rPr lang="en-US" sz="2400" dirty="0"/>
              <a:t>Sources of financing and conditions for raising borrowed capital</a:t>
            </a:r>
            <a:r>
              <a:rPr lang="en-US" sz="2400" dirty="0" smtClean="0"/>
              <a:t>;</a:t>
            </a:r>
          </a:p>
        </p:txBody>
      </p:sp>
    </p:spTree>
    <p:extLst>
      <p:ext uri="{BB962C8B-B14F-4D97-AF65-F5344CB8AC3E}">
        <p14:creationId xmlns:p14="http://schemas.microsoft.com/office/powerpoint/2010/main" val="400047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271851" y="834418"/>
            <a:ext cx="1204371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buFont typeface="Arial" panose="020B0604020202020204" pitchFamily="34" charset="0"/>
              <a:buChar char="•"/>
            </a:pPr>
            <a:r>
              <a:rPr lang="en-US" sz="2400" b="1" dirty="0" smtClean="0"/>
              <a:t> </a:t>
            </a:r>
            <a:r>
              <a:rPr lang="en-US" sz="2400" dirty="0"/>
              <a:t>Item-by-item calculation of current income and costs (production costs, circulation costs, loan servicing costs, mandatory deductions, etc.), indicating the terms and amounts of receipts and payments;</a:t>
            </a:r>
            <a:endParaRPr lang="ru-RU" sz="2400" dirty="0"/>
          </a:p>
          <a:p>
            <a:pPr marL="342900" lvl="0" indent="-342900">
              <a:buFont typeface="Arial" panose="020B0604020202020204" pitchFamily="34" charset="0"/>
              <a:buChar char="•"/>
            </a:pPr>
            <a:r>
              <a:rPr lang="en-US" sz="2400" dirty="0"/>
              <a:t>Forecast of net cash flow, income and expenses;</a:t>
            </a:r>
            <a:endParaRPr lang="ru-RU" sz="2400" dirty="0"/>
          </a:p>
          <a:p>
            <a:pPr marL="342900" lvl="0" indent="-342900">
              <a:buFont typeface="Arial" panose="020B0604020202020204" pitchFamily="34" charset="0"/>
              <a:buChar char="•"/>
            </a:pPr>
            <a:r>
              <a:rPr lang="en-US" sz="2400" dirty="0"/>
              <a:t>Balance sheet plan;</a:t>
            </a:r>
            <a:endParaRPr lang="ru-RU" sz="2400" dirty="0"/>
          </a:p>
          <a:p>
            <a:pPr marL="342900" lvl="0" indent="-342900">
              <a:buFont typeface="Arial" panose="020B0604020202020204" pitchFamily="34" charset="0"/>
              <a:buChar char="•"/>
            </a:pPr>
            <a:r>
              <a:rPr lang="en-US" sz="2400" dirty="0"/>
              <a:t>Calculation of the economic efficiency of the project.</a:t>
            </a:r>
            <a:endParaRPr lang="ru-RU" sz="2400" dirty="0"/>
          </a:p>
        </p:txBody>
      </p:sp>
    </p:spTree>
    <p:extLst>
      <p:ext uri="{BB962C8B-B14F-4D97-AF65-F5344CB8AC3E}">
        <p14:creationId xmlns:p14="http://schemas.microsoft.com/office/powerpoint/2010/main" val="3836883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bg1"/>
                </a:solidFill>
              </a:rPr>
              <a:t>INVESTMENT DESIGN INNOVATION</a:t>
            </a:r>
            <a:r>
              <a:rPr lang="ru-RU" sz="2800" b="1" dirty="0" smtClean="0">
                <a:solidFill>
                  <a:schemeClr val="bg1"/>
                </a:solidFill>
              </a:rPr>
              <a:t> </a:t>
            </a:r>
            <a:r>
              <a:rPr lang="en-US" sz="2800" b="1" dirty="0" smtClean="0">
                <a:solidFill>
                  <a:schemeClr val="bg1"/>
                </a:solidFill>
              </a:rPr>
              <a:t> IN THE ENERGY SYSTEM</a:t>
            </a:r>
            <a:endParaRPr lang="ru-RU" sz="2800" dirty="0">
              <a:solidFill>
                <a:schemeClr val="bg1"/>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6819089" y="710498"/>
            <a:ext cx="512577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solidFill>
                  <a:schemeClr val="bg1"/>
                </a:solidFill>
              </a:rPr>
              <a:t>	</a:t>
            </a:r>
            <a:r>
              <a:rPr lang="en-US" sz="2400" b="1" dirty="0">
                <a:solidFill>
                  <a:schemeClr val="bg1"/>
                </a:solidFill>
              </a:rPr>
              <a:t>1</a:t>
            </a:r>
            <a:r>
              <a:rPr lang="ru-RU" sz="2400" b="1" dirty="0">
                <a:solidFill>
                  <a:schemeClr val="bg1"/>
                </a:solidFill>
              </a:rPr>
              <a:t>1</a:t>
            </a:r>
            <a:r>
              <a:rPr lang="en-US" sz="2400" b="1" dirty="0">
                <a:solidFill>
                  <a:schemeClr val="bg1"/>
                </a:solidFill>
              </a:rPr>
              <a:t>.4. Initial information for drawing up a business </a:t>
            </a:r>
            <a:r>
              <a:rPr lang="en-US" sz="2400" b="1" dirty="0" smtClean="0">
                <a:solidFill>
                  <a:schemeClr val="bg1"/>
                </a:solidFill>
              </a:rPr>
              <a:t>plan</a:t>
            </a:r>
          </a:p>
          <a:p>
            <a:endParaRPr lang="ru-RU" sz="2400" dirty="0">
              <a:solidFill>
                <a:schemeClr val="bg1"/>
              </a:solidFill>
            </a:endParaRPr>
          </a:p>
          <a:p>
            <a:pPr algn="just"/>
            <a:r>
              <a:rPr lang="en-US" sz="2400" dirty="0" smtClean="0">
                <a:solidFill>
                  <a:schemeClr val="bg1"/>
                </a:solidFill>
              </a:rPr>
              <a:t>	Drawing </a:t>
            </a:r>
            <a:r>
              <a:rPr lang="en-US" sz="2400" dirty="0">
                <a:solidFill>
                  <a:schemeClr val="bg1"/>
                </a:solidFill>
              </a:rPr>
              <a:t>up a business plan is usually preceded by one of the most important stages of justifying the effectiveness of an investment project — the collection and processing of information. At this stage, goals and objectives are identified, the demand for the company's products or services is assessed, their main characteristics are specified, and differences from the products or services of competitors are clarified.</a:t>
            </a:r>
            <a:endParaRPr lang="ru-RU" sz="2400" dirty="0">
              <a:solidFill>
                <a:schemeClr val="bg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63" y="623556"/>
            <a:ext cx="5254281" cy="35046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060231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255376" y="708720"/>
            <a:ext cx="11681251" cy="374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0000"/>
              </a:lnSpc>
            </a:pPr>
            <a:r>
              <a:rPr lang="en-US" sz="2400" dirty="0" smtClean="0"/>
              <a:t>	At </a:t>
            </a:r>
            <a:r>
              <a:rPr lang="en-US" sz="2400" dirty="0"/>
              <a:t>the same time revealed the structure of production costs for items:</a:t>
            </a:r>
            <a:endParaRPr lang="ru-RU" sz="2400" dirty="0"/>
          </a:p>
          <a:p>
            <a:pPr marL="342900" lvl="0" indent="-342900">
              <a:lnSpc>
                <a:spcPct val="90000"/>
              </a:lnSpc>
              <a:buFont typeface="Arial" panose="020B0604020202020204" pitchFamily="34" charset="0"/>
              <a:buChar char="•"/>
            </a:pPr>
            <a:r>
              <a:rPr lang="en-US" sz="2400" dirty="0"/>
              <a:t>Raw materials (determining the costs of material precedes the selection of suppliers and estimated price);</a:t>
            </a:r>
            <a:endParaRPr lang="ru-RU" sz="2400" dirty="0"/>
          </a:p>
          <a:p>
            <a:pPr marL="342900" lvl="0" indent="-342900">
              <a:lnSpc>
                <a:spcPct val="90000"/>
              </a:lnSpc>
              <a:buFont typeface="Arial" panose="020B0604020202020204" pitchFamily="34" charset="0"/>
              <a:buChar char="•"/>
            </a:pPr>
            <a:r>
              <a:rPr lang="en-US" sz="2400" dirty="0"/>
              <a:t>Payment of labor, including: basic and additional wages, expenses for training and retraining of specialists, </a:t>
            </a:r>
            <a:r>
              <a:rPr lang="en-US" sz="2400" dirty="0" err="1"/>
              <a:t>etc</a:t>
            </a:r>
            <a:r>
              <a:rPr lang="en-US" sz="2400" dirty="0"/>
              <a:t>;</a:t>
            </a:r>
            <a:endParaRPr lang="ru-RU" sz="2400" dirty="0"/>
          </a:p>
          <a:p>
            <a:pPr marL="342900" lvl="0" indent="-342900">
              <a:lnSpc>
                <a:spcPct val="90000"/>
              </a:lnSpc>
              <a:buFont typeface="Arial" panose="020B0604020202020204" pitchFamily="34" charset="0"/>
              <a:buChar char="•"/>
            </a:pPr>
            <a:r>
              <a:rPr lang="en-US" sz="2400" dirty="0"/>
              <a:t>Operation of fixed production assets, in particular their active and passive parts, including rent, purchase, construction of new or reconstruction (expansion) of existing production areas, rent and purchase of technological equipment;</a:t>
            </a:r>
            <a:endParaRPr lang="ru-RU" sz="2400" dirty="0"/>
          </a:p>
          <a:p>
            <a:pPr marL="342900" lvl="0" indent="-342900">
              <a:lnSpc>
                <a:spcPct val="90000"/>
              </a:lnSpc>
              <a:buFont typeface="Arial" panose="020B0604020202020204" pitchFamily="34" charset="0"/>
              <a:buChar char="•"/>
            </a:pPr>
            <a:r>
              <a:rPr lang="en-US" sz="2400" dirty="0"/>
              <a:t>Energy supply, such as the maintenance of your own household or the purchase of resources (heat, gas, electricity, water, etc.);</a:t>
            </a:r>
            <a:endParaRPr lang="ru-RU" sz="2400" dirty="0"/>
          </a:p>
          <a:p>
            <a:pPr marL="342900" lvl="0" indent="-342900">
              <a:lnSpc>
                <a:spcPct val="90000"/>
              </a:lnSpc>
              <a:buFont typeface="Arial" panose="020B0604020202020204" pitchFamily="34" charset="0"/>
              <a:buChar char="•"/>
            </a:pPr>
            <a:r>
              <a:rPr lang="en-US" sz="2400" dirty="0"/>
              <a:t>Taxes and other mandatory payments</a:t>
            </a:r>
            <a:r>
              <a:rPr lang="en-US" sz="2400" dirty="0" smtClean="0"/>
              <a:t>.</a:t>
            </a:r>
            <a:endParaRPr lang="ru-RU" sz="2400" dirty="0"/>
          </a:p>
        </p:txBody>
      </p:sp>
      <p:sp>
        <p:nvSpPr>
          <p:cNvPr id="6" name="Rectangle 3"/>
          <p:cNvSpPr>
            <a:spLocks noChangeArrowheads="1"/>
          </p:cNvSpPr>
          <p:nvPr/>
        </p:nvSpPr>
        <p:spPr bwMode="auto">
          <a:xfrm>
            <a:off x="3382029" y="4556902"/>
            <a:ext cx="8883368"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90000"/>
              </a:lnSpc>
            </a:pPr>
            <a:r>
              <a:rPr lang="en-US" sz="2400" dirty="0" smtClean="0"/>
              <a:t>	</a:t>
            </a:r>
            <a:r>
              <a:rPr lang="en-US" sz="2400" dirty="0"/>
              <a:t>Data on market capacity and sales volumes are obtained both by conducting their own research and by concluding contracts for the provision of information.</a:t>
            </a:r>
            <a:endParaRPr lang="ru-RU" sz="2400" dirty="0"/>
          </a:p>
          <a:p>
            <a:pPr>
              <a:lnSpc>
                <a:spcPct val="90000"/>
              </a:lnSpc>
            </a:pPr>
            <a:r>
              <a:rPr lang="en-US" sz="2400" dirty="0" smtClean="0"/>
              <a:t>	Production </a:t>
            </a:r>
            <a:r>
              <a:rPr lang="en-US" sz="2400" dirty="0"/>
              <a:t>information necessary to justify the price of products can be obtained from the feasibility study or documentation of manufacturers of similar products.</a:t>
            </a:r>
            <a:endParaRPr lang="ru-RU" sz="2400" dirty="0"/>
          </a:p>
        </p:txBody>
      </p:sp>
    </p:spTree>
    <p:extLst>
      <p:ext uri="{BB962C8B-B14F-4D97-AF65-F5344CB8AC3E}">
        <p14:creationId xmlns:p14="http://schemas.microsoft.com/office/powerpoint/2010/main" val="878576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529502" y="918172"/>
            <a:ext cx="11535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The most difficult thing is to get information about the pricing policy of competitors. The fact is that in a market economy, this kind of information is a commercial secret. As a rule, only the offer prices are published, which often differ significantly from the actual delivery prices due to the use of various discounts. To determine the estimated cost of products or services, you can use the analysis of the rate of return on invested capital, which allows you to calculate this indicator with some confidence.</a:t>
            </a:r>
            <a:endParaRPr lang="ru-RU" sz="2400" dirty="0"/>
          </a:p>
        </p:txBody>
      </p:sp>
    </p:spTree>
    <p:extLst>
      <p:ext uri="{BB962C8B-B14F-4D97-AF65-F5344CB8AC3E}">
        <p14:creationId xmlns:p14="http://schemas.microsoft.com/office/powerpoint/2010/main" val="599488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bg1"/>
                </a:solidFill>
              </a:rPr>
              <a:t>INVESTMENT DESIGN INNOVATION</a:t>
            </a:r>
            <a:r>
              <a:rPr lang="ru-RU" sz="2800" b="1" dirty="0" smtClean="0">
                <a:solidFill>
                  <a:schemeClr val="bg1"/>
                </a:solidFill>
              </a:rPr>
              <a:t> </a:t>
            </a:r>
            <a:r>
              <a:rPr lang="en-US" sz="2800" b="1" dirty="0" smtClean="0">
                <a:solidFill>
                  <a:schemeClr val="bg1"/>
                </a:solidFill>
              </a:rPr>
              <a:t> IN THE ENERGY SYSTEM</a:t>
            </a:r>
            <a:endParaRPr lang="ru-RU" sz="2800" dirty="0">
              <a:solidFill>
                <a:schemeClr val="bg1"/>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6731540" y="795222"/>
            <a:ext cx="5389123"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solidFill>
                  <a:schemeClr val="bg1"/>
                </a:solidFill>
              </a:rPr>
              <a:t>11.1 </a:t>
            </a:r>
            <a:r>
              <a:rPr lang="en-US" sz="2400" b="1" dirty="0">
                <a:solidFill>
                  <a:schemeClr val="bg1"/>
                </a:solidFill>
              </a:rPr>
              <a:t>Introduction to Business p</a:t>
            </a:r>
            <a:r>
              <a:rPr lang="en-US" sz="2400" b="1" dirty="0" smtClean="0">
                <a:solidFill>
                  <a:schemeClr val="bg1"/>
                </a:solidFill>
              </a:rPr>
              <a:t>lanning</a:t>
            </a:r>
            <a:endParaRPr lang="ru-RU" sz="2400" b="1" dirty="0">
              <a:solidFill>
                <a:schemeClr val="bg1"/>
              </a:solidFill>
            </a:endParaRPr>
          </a:p>
          <a:p>
            <a:endParaRPr lang="en-US" sz="2400" dirty="0" smtClean="0">
              <a:solidFill>
                <a:schemeClr val="bg1"/>
              </a:solidFill>
            </a:endParaRPr>
          </a:p>
          <a:p>
            <a:pPr algn="just"/>
            <a:r>
              <a:rPr lang="en-US" sz="2200" dirty="0" smtClean="0">
                <a:solidFill>
                  <a:schemeClr val="bg1"/>
                </a:solidFill>
              </a:rPr>
              <a:t>A </a:t>
            </a:r>
            <a:r>
              <a:rPr lang="en-US" sz="2200" dirty="0">
                <a:solidFill>
                  <a:schemeClr val="bg1"/>
                </a:solidFill>
              </a:rPr>
              <a:t>business plan is exactly what you need to start any successful business project with. This is required both for the overall increase in the efficiency of the enterprise, and for the development and planning of increasing the return from each individual employee.</a:t>
            </a:r>
            <a:endParaRPr lang="ru-RU" sz="2200" dirty="0">
              <a:solidFill>
                <a:schemeClr val="bg1"/>
              </a:solidFill>
            </a:endParaRPr>
          </a:p>
          <a:p>
            <a:pPr algn="just"/>
            <a:r>
              <a:rPr lang="en-US" sz="2200" dirty="0">
                <a:solidFill>
                  <a:schemeClr val="bg1"/>
                </a:solidFill>
              </a:rPr>
              <a:t>And it is for this purpose that a business plan is drawn up, which is the most important factor in the successful operation of the enterprise. In the harsh conditions of market competition, the business plan allows you to quickly respond to changes occurring both at the enterprise and outside it.</a:t>
            </a:r>
            <a:endParaRPr lang="ru-RU" sz="2200" b="1" dirty="0">
              <a:solidFill>
                <a:schemeClr val="bg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63" y="623556"/>
            <a:ext cx="5254281" cy="35046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607287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bg1"/>
                </a:solidFill>
              </a:rPr>
              <a:t>INVESTMENT DESIGN INNOVATION</a:t>
            </a:r>
            <a:r>
              <a:rPr lang="ru-RU" sz="2800" b="1" dirty="0" smtClean="0">
                <a:solidFill>
                  <a:schemeClr val="bg1"/>
                </a:solidFill>
              </a:rPr>
              <a:t> </a:t>
            </a:r>
            <a:r>
              <a:rPr lang="en-US" sz="2800" b="1" dirty="0" smtClean="0">
                <a:solidFill>
                  <a:schemeClr val="bg1"/>
                </a:solidFill>
              </a:rPr>
              <a:t> IN THE ENERGY SYSTEM</a:t>
            </a:r>
            <a:endParaRPr lang="ru-RU" sz="2800" dirty="0">
              <a:solidFill>
                <a:schemeClr val="bg1"/>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6907338" y="1284406"/>
            <a:ext cx="51257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solidFill>
                  <a:schemeClr val="bg1"/>
                </a:solidFill>
              </a:rPr>
              <a:t>	</a:t>
            </a:r>
            <a:r>
              <a:rPr lang="en-US" sz="2400" b="1" dirty="0">
                <a:solidFill>
                  <a:schemeClr val="bg1"/>
                </a:solidFill>
              </a:rPr>
              <a:t>1</a:t>
            </a:r>
            <a:r>
              <a:rPr lang="ru-RU" sz="2400" b="1" dirty="0">
                <a:solidFill>
                  <a:schemeClr val="bg1"/>
                </a:solidFill>
              </a:rPr>
              <a:t>1</a:t>
            </a:r>
            <a:r>
              <a:rPr lang="en-US" sz="2400" b="1" dirty="0">
                <a:solidFill>
                  <a:schemeClr val="bg1"/>
                </a:solidFill>
              </a:rPr>
              <a:t>.5 Final provisions</a:t>
            </a:r>
            <a:endParaRPr lang="ru-RU" sz="2400" dirty="0">
              <a:solidFill>
                <a:schemeClr val="bg1"/>
              </a:solidFill>
            </a:endParaRPr>
          </a:p>
          <a:p>
            <a:endParaRPr lang="en-US" sz="2400" dirty="0" smtClean="0">
              <a:solidFill>
                <a:schemeClr val="bg1"/>
              </a:solidFill>
            </a:endParaRPr>
          </a:p>
          <a:p>
            <a:pPr algn="just"/>
            <a:r>
              <a:rPr lang="en-US" sz="2400" dirty="0">
                <a:solidFill>
                  <a:schemeClr val="bg1"/>
                </a:solidFill>
              </a:rPr>
              <a:t>	</a:t>
            </a:r>
            <a:r>
              <a:rPr lang="en-US" sz="2400" dirty="0" smtClean="0">
                <a:solidFill>
                  <a:schemeClr val="bg1"/>
                </a:solidFill>
              </a:rPr>
              <a:t>A </a:t>
            </a:r>
            <a:r>
              <a:rPr lang="en-US" sz="2400" dirty="0">
                <a:solidFill>
                  <a:schemeClr val="bg1"/>
                </a:solidFill>
              </a:rPr>
              <a:t>business plan is a short program document that gives an idea of the goals, methods of implementation and expected results of an investment project. It helps potential investors to get a clear idea of the objectives and effectiveness of the project, to assess the likely profitability and reliability of investments.</a:t>
            </a:r>
            <a:endParaRPr lang="ru-RU" sz="2400" dirty="0">
              <a:solidFill>
                <a:schemeClr val="bg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63" y="623556"/>
            <a:ext cx="5254281" cy="35046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11169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10" name="Rectangle 3"/>
          <p:cNvSpPr>
            <a:spLocks noChangeArrowheads="1"/>
          </p:cNvSpPr>
          <p:nvPr/>
        </p:nvSpPr>
        <p:spPr bwMode="auto">
          <a:xfrm>
            <a:off x="0" y="723882"/>
            <a:ext cx="12192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Business practice has developed certain requirements for business plans, compliance with which allows you to bring together the minimum necessary information about the project, the principles of its implementation and the factors that affect the final results.</a:t>
            </a:r>
            <a:endParaRPr lang="ru-RU" sz="2400" dirty="0"/>
          </a:p>
          <a:p>
            <a:pPr algn="just"/>
            <a:r>
              <a:rPr lang="en-US" sz="2400" dirty="0" smtClean="0"/>
              <a:t>	A </a:t>
            </a:r>
            <a:r>
              <a:rPr lang="en-US" sz="2400" dirty="0"/>
              <a:t>characteristic feature of well-designed business plans is the brevity of the presentation, which is achieved by clearly structuring sections that reflect different aspects of achieving the goals. The composition and level of detail of the business plan depends on the scale of the investment project, the size and industry affiliation of the enterprise implementing it</a:t>
            </a:r>
            <a:r>
              <a:rPr lang="en-US" sz="2400" dirty="0" smtClean="0"/>
              <a:t>.</a:t>
            </a:r>
            <a:endParaRPr lang="ru-RU" sz="2400" dirty="0"/>
          </a:p>
        </p:txBody>
      </p:sp>
      <p:sp>
        <p:nvSpPr>
          <p:cNvPr id="6" name="Rectangle 3"/>
          <p:cNvSpPr>
            <a:spLocks noChangeArrowheads="1"/>
          </p:cNvSpPr>
          <p:nvPr/>
        </p:nvSpPr>
        <p:spPr bwMode="auto">
          <a:xfrm>
            <a:off x="3578202" y="3441680"/>
            <a:ext cx="861379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selection of information that forms the basis of the business plan should demonstrate a deep understanding of the goals and objectives of the investment project of the enterprise, the industry to which it belongs, and the specifics of the market to which it is planned to promote products or services.</a:t>
            </a:r>
            <a:endParaRPr lang="ru-RU" sz="2400" dirty="0"/>
          </a:p>
          <a:p>
            <a:r>
              <a:rPr lang="en-US" sz="2400" dirty="0"/>
              <a:t>	</a:t>
            </a:r>
            <a:r>
              <a:rPr lang="en-US" sz="2400" dirty="0" smtClean="0"/>
              <a:t>Drawing </a:t>
            </a:r>
            <a:r>
              <a:rPr lang="en-US" sz="2400" dirty="0"/>
              <a:t>up a business plan can be entrusted to specialists of the enterprise implementing the project, and to help them attract professional consultants. To avoid mistakes when drawing up a business plan, you need to follow the above recommendations.</a:t>
            </a:r>
            <a:endParaRPr lang="ru-RU" sz="2400" dirty="0"/>
          </a:p>
        </p:txBody>
      </p:sp>
    </p:spTree>
    <p:extLst>
      <p:ext uri="{BB962C8B-B14F-4D97-AF65-F5344CB8AC3E}">
        <p14:creationId xmlns:p14="http://schemas.microsoft.com/office/powerpoint/2010/main" val="3888572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a:t>
            </a:r>
            <a:r>
              <a:rPr lang="en-US" sz="1400" b="1" dirty="0" smtClean="0"/>
              <a:t>10. </a:t>
            </a:r>
          </a:p>
          <a:p>
            <a:r>
              <a:rPr lang="en-US" sz="1400" b="1" dirty="0"/>
              <a:t>Investments in scientific, technical and innovative activities</a:t>
            </a:r>
            <a:endParaRPr lang="ru-RU" sz="1400" b="1" dirty="0"/>
          </a:p>
        </p:txBody>
      </p:sp>
      <p:sp>
        <p:nvSpPr>
          <p:cNvPr id="8" name="Rectangle 3"/>
          <p:cNvSpPr>
            <a:spLocks noChangeArrowheads="1"/>
          </p:cNvSpPr>
          <p:nvPr/>
        </p:nvSpPr>
        <p:spPr bwMode="auto">
          <a:xfrm>
            <a:off x="741405" y="1338316"/>
            <a:ext cx="890510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a:t>Test</a:t>
            </a:r>
          </a:p>
          <a:p>
            <a:endParaRPr lang="ru-RU" sz="2400" dirty="0"/>
          </a:p>
          <a:p>
            <a:pPr marL="457200" indent="-457200">
              <a:buFont typeface="+mj-lt"/>
              <a:buAutoNum type="arabicPeriod"/>
            </a:pPr>
            <a:r>
              <a:rPr lang="en-US" sz="2400" dirty="0"/>
              <a:t>Main types of business plans</a:t>
            </a:r>
            <a:endParaRPr lang="ru-RU" sz="2400" dirty="0"/>
          </a:p>
          <a:p>
            <a:pPr marL="457200" indent="-457200">
              <a:buFont typeface="+mj-lt"/>
              <a:buAutoNum type="arabicPeriod"/>
            </a:pPr>
            <a:r>
              <a:rPr lang="en-US" sz="2400" dirty="0"/>
              <a:t>Structure of a business plan</a:t>
            </a:r>
            <a:endParaRPr lang="ru-RU" sz="2400" dirty="0"/>
          </a:p>
          <a:p>
            <a:pPr marL="457200" indent="-457200">
              <a:buFont typeface="+mj-lt"/>
              <a:buAutoNum type="arabicPeriod"/>
            </a:pPr>
            <a:r>
              <a:rPr lang="en-US" sz="2400" dirty="0"/>
              <a:t>Market analysis for the forming business-plan </a:t>
            </a:r>
            <a:endParaRPr lang="ru-RU" sz="2400" b="1" dirty="0"/>
          </a:p>
          <a:p>
            <a:pPr marL="457200" indent="-457200">
              <a:buFont typeface="+mj-lt"/>
              <a:buAutoNum type="arabicPeriod"/>
            </a:pPr>
            <a:r>
              <a:rPr lang="en-US" sz="2400" dirty="0"/>
              <a:t>Financial plan for the forming business-plan </a:t>
            </a:r>
            <a:endParaRPr lang="ru-RU" sz="2400" b="1" dirty="0"/>
          </a:p>
          <a:p>
            <a:pPr marL="457200" indent="-457200">
              <a:buFont typeface="+mj-lt"/>
              <a:buAutoNum type="arabicPeriod"/>
            </a:pPr>
            <a:r>
              <a:rPr lang="en-US" sz="2400" dirty="0"/>
              <a:t>Initial information for drawing up a business plan</a:t>
            </a:r>
            <a:endParaRPr lang="ru-RU" sz="2400" dirty="0"/>
          </a:p>
        </p:txBody>
      </p:sp>
    </p:spTree>
    <p:extLst>
      <p:ext uri="{BB962C8B-B14F-4D97-AF65-F5344CB8AC3E}">
        <p14:creationId xmlns:p14="http://schemas.microsoft.com/office/powerpoint/2010/main" val="421340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634487" y="609257"/>
            <a:ext cx="943096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dirty="0" smtClean="0"/>
              <a:t>	</a:t>
            </a:r>
            <a:r>
              <a:rPr lang="en-US" sz="2400" dirty="0"/>
              <a:t>If several conditions are met, all this becomes possible:</a:t>
            </a:r>
            <a:endParaRPr lang="ru-RU" sz="2400" dirty="0"/>
          </a:p>
          <a:p>
            <a:pPr marL="342900" lvl="0" indent="-342900">
              <a:buFont typeface="Arial" panose="020B0604020202020204" pitchFamily="34" charset="0"/>
              <a:buChar char="•"/>
            </a:pPr>
            <a:r>
              <a:rPr lang="en-US" sz="2400" dirty="0"/>
              <a:t>Administration and the investor have an accurate idea of the finances and the place that the company occupies in the market system,</a:t>
            </a:r>
            <a:endParaRPr lang="ru-RU" sz="2400" dirty="0"/>
          </a:p>
          <a:p>
            <a:pPr marL="342900" lvl="0" indent="-342900">
              <a:buFont typeface="Arial" panose="020B0604020202020204" pitchFamily="34" charset="0"/>
              <a:buChar char="•"/>
            </a:pPr>
            <a:r>
              <a:rPr lang="en-US" sz="2400" dirty="0"/>
              <a:t>There are clearly defined tasks that the company is focused on,</a:t>
            </a:r>
            <a:endParaRPr lang="ru-RU" sz="2400" dirty="0"/>
          </a:p>
          <a:p>
            <a:pPr marL="342900" lvl="0" indent="-342900">
              <a:buFont typeface="Arial" panose="020B0604020202020204" pitchFamily="34" charset="0"/>
              <a:buChar char="•"/>
            </a:pPr>
            <a:r>
              <a:rPr lang="en-US" sz="2400" dirty="0"/>
              <a:t>Conditions for solving these tasks are met in stages.</a:t>
            </a:r>
            <a:endParaRPr lang="ru-RU" sz="2400" dirty="0"/>
          </a:p>
          <a:p>
            <a:pPr algn="just"/>
            <a:r>
              <a:rPr lang="en-US" sz="2400" dirty="0" smtClean="0"/>
              <a:t>	</a:t>
            </a:r>
          </a:p>
          <a:p>
            <a:pPr algn="just"/>
            <a:r>
              <a:rPr lang="en-US" sz="2400" dirty="0" smtClean="0"/>
              <a:t>	The </a:t>
            </a:r>
            <a:r>
              <a:rPr lang="en-US" sz="2400" dirty="0"/>
              <a:t>company's management and its investors have a clear understanding of the stages of implementation of the tasks set at the enterprise, and the development of the company's relations with the market. One of the provisions for which a business plan is drawn up is to attract investors to the enterprise, but in addition it has a lot of useful properties that can be applied at the enterprise itself. Drawing up a business plan for external purposes includes attracting the attention of potential investors, convincing them to make a profit from the invested funds and showing a high level of labor organization at the enterprise, as well as revealing the company's capabilities to investors.</a:t>
            </a:r>
            <a:endParaRPr lang="ru-RU" sz="2400" dirty="0"/>
          </a:p>
        </p:txBody>
      </p:sp>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Tree>
    <p:extLst>
      <p:ext uri="{BB962C8B-B14F-4D97-AF65-F5344CB8AC3E}">
        <p14:creationId xmlns:p14="http://schemas.microsoft.com/office/powerpoint/2010/main" val="600516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2634487" y="1132477"/>
            <a:ext cx="94309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dirty="0" smtClean="0"/>
              <a:t>	</a:t>
            </a:r>
            <a:r>
              <a:rPr lang="en-US" sz="2400" dirty="0"/>
              <a:t>The best factor in investing funds is the opportunity to study the business plan and determine the benefits of investing in the proposed project, as well as the investor will be able to calculate the risks associated with the project.</a:t>
            </a:r>
            <a:endParaRPr lang="ru-RU" sz="2400" dirty="0"/>
          </a:p>
          <a:p>
            <a:r>
              <a:rPr lang="en-US" sz="2400" dirty="0" smtClean="0"/>
              <a:t>	The </a:t>
            </a:r>
            <a:r>
              <a:rPr lang="en-US" sz="2400" dirty="0"/>
              <a:t>business plan is the face of the project, in which all the provisions under which the invested funds will work most effectively are painted for the investor. The investor will also be able to see under what conditions risks for the invested investments are possible.</a:t>
            </a:r>
            <a:endParaRPr lang="ru-RU" sz="2400" dirty="0"/>
          </a:p>
        </p:txBody>
      </p:sp>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Tree>
    <p:extLst>
      <p:ext uri="{BB962C8B-B14F-4D97-AF65-F5344CB8AC3E}">
        <p14:creationId xmlns:p14="http://schemas.microsoft.com/office/powerpoint/2010/main" val="4210294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solidFill>
                  <a:schemeClr val="bg1"/>
                </a:solidFill>
              </a:rPr>
              <a:t>INVESTMENT DESIGN INNOVATION</a:t>
            </a:r>
            <a:r>
              <a:rPr lang="ru-RU" sz="2800" b="1" dirty="0" smtClean="0">
                <a:solidFill>
                  <a:schemeClr val="bg1"/>
                </a:solidFill>
              </a:rPr>
              <a:t> </a:t>
            </a:r>
            <a:r>
              <a:rPr lang="en-US" sz="2800" b="1" dirty="0" smtClean="0">
                <a:solidFill>
                  <a:schemeClr val="bg1"/>
                </a:solidFill>
              </a:rPr>
              <a:t> IN THE ENERGY SYSTEM</a:t>
            </a:r>
            <a:endParaRPr lang="ru-RU" sz="2800" dirty="0">
              <a:solidFill>
                <a:schemeClr val="bg1"/>
              </a:solidFill>
            </a:endParaRPr>
          </a:p>
        </p:txBody>
      </p:sp>
      <p:cxnSp>
        <p:nvCxnSpPr>
          <p:cNvPr id="12" name="Прямая соединительная линия 11"/>
          <p:cNvCxnSpPr/>
          <p:nvPr/>
        </p:nvCxnSpPr>
        <p:spPr>
          <a:xfrm>
            <a:off x="2869863" y="571485"/>
            <a:ext cx="9163251" cy="385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6731541" y="779833"/>
            <a:ext cx="530157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solidFill>
                  <a:schemeClr val="bg1"/>
                </a:solidFill>
              </a:rPr>
              <a:t>	</a:t>
            </a:r>
            <a:r>
              <a:rPr lang="en-US" sz="2400" b="1" dirty="0" smtClean="0">
                <a:solidFill>
                  <a:schemeClr val="bg1"/>
                </a:solidFill>
              </a:rPr>
              <a:t>11.2 </a:t>
            </a:r>
            <a:r>
              <a:rPr lang="en-US" sz="2400" b="1" dirty="0">
                <a:solidFill>
                  <a:schemeClr val="bg1"/>
                </a:solidFill>
              </a:rPr>
              <a:t>General </a:t>
            </a:r>
            <a:r>
              <a:rPr lang="en-US" sz="2400" b="1" dirty="0" smtClean="0">
                <a:solidFill>
                  <a:schemeClr val="bg1"/>
                </a:solidFill>
              </a:rPr>
              <a:t>provisions</a:t>
            </a:r>
          </a:p>
          <a:p>
            <a:endParaRPr lang="en-US" sz="2400" b="1" dirty="0">
              <a:solidFill>
                <a:schemeClr val="bg1"/>
              </a:solidFill>
            </a:endParaRPr>
          </a:p>
          <a:p>
            <a:pPr algn="just"/>
            <a:r>
              <a:rPr lang="en-US" sz="2400" dirty="0" smtClean="0">
                <a:solidFill>
                  <a:schemeClr val="bg1"/>
                </a:solidFill>
              </a:rPr>
              <a:t>	An </a:t>
            </a:r>
            <a:r>
              <a:rPr lang="en-US" sz="2400" dirty="0">
                <a:solidFill>
                  <a:schemeClr val="bg1"/>
                </a:solidFill>
              </a:rPr>
              <a:t>integral part of the activity of any enterprise is the preparation of business plans, drawn up both at the stage of creating an organization and at the stage of implementing investment projects. The business plan, along with other financial documents, serves to justify the need for investment, gives an idea of how it is supposed to solve the problems of entering the market with new products or achieve other goals outlined by the investment project.</a:t>
            </a:r>
            <a:endParaRPr lang="ru-RU" sz="2200" dirty="0">
              <a:solidFill>
                <a:schemeClr val="bg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63" y="623556"/>
            <a:ext cx="5254281" cy="35046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43645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6" name="Rectangle 3"/>
          <p:cNvSpPr>
            <a:spLocks noChangeArrowheads="1"/>
          </p:cNvSpPr>
          <p:nvPr/>
        </p:nvSpPr>
        <p:spPr bwMode="auto">
          <a:xfrm>
            <a:off x="3837914" y="6047882"/>
            <a:ext cx="81886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buFont typeface="Arial" panose="020B0604020202020204" pitchFamily="34" charset="0"/>
              <a:buChar char="•"/>
            </a:pPr>
            <a:r>
              <a:rPr lang="en-US" sz="2400" dirty="0" smtClean="0"/>
              <a:t>Business </a:t>
            </a:r>
            <a:r>
              <a:rPr lang="en-US" sz="2400" dirty="0"/>
              <a:t>plan as a loan application is used to obtain borrowed funds from the lender organization on a commercial basis</a:t>
            </a:r>
            <a:r>
              <a:rPr lang="en-US" sz="2400" dirty="0" smtClean="0"/>
              <a:t>;</a:t>
            </a:r>
            <a:endParaRPr lang="ru-RU" sz="2400" dirty="0"/>
          </a:p>
        </p:txBody>
      </p:sp>
      <p:sp>
        <p:nvSpPr>
          <p:cNvPr id="7" name="Rectangle 3"/>
          <p:cNvSpPr>
            <a:spLocks noChangeArrowheads="1"/>
          </p:cNvSpPr>
          <p:nvPr/>
        </p:nvSpPr>
        <p:spPr bwMode="auto">
          <a:xfrm>
            <a:off x="126460" y="708720"/>
            <a:ext cx="120655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dirty="0" smtClean="0"/>
              <a:t>	</a:t>
            </a:r>
            <a:r>
              <a:rPr lang="en-US" sz="2400" dirty="0"/>
              <a:t>There are the following main types of business plans:</a:t>
            </a:r>
            <a:endParaRPr lang="ru-RU" sz="2400" dirty="0"/>
          </a:p>
          <a:p>
            <a:pPr marL="342900" lvl="0" indent="-342900">
              <a:buFont typeface="Arial" panose="020B0604020202020204" pitchFamily="34" charset="0"/>
              <a:buChar char="•"/>
            </a:pPr>
            <a:r>
              <a:rPr lang="en-US" sz="2400" dirty="0"/>
              <a:t>Complete business plan for an investment project or commercial idea. It contains information about the results of marketing research, the rationale for the strategy of market development, the expected financial results required for potential investors or partners</a:t>
            </a:r>
            <a:r>
              <a:rPr lang="en-US" sz="2400" dirty="0" smtClean="0"/>
              <a:t>;</a:t>
            </a:r>
            <a:endParaRPr lang="ru-RU" sz="2400" dirty="0"/>
          </a:p>
        </p:txBody>
      </p:sp>
      <p:sp>
        <p:nvSpPr>
          <p:cNvPr id="10" name="Rectangle 3"/>
          <p:cNvSpPr>
            <a:spLocks noChangeArrowheads="1"/>
          </p:cNvSpPr>
          <p:nvPr/>
        </p:nvSpPr>
        <p:spPr bwMode="auto">
          <a:xfrm>
            <a:off x="1463246" y="2190439"/>
            <a:ext cx="10404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smtClean="0"/>
              <a:t>Concept </a:t>
            </a:r>
            <a:r>
              <a:rPr lang="en-US" sz="2400" dirty="0"/>
              <a:t>business plan of an investment project or commercial idea. It is intended for negotiations of potential investors or partners in order to find out their interest in participating in the project</a:t>
            </a:r>
            <a:r>
              <a:rPr lang="en-US" sz="2400" dirty="0" smtClean="0"/>
              <a:t>;</a:t>
            </a:r>
            <a:endParaRPr lang="ru-RU" sz="2400" dirty="0"/>
          </a:p>
        </p:txBody>
      </p:sp>
      <p:sp>
        <p:nvSpPr>
          <p:cNvPr id="11" name="Rectangle 3"/>
          <p:cNvSpPr>
            <a:spLocks noChangeArrowheads="1"/>
          </p:cNvSpPr>
          <p:nvPr/>
        </p:nvSpPr>
        <p:spPr bwMode="auto">
          <a:xfrm>
            <a:off x="2412460" y="3302827"/>
            <a:ext cx="97795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smtClean="0"/>
              <a:t>Business </a:t>
            </a:r>
            <a:r>
              <a:rPr lang="en-US" sz="2400" dirty="0"/>
              <a:t>plan of the company (group). It sets out the company's (group's) development prospects for the upcoming planning period in order to familiarize the board of Directors or shareholders ' meeting with the main areas of expenditure, including investment activities</a:t>
            </a:r>
            <a:r>
              <a:rPr lang="en-US" sz="2400" dirty="0" smtClean="0"/>
              <a:t>;</a:t>
            </a:r>
            <a:endParaRPr lang="ru-RU" sz="2400" dirty="0"/>
          </a:p>
        </p:txBody>
      </p:sp>
      <p:sp>
        <p:nvSpPr>
          <p:cNvPr id="12" name="Rectangle 3"/>
          <p:cNvSpPr>
            <a:spLocks noChangeArrowheads="1"/>
          </p:cNvSpPr>
          <p:nvPr/>
        </p:nvSpPr>
        <p:spPr bwMode="auto">
          <a:xfrm>
            <a:off x="3103123" y="4653713"/>
            <a:ext cx="884559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smtClean="0"/>
              <a:t>Business </a:t>
            </a:r>
            <a:r>
              <a:rPr lang="en-US" sz="2400" dirty="0"/>
              <a:t>plan as a grant application is used to receive funds from the state budget or charitable foundations to solve acute socio-political problems with justification of direct and indirect benefits to society from the allocation of funds or resources for this project.</a:t>
            </a:r>
            <a:endParaRPr lang="ru-RU" sz="2400" dirty="0"/>
          </a:p>
        </p:txBody>
      </p:sp>
    </p:spTree>
    <p:extLst>
      <p:ext uri="{BB962C8B-B14F-4D97-AF65-F5344CB8AC3E}">
        <p14:creationId xmlns:p14="http://schemas.microsoft.com/office/powerpoint/2010/main" val="1425682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90616" y="730787"/>
            <a:ext cx="12101384"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300" dirty="0" smtClean="0"/>
              <a:t>	</a:t>
            </a:r>
            <a:r>
              <a:rPr lang="en-US" sz="2300" dirty="0"/>
              <a:t>A business plan, as foreign and domestic experience teaches, is, like a feasibility study (feasibility study), a clearly structured document that requires careful study, describing the goals of the enterprise and how to achieve them. The peculiarity of the business plan is not so much in the accuracy and reliability of quantitative indicators, but in the meaningful, qualitative justification of the project ideas.</a:t>
            </a:r>
            <a:endParaRPr lang="ru-RU" sz="2300" dirty="0"/>
          </a:p>
          <a:p>
            <a:r>
              <a:rPr lang="ru-RU" sz="2300" dirty="0" smtClean="0"/>
              <a:t>	</a:t>
            </a:r>
            <a:r>
              <a:rPr lang="en-US" sz="2300" dirty="0" smtClean="0"/>
              <a:t>The </a:t>
            </a:r>
            <a:r>
              <a:rPr lang="en-US" sz="2300" dirty="0"/>
              <a:t>business plan helps the entrepreneur to gain a clear vision of the future business, serves as a guide to action. For investors who want to invest money profitably, this is a document that gives an idea of the expected sales and profit volumes, and helps to predict the risk of investing</a:t>
            </a:r>
            <a:r>
              <a:rPr lang="en-US" sz="2300" dirty="0" smtClean="0"/>
              <a:t>.</a:t>
            </a:r>
            <a:endParaRPr lang="ru-RU" sz="2300" dirty="0"/>
          </a:p>
        </p:txBody>
      </p:sp>
      <p:sp>
        <p:nvSpPr>
          <p:cNvPr id="6" name="Rectangle 3"/>
          <p:cNvSpPr>
            <a:spLocks noChangeArrowheads="1"/>
          </p:cNvSpPr>
          <p:nvPr/>
        </p:nvSpPr>
        <p:spPr bwMode="auto">
          <a:xfrm>
            <a:off x="3443416" y="3580180"/>
            <a:ext cx="8748584"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300" dirty="0" smtClean="0"/>
              <a:t>	</a:t>
            </a:r>
            <a:r>
              <a:rPr lang="en-US" sz="2300" dirty="0" smtClean="0"/>
              <a:t>The </a:t>
            </a:r>
            <a:r>
              <a:rPr lang="en-US" sz="2300" dirty="0"/>
              <a:t>business plan serves as an important tool for enterprises to attract financial resources, and for investors-a guarantee of reliable and profitable placement of capital</a:t>
            </a:r>
            <a:r>
              <a:rPr lang="en-US" sz="2300" dirty="0" smtClean="0"/>
              <a:t>.</a:t>
            </a:r>
          </a:p>
          <a:p>
            <a:r>
              <a:rPr lang="en-US" sz="2300" dirty="0" smtClean="0"/>
              <a:t>	An </a:t>
            </a:r>
            <a:r>
              <a:rPr lang="en-US" sz="2300" dirty="0"/>
              <a:t>analysis of the global implementation of investment projects shows that an organization seeking to find a partner or investor must have a clear idea of the intended production, its scale and market potential, prices for products or services, ways to promote them to the market, and future profits. After all, it is necessary to prove that the organization is able to effectively establish the intended business</a:t>
            </a:r>
            <a:r>
              <a:rPr lang="en-US" sz="2300" dirty="0" smtClean="0"/>
              <a:t>.</a:t>
            </a:r>
            <a:endParaRPr lang="ru-RU" sz="2300" dirty="0"/>
          </a:p>
        </p:txBody>
      </p:sp>
    </p:spTree>
    <p:extLst>
      <p:ext uri="{BB962C8B-B14F-4D97-AF65-F5344CB8AC3E}">
        <p14:creationId xmlns:p14="http://schemas.microsoft.com/office/powerpoint/2010/main" val="260965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p:nvPr/>
        </p:nvCxnSpPr>
        <p:spPr>
          <a:xfrm>
            <a:off x="1762897" y="634236"/>
            <a:ext cx="10017211" cy="495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14" name="Прямоугольник 13"/>
          <p:cNvSpPr/>
          <p:nvPr/>
        </p:nvSpPr>
        <p:spPr>
          <a:xfrm>
            <a:off x="1762897" y="111016"/>
            <a:ext cx="4760726" cy="523220"/>
          </a:xfrm>
          <a:prstGeom prst="rect">
            <a:avLst/>
          </a:prstGeom>
        </p:spPr>
        <p:txBody>
          <a:bodyPr wrap="square">
            <a:spAutoFit/>
          </a:bodyPr>
          <a:lstStyle/>
          <a:p>
            <a:r>
              <a:rPr lang="en-US" sz="1400" b="1" dirty="0"/>
              <a:t>Tutorial</a:t>
            </a:r>
            <a:r>
              <a:rPr lang="ru-RU" sz="1400" b="1" dirty="0"/>
              <a:t> </a:t>
            </a:r>
            <a:r>
              <a:rPr lang="en-US" sz="1400" b="1" dirty="0"/>
              <a:t>1</a:t>
            </a:r>
            <a:r>
              <a:rPr lang="ru-RU" sz="1400" b="1" dirty="0"/>
              <a:t>1</a:t>
            </a:r>
            <a:r>
              <a:rPr lang="en-US" sz="1400" b="1" dirty="0" smtClean="0"/>
              <a:t>.</a:t>
            </a:r>
          </a:p>
          <a:p>
            <a:r>
              <a:rPr lang="en-US" sz="1400" b="1" dirty="0" smtClean="0"/>
              <a:t>Business plan of the investment project</a:t>
            </a:r>
            <a:endParaRPr lang="ru-RU" sz="1400" b="1" dirty="0"/>
          </a:p>
        </p:txBody>
      </p:sp>
      <p:sp>
        <p:nvSpPr>
          <p:cNvPr id="7" name="Rectangle 3"/>
          <p:cNvSpPr>
            <a:spLocks noChangeArrowheads="1"/>
          </p:cNvSpPr>
          <p:nvPr/>
        </p:nvSpPr>
        <p:spPr bwMode="auto">
          <a:xfrm>
            <a:off x="153538" y="880219"/>
            <a:ext cx="119119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ru-RU" sz="2300" dirty="0" smtClean="0"/>
              <a:t>	</a:t>
            </a:r>
            <a:r>
              <a:rPr lang="en-US" sz="2400" dirty="0"/>
              <a:t>Potential investors will not meet with the developers of the investment project until they have familiarized themselves with the business plan of the organization applying for financial support. A thorough justification of the business plan creates confidence in the effectiveness and safety of investments for the owners of capital.</a:t>
            </a:r>
            <a:endParaRPr lang="ru-RU" sz="2400" dirty="0"/>
          </a:p>
          <a:p>
            <a:pPr algn="just"/>
            <a:r>
              <a:rPr lang="en-US" sz="2400" dirty="0" smtClean="0"/>
              <a:t>	As </a:t>
            </a:r>
            <a:r>
              <a:rPr lang="en-US" sz="2400" dirty="0"/>
              <a:t>a rule, a business plan is developed for the entire duration of the investment project, which is usually from three to five years</a:t>
            </a:r>
            <a:r>
              <a:rPr lang="en-US" sz="2400" dirty="0" smtClean="0"/>
              <a:t>.</a:t>
            </a:r>
          </a:p>
          <a:p>
            <a:pPr algn="just"/>
            <a:r>
              <a:rPr lang="en-US" sz="2400" dirty="0"/>
              <a:t>The composition of the business plan and the degree of its detail depend on the scale and industry affiliation of the project. So, if the project provides for the organization of production of new products or the provision of new services, then a detailed plan should be developed. </a:t>
            </a:r>
            <a:endParaRPr lang="ru-RU" sz="2300" dirty="0"/>
          </a:p>
        </p:txBody>
      </p:sp>
      <p:sp>
        <p:nvSpPr>
          <p:cNvPr id="6" name="Rectangle 3"/>
          <p:cNvSpPr>
            <a:spLocks noChangeArrowheads="1"/>
          </p:cNvSpPr>
          <p:nvPr/>
        </p:nvSpPr>
        <p:spPr bwMode="auto">
          <a:xfrm>
            <a:off x="3316868" y="4427115"/>
            <a:ext cx="87485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ru-RU" sz="2300" dirty="0" smtClean="0"/>
              <a:t>	</a:t>
            </a:r>
            <a:r>
              <a:rPr lang="en-US" sz="2400" dirty="0"/>
              <a:t>If we are talking about increasing the volume of output of already mastered goods (providing) traditional services, then the business plan will be simple in structure and content.</a:t>
            </a:r>
            <a:endParaRPr lang="ru-RU" sz="2400" dirty="0"/>
          </a:p>
        </p:txBody>
      </p:sp>
    </p:spTree>
    <p:extLst>
      <p:ext uri="{BB962C8B-B14F-4D97-AF65-F5344CB8AC3E}">
        <p14:creationId xmlns:p14="http://schemas.microsoft.com/office/powerpoint/2010/main" val="36450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1410</Words>
  <Application>Microsoft Office PowerPoint</Application>
  <PresentationFormat>Широкоэкранный</PresentationFormat>
  <Paragraphs>305</Paragraphs>
  <Slides>32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32</vt:i4>
      </vt:variant>
    </vt:vector>
  </HeadingPairs>
  <TitlesOfParts>
    <vt:vector size="36" baseType="lpstr">
      <vt:lpstr>Arial</vt:lpstr>
      <vt:lpstr>Calibri</vt:lpstr>
      <vt:lpstr>Calibri Light</vt:lpstr>
      <vt:lpstr>Тема Office</vt:lpstr>
      <vt:lpstr>INVESTMENT DESIGN  INNOVATION  IN THE ENERGY SYSTEM</vt:lpstr>
      <vt:lpstr>INVESTMENT DESIGN INNOVATION  IN THE ENERGY SYSTEM</vt:lpstr>
      <vt:lpstr>INVESTMENT DESIGN INNOVATION  IN THE ENERGY SYSTEM</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INVESTMENT DESIGN INNOVATION  IN THE ENERGY SYSTEM</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Николай</dc:creator>
  <cp:lastModifiedBy>Николай</cp:lastModifiedBy>
  <cp:revision>68</cp:revision>
  <dcterms:created xsi:type="dcterms:W3CDTF">2020-11-29T07:59:01Z</dcterms:created>
  <dcterms:modified xsi:type="dcterms:W3CDTF">2021-01-17T15:49:04Z</dcterms:modified>
</cp:coreProperties>
</file>