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rot="0">
            <a:off x="10986615" y="9258300"/>
            <a:ext cx="7301385" cy="0"/>
          </a:xfrm>
          <a:prstGeom prst="line">
            <a:avLst/>
          </a:prstGeom>
          <a:ln cap="flat" w="38100">
            <a:solidFill>
              <a:srgbClr val="967D55"/>
            </a:solidFill>
            <a:prstDash val="solid"/>
            <a:headEnd type="none" len="sm" w="sm"/>
            <a:tailEnd type="none" len="sm" w="sm"/>
          </a:ln>
        </p:spPr>
      </p:sp>
      <p:sp>
        <p:nvSpPr>
          <p:cNvPr name="TextBox 9" id="9"/>
          <p:cNvSpPr txBox="true"/>
          <p:nvPr/>
        </p:nvSpPr>
        <p:spPr>
          <a:xfrm rot="0">
            <a:off x="2142858" y="2221667"/>
            <a:ext cx="11899802" cy="1417949"/>
          </a:xfrm>
          <a:prstGeom prst="rect">
            <a:avLst/>
          </a:prstGeom>
        </p:spPr>
        <p:txBody>
          <a:bodyPr anchor="t" rtlCol="false" tIns="0" lIns="0" bIns="0" rIns="0">
            <a:spAutoFit/>
          </a:bodyPr>
          <a:lstStyle/>
          <a:p>
            <a:pPr algn="ctr">
              <a:lnSpc>
                <a:spcPts val="11620"/>
              </a:lnSpc>
            </a:pPr>
            <a:r>
              <a:rPr lang="en-US" sz="8300">
                <a:solidFill>
                  <a:srgbClr val="000000"/>
                </a:solidFill>
                <a:latin typeface="Canva Sans Bold"/>
              </a:rPr>
              <a:t>Avula Devi Vara Prasad</a:t>
            </a:r>
          </a:p>
        </p:txBody>
      </p:sp>
      <p:sp>
        <p:nvSpPr>
          <p:cNvPr name="TextBox 10" id="10"/>
          <p:cNvSpPr txBox="true"/>
          <p:nvPr/>
        </p:nvSpPr>
        <p:spPr>
          <a:xfrm rot="0">
            <a:off x="5607994" y="3976530"/>
            <a:ext cx="4068465"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Final Project</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1028700" y="230508"/>
            <a:ext cx="3837484" cy="1434459"/>
          </a:xfrm>
          <a:prstGeom prst="rect">
            <a:avLst/>
          </a:prstGeom>
        </p:spPr>
        <p:txBody>
          <a:bodyPr anchor="t" rtlCol="false" tIns="0" lIns="0" bIns="0" rIns="0">
            <a:spAutoFit/>
          </a:bodyPr>
          <a:lstStyle/>
          <a:p>
            <a:pPr algn="ctr">
              <a:lnSpc>
                <a:spcPts val="11760"/>
              </a:lnSpc>
            </a:pPr>
            <a:r>
              <a:rPr lang="en-US" sz="8400">
                <a:solidFill>
                  <a:srgbClr val="000000"/>
                </a:solidFill>
                <a:latin typeface="Canva Sans Bold"/>
              </a:rPr>
              <a:t>Results</a:t>
            </a:r>
          </a:p>
        </p:txBody>
      </p:sp>
      <p:sp>
        <p:nvSpPr>
          <p:cNvPr name="TextBox 3" id="3"/>
          <p:cNvSpPr txBox="true"/>
          <p:nvPr/>
        </p:nvSpPr>
        <p:spPr>
          <a:xfrm rot="0">
            <a:off x="1803380" y="2279964"/>
            <a:ext cx="15047714" cy="3619689"/>
          </a:xfrm>
          <a:prstGeom prst="rect">
            <a:avLst/>
          </a:prstGeom>
        </p:spPr>
        <p:txBody>
          <a:bodyPr anchor="t" rtlCol="false" tIns="0" lIns="0" bIns="0" rIns="0">
            <a:spAutoFit/>
          </a:bodyPr>
          <a:lstStyle/>
          <a:p>
            <a:pPr algn="ctr" marL="899778" indent="-449889" lvl="1">
              <a:lnSpc>
                <a:spcPts val="5834"/>
              </a:lnSpc>
              <a:buFont typeface="Arial"/>
              <a:buChar char="•"/>
            </a:pPr>
            <a:r>
              <a:rPr lang="en-US" sz="4167">
                <a:solidFill>
                  <a:srgbClr val="000000"/>
                </a:solidFill>
                <a:latin typeface="Canva Sans Bold"/>
              </a:rPr>
              <a:t>High transcription accuracy exceeding industry norms.</a:t>
            </a:r>
          </a:p>
          <a:p>
            <a:pPr marL="899778" indent="-449889" lvl="1">
              <a:lnSpc>
                <a:spcPts val="5834"/>
              </a:lnSpc>
              <a:buFont typeface="Arial"/>
              <a:buChar char="•"/>
            </a:pPr>
            <a:r>
              <a:rPr lang="en-US" sz="4167">
                <a:solidFill>
                  <a:srgbClr val="000000"/>
                </a:solidFill>
                <a:latin typeface="Canva Sans Bold"/>
              </a:rPr>
              <a:t>Users reported increased productivity.</a:t>
            </a:r>
          </a:p>
          <a:p>
            <a:pPr marL="899778" indent="-449889" lvl="1">
              <a:lnSpc>
                <a:spcPts val="5834"/>
              </a:lnSpc>
              <a:buFont typeface="Arial"/>
              <a:buChar char="•"/>
            </a:pPr>
            <a:r>
              <a:rPr lang="en-US" sz="4167">
                <a:solidFill>
                  <a:srgbClr val="000000"/>
                </a:solidFill>
                <a:latin typeface="Canva Sans Bold"/>
              </a:rPr>
              <a:t>Diverse accessibility features were appreciated.</a:t>
            </a:r>
          </a:p>
          <a:p>
            <a:pPr algn="ctr" marL="899778" indent="-449889" lvl="1">
              <a:lnSpc>
                <a:spcPts val="5834"/>
              </a:lnSpc>
              <a:buFont typeface="Arial"/>
              <a:buChar char="•"/>
            </a:pPr>
            <a:r>
              <a:rPr lang="en-US" sz="4167">
                <a:solidFill>
                  <a:srgbClr val="000000"/>
                </a:solidFill>
                <a:latin typeface="Canva Sans Bold"/>
              </a:rPr>
              <a:t>Positive user feedback on reliability and effectiveness.</a:t>
            </a:r>
          </a:p>
          <a:p>
            <a:pPr marL="878189" indent="-439094" lvl="1">
              <a:lnSpc>
                <a:spcPts val="5694"/>
              </a:lnSpc>
              <a:buFont typeface="Arial"/>
              <a:buChar char="•"/>
            </a:pPr>
            <a:r>
              <a:rPr lang="en-US" sz="4067">
                <a:solidFill>
                  <a:srgbClr val="000000"/>
                </a:solidFill>
                <a:latin typeface="Canva Sans Bold"/>
              </a:rPr>
              <a:t>Versatile integration into different contexts.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3" id="3"/>
          <p:cNvSpPr txBox="true"/>
          <p:nvPr/>
        </p:nvSpPr>
        <p:spPr>
          <a:xfrm rot="0">
            <a:off x="731392" y="284802"/>
            <a:ext cx="5924749"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Canva Sans Bold"/>
              </a:rPr>
              <a:t>Project Title</a:t>
            </a:r>
          </a:p>
        </p:txBody>
      </p:sp>
      <p:sp>
        <p:nvSpPr>
          <p:cNvPr name="TextBox 4" id="4"/>
          <p:cNvSpPr txBox="true"/>
          <p:nvPr/>
        </p:nvSpPr>
        <p:spPr>
          <a:xfrm rot="0">
            <a:off x="1648482" y="2452443"/>
            <a:ext cx="14409628" cy="1570343"/>
          </a:xfrm>
          <a:prstGeom prst="rect">
            <a:avLst/>
          </a:prstGeom>
        </p:spPr>
        <p:txBody>
          <a:bodyPr anchor="t" rtlCol="false" tIns="0" lIns="0" bIns="0" rIns="0">
            <a:spAutoFit/>
          </a:bodyPr>
          <a:lstStyle/>
          <a:p>
            <a:pPr algn="just">
              <a:lnSpc>
                <a:spcPts val="6370"/>
              </a:lnSpc>
            </a:pPr>
            <a:r>
              <a:rPr lang="en-US" sz="4550">
                <a:solidFill>
                  <a:srgbClr val="000000"/>
                </a:solidFill>
                <a:latin typeface="Canva Sans Bold"/>
              </a:rPr>
              <a:t>Speak and Transcribe: A Voice-to-Text Generation System</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1028700" y="250511"/>
            <a:ext cx="3791347" cy="1394452"/>
          </a:xfrm>
          <a:prstGeom prst="rect">
            <a:avLst/>
          </a:prstGeom>
        </p:spPr>
        <p:txBody>
          <a:bodyPr anchor="t" rtlCol="false" tIns="0" lIns="0" bIns="0" rIns="0">
            <a:spAutoFit/>
          </a:bodyPr>
          <a:lstStyle/>
          <a:p>
            <a:pPr algn="ctr">
              <a:lnSpc>
                <a:spcPts val="11340"/>
              </a:lnSpc>
            </a:pPr>
            <a:r>
              <a:rPr lang="en-US" sz="8100">
                <a:solidFill>
                  <a:srgbClr val="000000"/>
                </a:solidFill>
                <a:latin typeface="Canva Sans Bold"/>
              </a:rPr>
              <a:t>Agenda</a:t>
            </a:r>
          </a:p>
        </p:txBody>
      </p:sp>
      <p:sp>
        <p:nvSpPr>
          <p:cNvPr name="TextBox 3" id="3"/>
          <p:cNvSpPr txBox="true"/>
          <p:nvPr/>
        </p:nvSpPr>
        <p:spPr>
          <a:xfrm rot="0">
            <a:off x="535873" y="2569572"/>
            <a:ext cx="14108053" cy="4237093"/>
          </a:xfrm>
          <a:prstGeom prst="rect">
            <a:avLst/>
          </a:prstGeom>
        </p:spPr>
        <p:txBody>
          <a:bodyPr anchor="t" rtlCol="false" tIns="0" lIns="0" bIns="0" rIns="0">
            <a:spAutoFit/>
          </a:bodyPr>
          <a:lstStyle/>
          <a:p>
            <a:pPr>
              <a:lnSpc>
                <a:spcPts val="5600"/>
              </a:lnSpc>
            </a:pPr>
            <a:r>
              <a:rPr lang="en-US" sz="4000">
                <a:solidFill>
                  <a:srgbClr val="000000"/>
                </a:solidFill>
                <a:latin typeface="Canva Sans Bold"/>
              </a:rPr>
              <a:t>1. Introduction &amp; Objectives</a:t>
            </a:r>
          </a:p>
          <a:p>
            <a:pPr algn="just">
              <a:lnSpc>
                <a:spcPts val="5600"/>
              </a:lnSpc>
            </a:pPr>
            <a:r>
              <a:rPr lang="en-US" sz="4000">
                <a:solidFill>
                  <a:srgbClr val="000000"/>
                </a:solidFill>
                <a:latin typeface="Canva Sans Bold"/>
              </a:rPr>
              <a:t>2. Literature Review</a:t>
            </a:r>
          </a:p>
          <a:p>
            <a:pPr>
              <a:lnSpc>
                <a:spcPts val="5600"/>
              </a:lnSpc>
            </a:pPr>
            <a:r>
              <a:rPr lang="en-US" sz="4000">
                <a:solidFill>
                  <a:srgbClr val="000000"/>
                </a:solidFill>
                <a:latin typeface="Canva Sans Bold"/>
              </a:rPr>
              <a:t>3. Methodology &amp; System Architecture</a:t>
            </a:r>
          </a:p>
          <a:p>
            <a:pPr>
              <a:lnSpc>
                <a:spcPts val="5600"/>
              </a:lnSpc>
            </a:pPr>
            <a:r>
              <a:rPr lang="en-US" sz="4000">
                <a:solidFill>
                  <a:srgbClr val="000000"/>
                </a:solidFill>
                <a:latin typeface="Canva Sans Bold"/>
              </a:rPr>
              <a:t>4. Implementation &amp; Evaluation</a:t>
            </a:r>
          </a:p>
          <a:p>
            <a:pPr>
              <a:lnSpc>
                <a:spcPts val="5600"/>
              </a:lnSpc>
            </a:pPr>
            <a:r>
              <a:rPr lang="en-US" sz="4000">
                <a:solidFill>
                  <a:srgbClr val="000000"/>
                </a:solidFill>
                <a:latin typeface="Canva Sans Bold"/>
              </a:rPr>
              <a:t>5. Results, Analysis &amp; Future Work</a:t>
            </a:r>
          </a:p>
          <a:p>
            <a:pPr>
              <a:lnSpc>
                <a:spcPts val="5600"/>
              </a:lnSpc>
            </a:pPr>
            <a:r>
              <a:rPr lang="en-US" sz="4000">
                <a:solidFill>
                  <a:srgbClr val="000000"/>
                </a:solidFill>
                <a:latin typeface="Canva Sans Bold"/>
              </a:rPr>
              <a:t>6. Conclusion &amp; Q&amp;A</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1332805" y="269561"/>
            <a:ext cx="9244807" cy="1292849"/>
          </a:xfrm>
          <a:prstGeom prst="rect">
            <a:avLst/>
          </a:prstGeom>
        </p:spPr>
        <p:txBody>
          <a:bodyPr anchor="t" rtlCol="false" tIns="0" lIns="0" bIns="0" rIns="0">
            <a:spAutoFit/>
          </a:bodyPr>
          <a:lstStyle/>
          <a:p>
            <a:pPr algn="ctr">
              <a:lnSpc>
                <a:spcPts val="10640"/>
              </a:lnSpc>
            </a:pPr>
            <a:r>
              <a:rPr lang="en-US" sz="7600">
                <a:solidFill>
                  <a:srgbClr val="000000"/>
                </a:solidFill>
                <a:latin typeface="Canva Sans Bold"/>
              </a:rPr>
              <a:t>Problem Statement</a:t>
            </a:r>
          </a:p>
        </p:txBody>
      </p:sp>
      <p:sp>
        <p:nvSpPr>
          <p:cNvPr name="TextBox 3" id="3"/>
          <p:cNvSpPr txBox="true"/>
          <p:nvPr/>
        </p:nvSpPr>
        <p:spPr>
          <a:xfrm rot="0">
            <a:off x="1028700" y="2645707"/>
            <a:ext cx="17028442" cy="3730952"/>
          </a:xfrm>
          <a:prstGeom prst="rect">
            <a:avLst/>
          </a:prstGeom>
        </p:spPr>
        <p:txBody>
          <a:bodyPr anchor="t" rtlCol="false" tIns="0" lIns="0" bIns="0" rIns="0">
            <a:spAutoFit/>
          </a:bodyPr>
          <a:lstStyle/>
          <a:p>
            <a:pPr algn="just">
              <a:lnSpc>
                <a:spcPts val="5931"/>
              </a:lnSpc>
            </a:pPr>
            <a:r>
              <a:rPr lang="en-US" sz="4237">
                <a:solidFill>
                  <a:srgbClr val="000000"/>
                </a:solidFill>
                <a:latin typeface="Canva Sans Bold"/>
              </a:rPr>
              <a:t>Existing communication methods face inefficiencies, especially when typing or writing isn't feasible. This project seeks to develop a reliable voice-to-text system to accurately transcribe spoken language in real-time, improving accessibility and productivity across diverse contexts.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1401762" y="257813"/>
            <a:ext cx="8100517" cy="1292849"/>
          </a:xfrm>
          <a:prstGeom prst="rect">
            <a:avLst/>
          </a:prstGeom>
        </p:spPr>
        <p:txBody>
          <a:bodyPr anchor="t" rtlCol="false" tIns="0" lIns="0" bIns="0" rIns="0">
            <a:spAutoFit/>
          </a:bodyPr>
          <a:lstStyle/>
          <a:p>
            <a:pPr algn="ctr">
              <a:lnSpc>
                <a:spcPts val="10640"/>
              </a:lnSpc>
            </a:pPr>
            <a:r>
              <a:rPr lang="en-US" sz="7600">
                <a:solidFill>
                  <a:srgbClr val="000000"/>
                </a:solidFill>
                <a:latin typeface="Canva Sans Bold"/>
              </a:rPr>
              <a:t>Project Overview</a:t>
            </a:r>
          </a:p>
        </p:txBody>
      </p:sp>
      <p:sp>
        <p:nvSpPr>
          <p:cNvPr name="TextBox 3" id="3"/>
          <p:cNvSpPr txBox="true"/>
          <p:nvPr/>
        </p:nvSpPr>
        <p:spPr>
          <a:xfrm rot="0">
            <a:off x="1028700" y="2314477"/>
            <a:ext cx="17034515" cy="3360767"/>
          </a:xfrm>
          <a:prstGeom prst="rect">
            <a:avLst/>
          </a:prstGeom>
        </p:spPr>
        <p:txBody>
          <a:bodyPr anchor="t" rtlCol="false" tIns="0" lIns="0" bIns="0" rIns="0">
            <a:spAutoFit/>
          </a:bodyPr>
          <a:lstStyle/>
          <a:p>
            <a:pPr algn="just">
              <a:lnSpc>
                <a:spcPts val="5335"/>
              </a:lnSpc>
            </a:pPr>
            <a:r>
              <a:rPr lang="en-US" sz="3811">
                <a:solidFill>
                  <a:srgbClr val="000000"/>
                </a:solidFill>
                <a:latin typeface="Canva Sans Bold"/>
              </a:rPr>
              <a:t>Our project aims to create a real-time voice-to-text generation system. By leveraging machine learning and natural language processing, it will accurately transcribe spoken language into text. This system addresses communication barriers and enhances accessibility and efficiency across diverse contexts.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597328" y="355606"/>
            <a:ext cx="9642277" cy="1203313"/>
          </a:xfrm>
          <a:prstGeom prst="rect">
            <a:avLst/>
          </a:prstGeom>
        </p:spPr>
        <p:txBody>
          <a:bodyPr anchor="t" rtlCol="false" tIns="0" lIns="0" bIns="0" rIns="0">
            <a:spAutoFit/>
          </a:bodyPr>
          <a:lstStyle/>
          <a:p>
            <a:pPr algn="ctr">
              <a:lnSpc>
                <a:spcPts val="9800"/>
              </a:lnSpc>
            </a:pPr>
            <a:r>
              <a:rPr lang="en-US" sz="7000">
                <a:solidFill>
                  <a:srgbClr val="000000"/>
                </a:solidFill>
                <a:latin typeface="Canva Sans Bold"/>
              </a:rPr>
              <a:t>who are the End Users</a:t>
            </a:r>
          </a:p>
        </p:txBody>
      </p:sp>
      <p:sp>
        <p:nvSpPr>
          <p:cNvPr name="TextBox 3" id="3"/>
          <p:cNvSpPr txBox="true"/>
          <p:nvPr/>
        </p:nvSpPr>
        <p:spPr>
          <a:xfrm rot="0">
            <a:off x="4803775" y="2249303"/>
            <a:ext cx="6929081" cy="5095799"/>
          </a:xfrm>
          <a:prstGeom prst="rect">
            <a:avLst/>
          </a:prstGeom>
        </p:spPr>
        <p:txBody>
          <a:bodyPr anchor="t" rtlCol="false" tIns="0" lIns="0" bIns="0" rIns="0">
            <a:spAutoFit/>
          </a:bodyPr>
          <a:lstStyle/>
          <a:p>
            <a:pPr marL="891237" indent="-445618" lvl="1">
              <a:lnSpc>
                <a:spcPts val="5779"/>
              </a:lnSpc>
              <a:buAutoNum type="arabicPeriod" startAt="1"/>
            </a:pPr>
            <a:r>
              <a:rPr lang="en-US" sz="4128">
                <a:solidFill>
                  <a:srgbClr val="000000"/>
                </a:solidFill>
                <a:latin typeface="Canva Sans Bold"/>
              </a:rPr>
              <a:t>Professionals</a:t>
            </a:r>
          </a:p>
          <a:p>
            <a:pPr marL="891237" indent="-445618" lvl="1">
              <a:lnSpc>
                <a:spcPts val="5779"/>
              </a:lnSpc>
              <a:buAutoNum type="arabicPeriod" startAt="1"/>
            </a:pPr>
            <a:r>
              <a:rPr lang="en-US" sz="4128">
                <a:solidFill>
                  <a:srgbClr val="000000"/>
                </a:solidFill>
                <a:latin typeface="Canva Sans Bold"/>
              </a:rPr>
              <a:t>Students</a:t>
            </a:r>
          </a:p>
          <a:p>
            <a:pPr algn="ctr" marL="891237" indent="-445618" lvl="1">
              <a:lnSpc>
                <a:spcPts val="5779"/>
              </a:lnSpc>
              <a:buAutoNum type="arabicPeriod" startAt="1"/>
            </a:pPr>
            <a:r>
              <a:rPr lang="en-US" sz="4128">
                <a:solidFill>
                  <a:srgbClr val="000000"/>
                </a:solidFill>
                <a:latin typeface="Canva Sans Bold"/>
              </a:rPr>
              <a:t>People with Disabilities</a:t>
            </a:r>
          </a:p>
          <a:p>
            <a:pPr algn="ctr" marL="891237" indent="-445618" lvl="1">
              <a:lnSpc>
                <a:spcPts val="5779"/>
              </a:lnSpc>
              <a:buAutoNum type="arabicPeriod" startAt="1"/>
            </a:pPr>
            <a:r>
              <a:rPr lang="en-US" sz="4128">
                <a:solidFill>
                  <a:srgbClr val="000000"/>
                </a:solidFill>
                <a:latin typeface="Canva Sans Bold"/>
              </a:rPr>
              <a:t>Business Professionals </a:t>
            </a:r>
          </a:p>
          <a:p>
            <a:pPr marL="891237" indent="-445618" lvl="1">
              <a:lnSpc>
                <a:spcPts val="5779"/>
              </a:lnSpc>
              <a:buAutoNum type="arabicPeriod" startAt="1"/>
            </a:pPr>
            <a:r>
              <a:rPr lang="en-US" sz="4128">
                <a:solidFill>
                  <a:srgbClr val="000000"/>
                </a:solidFill>
                <a:latin typeface="Canva Sans Bold"/>
              </a:rPr>
              <a:t>General Public</a:t>
            </a:r>
          </a:p>
          <a:p>
            <a:pPr algn="l" marL="891237" indent="-445618" lvl="1">
              <a:lnSpc>
                <a:spcPts val="5779"/>
              </a:lnSpc>
              <a:buAutoNum type="arabicPeriod" startAt="1"/>
            </a:pPr>
            <a:r>
              <a:rPr lang="en-US" sz="4128">
                <a:solidFill>
                  <a:srgbClr val="000000"/>
                </a:solidFill>
                <a:latin typeface="Canva Sans Bold"/>
              </a:rPr>
              <a:t>Language Learners</a:t>
            </a:r>
          </a:p>
          <a:p>
            <a:pPr algn="ctr">
              <a:lnSpc>
                <a:spcPts val="5779"/>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711052" y="427679"/>
            <a:ext cx="15364123" cy="1078218"/>
          </a:xfrm>
          <a:prstGeom prst="rect">
            <a:avLst/>
          </a:prstGeom>
        </p:spPr>
        <p:txBody>
          <a:bodyPr anchor="t" rtlCol="false" tIns="0" lIns="0" bIns="0" rIns="0">
            <a:spAutoFit/>
          </a:bodyPr>
          <a:lstStyle/>
          <a:p>
            <a:pPr algn="ctr">
              <a:lnSpc>
                <a:spcPts val="8820"/>
              </a:lnSpc>
            </a:pPr>
            <a:r>
              <a:rPr lang="en-US" sz="6300">
                <a:solidFill>
                  <a:srgbClr val="000000"/>
                </a:solidFill>
                <a:latin typeface="Canva Sans Bold"/>
              </a:rPr>
              <a:t>Your Solution and Its Value Proposition</a:t>
            </a:r>
          </a:p>
        </p:txBody>
      </p:sp>
      <p:sp>
        <p:nvSpPr>
          <p:cNvPr name="TextBox 3" id="3"/>
          <p:cNvSpPr txBox="true"/>
          <p:nvPr/>
        </p:nvSpPr>
        <p:spPr>
          <a:xfrm rot="0">
            <a:off x="1276507" y="2386750"/>
            <a:ext cx="16323942" cy="5994143"/>
          </a:xfrm>
          <a:prstGeom prst="rect">
            <a:avLst/>
          </a:prstGeom>
        </p:spPr>
        <p:txBody>
          <a:bodyPr anchor="t" rtlCol="false" tIns="0" lIns="0" bIns="0" rIns="0">
            <a:spAutoFit/>
          </a:bodyPr>
          <a:lstStyle/>
          <a:p>
            <a:pPr algn="just">
              <a:lnSpc>
                <a:spcPts val="5961"/>
              </a:lnSpc>
            </a:pPr>
            <a:r>
              <a:rPr lang="en-US" sz="4258">
                <a:solidFill>
                  <a:srgbClr val="000000"/>
                </a:solidFill>
                <a:latin typeface="Canva Sans Bold"/>
              </a:rPr>
              <a:t>Our voice-to-text system accurately transcribes spoken language in real-time.</a:t>
            </a:r>
          </a:p>
          <a:p>
            <a:pPr>
              <a:lnSpc>
                <a:spcPts val="5961"/>
              </a:lnSpc>
            </a:pPr>
            <a:r>
              <a:rPr lang="en-US" sz="4258">
                <a:solidFill>
                  <a:srgbClr val="000000"/>
                </a:solidFill>
                <a:latin typeface="Canva Sans Bold"/>
              </a:rPr>
              <a:t>Value Proposition:</a:t>
            </a:r>
          </a:p>
          <a:p>
            <a:pPr marL="919386" indent="-459693" lvl="1">
              <a:lnSpc>
                <a:spcPts val="5961"/>
              </a:lnSpc>
              <a:buFont typeface="Arial"/>
              <a:buChar char="•"/>
            </a:pPr>
            <a:r>
              <a:rPr lang="en-US" sz="4258">
                <a:solidFill>
                  <a:srgbClr val="000000"/>
                </a:solidFill>
                <a:latin typeface="Canva Sans Bold"/>
              </a:rPr>
              <a:t>Accurate and efficient transcription</a:t>
            </a:r>
          </a:p>
          <a:p>
            <a:pPr marL="919386" indent="-459693" lvl="1">
              <a:lnSpc>
                <a:spcPts val="5961"/>
              </a:lnSpc>
              <a:buFont typeface="Arial"/>
              <a:buChar char="•"/>
            </a:pPr>
            <a:r>
              <a:rPr lang="en-US" sz="4258">
                <a:solidFill>
                  <a:srgbClr val="000000"/>
                </a:solidFill>
                <a:latin typeface="Canva Sans Bold"/>
              </a:rPr>
              <a:t>Enhanced accessibility and productivity</a:t>
            </a:r>
          </a:p>
          <a:p>
            <a:pPr marL="919386" indent="-459693" lvl="1">
              <a:lnSpc>
                <a:spcPts val="5961"/>
              </a:lnSpc>
              <a:buFont typeface="Arial"/>
              <a:buChar char="•"/>
            </a:pPr>
            <a:r>
              <a:rPr lang="en-US" sz="4258">
                <a:solidFill>
                  <a:srgbClr val="000000"/>
                </a:solidFill>
                <a:latin typeface="Canva Sans Bold"/>
              </a:rPr>
              <a:t>Convenient on-the-go usage</a:t>
            </a:r>
          </a:p>
          <a:p>
            <a:pPr marL="919386" indent="-459693" lvl="1">
              <a:lnSpc>
                <a:spcPts val="5961"/>
              </a:lnSpc>
              <a:buFont typeface="Arial"/>
              <a:buChar char="•"/>
            </a:pPr>
            <a:r>
              <a:rPr lang="en-US" sz="4258">
                <a:solidFill>
                  <a:srgbClr val="000000"/>
                </a:solidFill>
                <a:latin typeface="Canva Sans Bold"/>
              </a:rPr>
              <a:t>Customization options</a:t>
            </a:r>
          </a:p>
          <a:p>
            <a:pPr marL="919386" indent="-459693" lvl="1">
              <a:lnSpc>
                <a:spcPts val="5961"/>
              </a:lnSpc>
              <a:buFont typeface="Arial"/>
              <a:buChar char="•"/>
            </a:pPr>
            <a:r>
              <a:rPr lang="en-US" sz="4258">
                <a:solidFill>
                  <a:srgbClr val="000000"/>
                </a:solidFill>
                <a:latin typeface="Canva Sans Bold"/>
              </a:rPr>
              <a:t>Seamless integration with existing platforms.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3" id="3"/>
          <p:cNvSpPr txBox="true"/>
          <p:nvPr/>
        </p:nvSpPr>
        <p:spPr>
          <a:xfrm rot="0">
            <a:off x="497734" y="310838"/>
            <a:ext cx="12036326" cy="1292849"/>
          </a:xfrm>
          <a:prstGeom prst="rect">
            <a:avLst/>
          </a:prstGeom>
        </p:spPr>
        <p:txBody>
          <a:bodyPr anchor="t" rtlCol="false" tIns="0" lIns="0" bIns="0" rIns="0">
            <a:spAutoFit/>
          </a:bodyPr>
          <a:lstStyle/>
          <a:p>
            <a:pPr algn="ctr">
              <a:lnSpc>
                <a:spcPts val="10640"/>
              </a:lnSpc>
            </a:pPr>
            <a:r>
              <a:rPr lang="en-US" sz="7600">
                <a:solidFill>
                  <a:srgbClr val="000000"/>
                </a:solidFill>
                <a:latin typeface="Canva Sans Bold"/>
              </a:rPr>
              <a:t>The Wow in Your Solution</a:t>
            </a:r>
          </a:p>
        </p:txBody>
      </p:sp>
      <p:sp>
        <p:nvSpPr>
          <p:cNvPr name="TextBox 4" id="4"/>
          <p:cNvSpPr txBox="true"/>
          <p:nvPr/>
        </p:nvSpPr>
        <p:spPr>
          <a:xfrm rot="0">
            <a:off x="225266" y="2500609"/>
            <a:ext cx="16803854" cy="2252294"/>
          </a:xfrm>
          <a:prstGeom prst="rect">
            <a:avLst/>
          </a:prstGeom>
        </p:spPr>
        <p:txBody>
          <a:bodyPr anchor="t" rtlCol="false" tIns="0" lIns="0" bIns="0" rIns="0">
            <a:spAutoFit/>
          </a:bodyPr>
          <a:lstStyle/>
          <a:p>
            <a:pPr algn="just">
              <a:lnSpc>
                <a:spcPts val="6057"/>
              </a:lnSpc>
            </a:pPr>
            <a:r>
              <a:rPr lang="en-US" sz="4327">
                <a:solidFill>
                  <a:srgbClr val="000000"/>
                </a:solidFill>
                <a:latin typeface="Canva Sans Bold"/>
              </a:rPr>
              <a:t>Our solution offers lightning-fast and accurate transcription of spoken language, enhancing accessibility, productivity, and user experience.</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1597279" y="268292"/>
            <a:ext cx="4956473" cy="1368417"/>
          </a:xfrm>
          <a:prstGeom prst="rect">
            <a:avLst/>
          </a:prstGeom>
        </p:spPr>
        <p:txBody>
          <a:bodyPr anchor="t" rtlCol="false" tIns="0" lIns="0" bIns="0" rIns="0">
            <a:spAutoFit/>
          </a:bodyPr>
          <a:lstStyle/>
          <a:p>
            <a:pPr algn="ctr">
              <a:lnSpc>
                <a:spcPts val="11200"/>
              </a:lnSpc>
            </a:pPr>
            <a:r>
              <a:rPr lang="en-US" sz="8000">
                <a:solidFill>
                  <a:srgbClr val="000000"/>
                </a:solidFill>
                <a:latin typeface="Canva Sans Bold"/>
              </a:rPr>
              <a:t>Modelling</a:t>
            </a:r>
          </a:p>
        </p:txBody>
      </p:sp>
      <p:sp>
        <p:nvSpPr>
          <p:cNvPr name="TextBox 3" id="3"/>
          <p:cNvSpPr txBox="true"/>
          <p:nvPr/>
        </p:nvSpPr>
        <p:spPr>
          <a:xfrm rot="0">
            <a:off x="1028700" y="2206664"/>
            <a:ext cx="15731385" cy="3499342"/>
          </a:xfrm>
          <a:prstGeom prst="rect">
            <a:avLst/>
          </a:prstGeom>
        </p:spPr>
        <p:txBody>
          <a:bodyPr anchor="t" rtlCol="false" tIns="0" lIns="0" bIns="0" rIns="0">
            <a:spAutoFit/>
          </a:bodyPr>
          <a:lstStyle/>
          <a:p>
            <a:pPr algn="just">
              <a:lnSpc>
                <a:spcPts val="5572"/>
              </a:lnSpc>
            </a:pPr>
            <a:r>
              <a:rPr lang="en-US" sz="3980">
                <a:solidFill>
                  <a:srgbClr val="000000"/>
                </a:solidFill>
                <a:latin typeface="Canva Sans Bold"/>
              </a:rPr>
              <a:t>Utilizing advanced machine learning models like RNNs, CNNs, and transformers such as BERT and GPT, we'll accurately transcribe spoken language into text. Fine-tuning techniques will ensure adaptability to different domains and accents, guaranteeing high accuracy and robust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DAGA_0nzJxU</dc:identifier>
  <dcterms:modified xsi:type="dcterms:W3CDTF">2011-08-01T06:04:30Z</dcterms:modified>
  <cp:revision>1</cp:revision>
  <dc:title>Pink Minimalist Digital Marketing Presentation</dc:title>
</cp:coreProperties>
</file>