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4" r:id="rId1"/>
    <p:sldMasterId id="2147483702" r:id="rId2"/>
    <p:sldMasterId id="2147483686" r:id="rId3"/>
  </p:sldMasterIdLst>
  <p:notesMasterIdLst>
    <p:notesMasterId r:id="rId13"/>
  </p:notesMasterIdLst>
  <p:handoutMasterIdLst>
    <p:handoutMasterId r:id="rId14"/>
  </p:handoutMasterIdLst>
  <p:sldIdLst>
    <p:sldId id="277" r:id="rId4"/>
    <p:sldId id="399" r:id="rId5"/>
    <p:sldId id="400" r:id="rId6"/>
    <p:sldId id="401" r:id="rId7"/>
    <p:sldId id="402" r:id="rId8"/>
    <p:sldId id="403" r:id="rId9"/>
    <p:sldId id="404" r:id="rId10"/>
    <p:sldId id="405" r:id="rId11"/>
    <p:sldId id="40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8137"/>
    <a:srgbClr val="BC8F00"/>
    <a:srgbClr val="860000"/>
    <a:srgbClr val="00B0F0"/>
    <a:srgbClr val="1B3F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4" autoAdjust="0"/>
    <p:restoredTop sz="94660" autoAdjust="0"/>
  </p:normalViewPr>
  <p:slideViewPr>
    <p:cSldViewPr snapToGrid="0">
      <p:cViewPr varScale="1">
        <p:scale>
          <a:sx n="91" d="100"/>
          <a:sy n="91" d="100"/>
        </p:scale>
        <p:origin x="595" y="7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68" y="-77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presProps" Target="pres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CDA8E9-9948-4BC7-A1DE-415AE6D34228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B5F544-A886-482E-AF73-1D6364AAC65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1961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A4AE53-78AB-4E30-A376-70F5FA87A326}" type="datetimeFigureOut">
              <a:rPr lang="en-US" smtClean="0"/>
              <a:pPr/>
              <a:t>4/27/2025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32FBC-CC67-4B17-8935-02F23E3364A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55582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197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3695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81576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4941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1"/>
          <p:cNvSpPr/>
          <p:nvPr userDrawn="1"/>
        </p:nvSpPr>
        <p:spPr>
          <a:xfrm>
            <a:off x="-19050" y="1905000"/>
            <a:ext cx="12211050" cy="4953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4" name="Прямоугольник 8"/>
          <p:cNvSpPr/>
          <p:nvPr userDrawn="1"/>
        </p:nvSpPr>
        <p:spPr>
          <a:xfrm>
            <a:off x="-19050" y="0"/>
            <a:ext cx="12211050" cy="4438650"/>
          </a:xfrm>
          <a:custGeom>
            <a:avLst/>
            <a:gdLst>
              <a:gd name="connsiteX0" fmla="*/ 0 w 12192000"/>
              <a:gd name="connsiteY0" fmla="*/ 0 h 4133850"/>
              <a:gd name="connsiteX1" fmla="*/ 12192000 w 12192000"/>
              <a:gd name="connsiteY1" fmla="*/ 0 h 4133850"/>
              <a:gd name="connsiteX2" fmla="*/ 12192000 w 12192000"/>
              <a:gd name="connsiteY2" fmla="*/ 4133850 h 4133850"/>
              <a:gd name="connsiteX3" fmla="*/ 0 w 12192000"/>
              <a:gd name="connsiteY3" fmla="*/ 4133850 h 4133850"/>
              <a:gd name="connsiteX4" fmla="*/ 0 w 12192000"/>
              <a:gd name="connsiteY4" fmla="*/ 0 h 4133850"/>
              <a:gd name="connsiteX0" fmla="*/ 19050 w 12211050"/>
              <a:gd name="connsiteY0" fmla="*/ 0 h 4133850"/>
              <a:gd name="connsiteX1" fmla="*/ 12211050 w 12211050"/>
              <a:gd name="connsiteY1" fmla="*/ 0 h 4133850"/>
              <a:gd name="connsiteX2" fmla="*/ 12211050 w 12211050"/>
              <a:gd name="connsiteY2" fmla="*/ 4133850 h 4133850"/>
              <a:gd name="connsiteX3" fmla="*/ 0 w 12211050"/>
              <a:gd name="connsiteY3" fmla="*/ 3219450 h 4133850"/>
              <a:gd name="connsiteX4" fmla="*/ 19050 w 12211050"/>
              <a:gd name="connsiteY4" fmla="*/ 0 h 4133850"/>
              <a:gd name="connsiteX0" fmla="*/ 19050 w 12211050"/>
              <a:gd name="connsiteY0" fmla="*/ 0 h 4438650"/>
              <a:gd name="connsiteX1" fmla="*/ 12211050 w 12211050"/>
              <a:gd name="connsiteY1" fmla="*/ 0 h 4438650"/>
              <a:gd name="connsiteX2" fmla="*/ 12211050 w 12211050"/>
              <a:gd name="connsiteY2" fmla="*/ 4438650 h 4438650"/>
              <a:gd name="connsiteX3" fmla="*/ 0 w 12211050"/>
              <a:gd name="connsiteY3" fmla="*/ 3219450 h 4438650"/>
              <a:gd name="connsiteX4" fmla="*/ 19050 w 12211050"/>
              <a:gd name="connsiteY4" fmla="*/ 0 h 443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11050" h="4438650">
                <a:moveTo>
                  <a:pt x="19050" y="0"/>
                </a:moveTo>
                <a:lnTo>
                  <a:pt x="12211050" y="0"/>
                </a:lnTo>
                <a:lnTo>
                  <a:pt x="12211050" y="4438650"/>
                </a:lnTo>
                <a:lnTo>
                  <a:pt x="0" y="3219450"/>
                </a:lnTo>
                <a:lnTo>
                  <a:pt x="19050" y="0"/>
                </a:lnTo>
                <a:close/>
              </a:path>
            </a:pathLst>
          </a:custGeom>
          <a:solidFill>
            <a:schemeClr val="bg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5" name="Прямоугольник 3"/>
          <p:cNvSpPr/>
          <p:nvPr userDrawn="1"/>
        </p:nvSpPr>
        <p:spPr>
          <a:xfrm>
            <a:off x="1085850" y="1009650"/>
            <a:ext cx="10020300" cy="5238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ru-RU" dirty="0"/>
          </a:p>
        </p:txBody>
      </p:sp>
      <p:sp>
        <p:nvSpPr>
          <p:cNvPr id="8" name="Рисунок 7"/>
          <p:cNvSpPr>
            <a:spLocks noGrp="1"/>
          </p:cNvSpPr>
          <p:nvPr>
            <p:ph type="pic" sz="quarter" idx="10"/>
          </p:nvPr>
        </p:nvSpPr>
        <p:spPr>
          <a:xfrm>
            <a:off x="1847850" y="2819400"/>
            <a:ext cx="8496300" cy="2800350"/>
          </a:xfrm>
          <a:prstGeom prst="rect">
            <a:avLst/>
          </a:prstGeom>
        </p:spPr>
        <p:txBody>
          <a:bodyPr/>
          <a:lstStyle/>
          <a:p>
            <a:pPr lvl="0"/>
            <a:endParaRPr lang="ru-RU" noProof="0" dirty="0"/>
          </a:p>
        </p:txBody>
      </p:sp>
    </p:spTree>
    <p:extLst>
      <p:ext uri="{BB962C8B-B14F-4D97-AF65-F5344CB8AC3E}">
        <p14:creationId xmlns:p14="http://schemas.microsoft.com/office/powerpoint/2010/main" val="397408168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9A48AB-23F1-45F1-98E5-D2CDC7A5261D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683537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30204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909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1595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735627" y="164638"/>
            <a:ext cx="9456373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735627" y="932723"/>
            <a:ext cx="9456373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"/>
            <a:ext cx="2543605" cy="68641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43781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143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2276872"/>
            <a:ext cx="12192000" cy="240026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3" name="Isosceles Triangle 2"/>
          <p:cNvSpPr/>
          <p:nvPr userDrawn="1"/>
        </p:nvSpPr>
        <p:spPr>
          <a:xfrm rot="10800000">
            <a:off x="158339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2" name="Isosceles Triangle 11"/>
          <p:cNvSpPr/>
          <p:nvPr userDrawn="1"/>
        </p:nvSpPr>
        <p:spPr>
          <a:xfrm rot="10800000">
            <a:off x="446371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3" name="Isosceles Triangle 12"/>
          <p:cNvSpPr/>
          <p:nvPr userDrawn="1"/>
        </p:nvSpPr>
        <p:spPr>
          <a:xfrm rot="10800000">
            <a:off x="7344032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4" name="Isosceles Triangle 13"/>
          <p:cNvSpPr/>
          <p:nvPr userDrawn="1"/>
        </p:nvSpPr>
        <p:spPr>
          <a:xfrm rot="10800000">
            <a:off x="10224348" y="4677509"/>
            <a:ext cx="384043" cy="331071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white"/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15413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695732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576051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9456369" y="2517005"/>
            <a:ext cx="1920000" cy="1920000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72175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5231904" y="2276872"/>
            <a:ext cx="5711957" cy="393643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24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103445" y="1412776"/>
            <a:ext cx="4560000" cy="36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200522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990600"/>
            <a:ext cx="3887755" cy="5867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079776" y="0"/>
            <a:ext cx="8112224" cy="36210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7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013496"/>
            <a:ext cx="3887755" cy="35676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8304245" y="0"/>
            <a:ext cx="3887755" cy="45811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4773149"/>
            <a:ext cx="6096000" cy="20848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759519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595027" y="4101331"/>
            <a:ext cx="2400000" cy="23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9196973" y="1700808"/>
            <a:ext cx="2400000" cy="23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latinLnBrk="1"/>
            <a:endParaRPr lang="ko-KR" altLang="en-US" sz="160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95027" y="1700808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9196973" y="4101331"/>
            <a:ext cx="2400000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119669" y="4101331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119669" y="1700808"/>
            <a:ext cx="5952663" cy="230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835944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09650" y="480055"/>
            <a:ext cx="4224469" cy="41970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5126140" y="480056"/>
            <a:ext cx="6336704" cy="22961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5126140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310492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9494844" y="2948948"/>
            <a:ext cx="1968000" cy="17281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30215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그림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767" y="2276873"/>
            <a:ext cx="7238124" cy="3966041"/>
          </a:xfrm>
          <a:prstGeom prst="rect">
            <a:avLst/>
          </a:prstGeom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705875" y="2485912"/>
            <a:ext cx="4832891" cy="31242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rgbClr val="EB49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80415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10261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4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400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6826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:\Fullppt\005-PNG이미지\모니터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251" y="1815747"/>
            <a:ext cx="3360373" cy="335054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0990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53956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8169221" y="1957962"/>
            <a:ext cx="3073864" cy="2080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4037371" y="1"/>
            <a:ext cx="4128459" cy="6095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>
          <a:xfrm>
            <a:off x="0" y="6753308"/>
            <a:ext cx="12192000" cy="110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1"/>
            <a:endParaRPr lang="en-US" sz="240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40683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41010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1465714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white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latinLnBrk="1"/>
              <a:endParaRPr lang="ko-KR" altLang="en-US" sz="2400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1978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20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216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04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19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60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62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theme" Target="../theme/theme3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5" cstate="print">
            <a:lum/>
          </a:blip>
          <a:srcRect/>
          <a:stretch>
            <a:fillRect l="1000" t="-1000" r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DBBEF-AA6C-4BA6-85B2-A17D7F280E3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91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854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</p:sldLayoutIdLst>
  <p:hf hdr="0" ftr="0" dt="0"/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/>
          <p:cNvSpPr/>
          <p:nvPr/>
        </p:nvSpPr>
        <p:spPr>
          <a:xfrm>
            <a:off x="-4421" y="6053794"/>
            <a:ext cx="12196420" cy="4391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02197" y="5901985"/>
            <a:ext cx="45719" cy="613881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Slide Number Placeholder 2"/>
          <p:cNvSpPr txBox="1">
            <a:spLocks/>
          </p:cNvSpPr>
          <p:nvPr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46" name="Right Triangle 45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V="1">
            <a:off x="9506857" y="5939880"/>
            <a:ext cx="1291772" cy="1157606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983CA01-DED8-4A8A-82CA-5B1BE1DADB0C}"/>
              </a:ext>
            </a:extLst>
          </p:cNvPr>
          <p:cNvSpPr/>
          <p:nvPr/>
        </p:nvSpPr>
        <p:spPr>
          <a:xfrm flipH="1">
            <a:off x="7045437" y="-64960"/>
            <a:ext cx="5146562" cy="5852440"/>
          </a:xfrm>
          <a:prstGeom prst="rtTriangle">
            <a:avLst/>
          </a:prstGeom>
          <a:solidFill>
            <a:srgbClr val="FFFFFF">
              <a:lumMod val="95000"/>
              <a:alpha val="17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D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2679076" y="1692596"/>
            <a:ext cx="6829425" cy="2797237"/>
          </a:xfrm>
          <a:prstGeom prst="rect">
            <a:avLst/>
          </a:prstGeom>
          <a:gradFill flip="none" rotWithShape="1">
            <a:gsLst>
              <a:gs pos="15000">
                <a:srgbClr val="FFFFFF">
                  <a:alpha val="34000"/>
                </a:srgbClr>
              </a:gs>
              <a:gs pos="94000">
                <a:srgbClr val="FFFFFF">
                  <a:alpha val="34000"/>
                </a:srgbClr>
              </a:gs>
              <a:gs pos="2655">
                <a:schemeClr val="bg1">
                  <a:alpha val="0"/>
                </a:schemeClr>
              </a:gs>
              <a:gs pos="51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in the partial fulfillment for the award of the degree of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BACHELOR OF ENGINEERING 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en-US" sz="24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</a:t>
            </a:r>
          </a:p>
          <a:p>
            <a:pPr algn="ctr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Right Triangle 42"/>
          <p:cNvSpPr/>
          <p:nvPr/>
        </p:nvSpPr>
        <p:spPr>
          <a:xfrm rot="10800000" flipV="1">
            <a:off x="9829797" y="5333999"/>
            <a:ext cx="2366623" cy="1600201"/>
          </a:xfrm>
          <a:prstGeom prst="rt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6881359" y="6019560"/>
            <a:ext cx="492860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/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DISCOVER . </a:t>
            </a:r>
            <a:r>
              <a:rPr lang="en-US" sz="2000" b="1" dirty="0">
                <a:solidFill>
                  <a:srgbClr val="C00000"/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LEARN</a:t>
            </a:r>
            <a:r>
              <a:rPr 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latin typeface="Casper" panose="02000506000000020004" pitchFamily="2" charset="0"/>
                <a:ea typeface="Karla" pitchFamily="2" charset="0"/>
                <a:cs typeface="Karla" pitchFamily="2" charset="0"/>
              </a:rPr>
              <a:t> . EMPOWER</a:t>
            </a:r>
            <a:endParaRPr lang="en-US" sz="1200" b="1" dirty="0">
              <a:solidFill>
                <a:prstClr val="black"/>
              </a:solidFill>
              <a:latin typeface="Casper" panose="02000506000000020004" pitchFamily="2" charset="0"/>
            </a:endParaRPr>
          </a:p>
          <a:p>
            <a:pPr eaLnBrk="1" hangingPunct="1"/>
            <a:endParaRPr lang="en-US" sz="1600" b="1" dirty="0">
              <a:latin typeface="Casper" panose="02000506000000020004" pitchFamily="2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6885780" y="6043646"/>
            <a:ext cx="45719" cy="37062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/>
          <p:cNvSpPr txBox="1">
            <a:spLocks noChangeArrowheads="1"/>
          </p:cNvSpPr>
          <p:nvPr/>
        </p:nvSpPr>
        <p:spPr bwMode="auto">
          <a:xfrm>
            <a:off x="443345" y="6014156"/>
            <a:ext cx="5882609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lvl="0" algn="ctr" defTabSz="6223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Department of AIT-CSE</a:t>
            </a:r>
            <a:endParaRPr lang="en-US" sz="1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Box 25"/>
          <p:cNvSpPr txBox="1">
            <a:spLocks noChangeArrowheads="1"/>
          </p:cNvSpPr>
          <p:nvPr/>
        </p:nvSpPr>
        <p:spPr bwMode="auto">
          <a:xfrm>
            <a:off x="1657138" y="443068"/>
            <a:ext cx="847709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King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King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King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King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King" pitchFamily="2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King" pitchFamily="2" charset="0"/>
              </a:defRPr>
            </a:lvl9pPr>
          </a:lstStyle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Coffee-Machine-Interface-With-Voice Assistant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856200" y="4713444"/>
            <a:ext cx="325018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AVUSALI MANOJ KUMAR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21BCS11858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81250" y="4725655"/>
            <a:ext cx="30203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Under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Supervision</a:t>
            </a:r>
            <a:r>
              <a:rPr lang="en-US" sz="2000" b="1" dirty="0"/>
              <a:t> of: </a:t>
            </a:r>
            <a:endParaRPr lang="en-US" sz="2000" dirty="0"/>
          </a:p>
          <a:p>
            <a:r>
              <a:rPr lang="en-US" sz="2000" dirty="0"/>
              <a:t>PRIYANKA KOUSHIK MAM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5650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676" y="365126"/>
            <a:ext cx="10515600" cy="976206"/>
          </a:xfrm>
        </p:spPr>
        <p:txBody>
          <a:bodyPr/>
          <a:lstStyle/>
          <a:p>
            <a:r>
              <a:rPr lang="en-US" b="1" dirty="0">
                <a:latin typeface="Times New Roman"/>
                <a:cs typeface="Times New Roman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8221"/>
            <a:ext cx="10515600" cy="3713622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Introduction to Project</a:t>
            </a:r>
          </a:p>
          <a:p>
            <a:r>
              <a:rPr lang="en-US" dirty="0">
                <a:latin typeface="Times New Roman"/>
                <a:cs typeface="Times New Roman"/>
              </a:rPr>
              <a:t>Problem Formulation</a:t>
            </a:r>
          </a:p>
          <a:p>
            <a:r>
              <a:rPr lang="en-US" dirty="0">
                <a:latin typeface="Times New Roman"/>
                <a:cs typeface="Times New Roman"/>
              </a:rPr>
              <a:t>Objectives of the work </a:t>
            </a:r>
          </a:p>
          <a:p>
            <a:r>
              <a:rPr lang="en-US" dirty="0">
                <a:latin typeface="Times New Roman"/>
                <a:cs typeface="Times New Roman"/>
              </a:rPr>
              <a:t>Methodology used</a:t>
            </a:r>
          </a:p>
          <a:p>
            <a:r>
              <a:rPr lang="en-US" spc="-10" dirty="0">
                <a:latin typeface="Times New Roman"/>
                <a:cs typeface="Times New Roman"/>
              </a:rPr>
              <a:t>Results and Outputs</a:t>
            </a:r>
          </a:p>
          <a:p>
            <a:r>
              <a:rPr lang="en-US" spc="-10" dirty="0">
                <a:latin typeface="Times New Roman"/>
                <a:cs typeface="Times New Roman"/>
              </a:rPr>
              <a:t>Conclusion</a:t>
            </a:r>
          </a:p>
          <a:p>
            <a:r>
              <a:rPr lang="en-US" dirty="0">
                <a:latin typeface="Times New Roman"/>
                <a:cs typeface="Times New Roman"/>
              </a:rPr>
              <a:t>Future Scope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825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5921" y="7151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EDCED7B-CB07-10BC-FF2F-82C750C3BD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8242" y="1680556"/>
            <a:ext cx="10403890" cy="4180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coffee machines are limited by manual operations and lack customization. As smart appliances are reshaping daily life, a smart coffee machine brings enhanced convenience and personalized coffee experiences</a:t>
            </a:r>
          </a:p>
          <a:p>
            <a:pPr mar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Coffee Machine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brewing experiences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insights into coffee consumption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and remote-controlled functionalities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smart home ecosystems</a:t>
            </a:r>
            <a:endParaRPr lang="en-US" sz="1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B7E936-610C-A87A-72A3-48099D422F13}"/>
              </a:ext>
            </a:extLst>
          </p:cNvPr>
          <p:cNvSpPr txBox="1"/>
          <p:nvPr/>
        </p:nvSpPr>
        <p:spPr>
          <a:xfrm>
            <a:off x="8531604" y="5780016"/>
            <a:ext cx="2729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Brew Smart. Live Smarter!!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012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7532" y="9834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161613"/>
                </a:solidFill>
                <a:latin typeface="Times New Roman" panose="02020603050405020304" pitchFamily="18" charset="0"/>
                <a:ea typeface="DM Sans Medium" pitchFamily="34" charset="-122"/>
                <a:cs typeface="Times New Roman" panose="02020603050405020304" pitchFamily="18" charset="0"/>
              </a:rPr>
              <a:t> Existing Systems Vs Proposed System</a:t>
            </a:r>
            <a:b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7532" y="1761688"/>
            <a:ext cx="10515600" cy="4004214"/>
          </a:xfrm>
        </p:spPr>
        <p:txBody>
          <a:bodyPr numCol="2">
            <a:normAutofit/>
          </a:bodyPr>
          <a:lstStyle/>
          <a:p>
            <a:pPr algn="just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Coffee Systems: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customization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and tedious operation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tracking of user preferences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energy consumption</a:t>
            </a: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Coffee System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Demand for automation and personalization of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into smart homes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and Guided preferences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034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861" y="1690688"/>
            <a:ext cx="8582637" cy="434028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 smart coffee machine with customizable brewing profiles.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enable automated and scheduled brewing.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allow remote control and real-time monitoring through mobile and voice interfaces.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a user-friendly interface that accommodates diverse users, including elderly and impaired users.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96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076" y="136525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952" y="1375794"/>
            <a:ext cx="10707848" cy="480116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Workflow: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from user profiles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Schedule management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Brewing process automation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and feedback collection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(Mobile App, Machine Screen)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 Assistant Integration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Operations and Maintenance Module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61C22B-FFE5-C3BA-2914-FFE52F1283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87" y="1375794"/>
            <a:ext cx="4827920" cy="3518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401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Outputs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563" y="1593908"/>
            <a:ext cx="6845417" cy="4762442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Profiles: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Saved preferences grind size, strength, </a:t>
            </a:r>
          </a:p>
          <a:p>
            <a:pPr marL="0" indent="0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whipped cream, cup size.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Control: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brewing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monitoring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alerts</a:t>
            </a:r>
          </a:p>
          <a:p>
            <a:pPr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Accessibility Features: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contrast display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Voice-controlled commands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Large, easy-to-use buttons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DEE082-6E0C-2850-42F9-D64694391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4906" y="1477962"/>
            <a:ext cx="5883479" cy="20229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41D221-663C-3CF4-1EB2-CA56054AE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30827"/>
            <a:ext cx="5883744" cy="11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6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475290" cy="4351338"/>
          </a:xfrm>
        </p:spPr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Smart Coffee Machine redefines convenience in brewing, offering automation, customization, and smarter energy use. The project successfully delivered a user-centric machine with real-time features and high accessibility. Challenges included ensuring universal accessibility and optimizing cloud integration.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F100B9-D692-6E5D-AC6B-A6C4FB7B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162" y="644395"/>
            <a:ext cx="3046510" cy="515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4656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993697" cy="3987946"/>
          </a:xfrm>
        </p:spPr>
        <p:txBody>
          <a:bodyPr>
            <a:normAutofit fontScale="92500"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Deeper AI Integration: Mood-based coffee recommendations.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Predictive Maintenance: Predict and fix issues before failures.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Greater IoT Ecosystem Integration: Connect with fitness trackers and calendars.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Expanded Beverage Options: Include tea, hot chocolate, and specialty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drin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BBEF-AA6C-4BA6-85B2-A17D7F280E38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42837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s Slide Master">
  <a:themeElements>
    <a:clrScheme name="ALLPPT-COLOR-A3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F4A4A"/>
      </a:accent1>
      <a:accent2>
        <a:srgbClr val="262626"/>
      </a:accent2>
      <a:accent3>
        <a:srgbClr val="EF4A4A"/>
      </a:accent3>
      <a:accent4>
        <a:srgbClr val="262626"/>
      </a:accent4>
      <a:accent5>
        <a:srgbClr val="EF4A4A"/>
      </a:accent5>
      <a:accent6>
        <a:srgbClr val="26262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smaple</Template>
  <TotalTime>6164</TotalTime>
  <Words>400</Words>
  <Application>Microsoft Office PowerPoint</Application>
  <PresentationFormat>Widescreen</PresentationFormat>
  <Paragraphs>88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Light</vt:lpstr>
      <vt:lpstr>Casper</vt:lpstr>
      <vt:lpstr>Times New Roman</vt:lpstr>
      <vt:lpstr>1_Office Theme</vt:lpstr>
      <vt:lpstr>2_Office Theme</vt:lpstr>
      <vt:lpstr>Contents Slide Master</vt:lpstr>
      <vt:lpstr>PowerPoint Presentation</vt:lpstr>
      <vt:lpstr>Outline</vt:lpstr>
      <vt:lpstr>Introduction to Project</vt:lpstr>
      <vt:lpstr> Existing Systems Vs Proposed System </vt:lpstr>
      <vt:lpstr>Objectives of the Work</vt:lpstr>
      <vt:lpstr>Methodology used</vt:lpstr>
      <vt:lpstr>Results and Outputs</vt:lpstr>
      <vt:lpstr>Conclusion</vt:lpstr>
      <vt:lpstr>Future Scope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Branding</dc:creator>
  <cp:lastModifiedBy>AVUSALI MANOJ KUMAR</cp:lastModifiedBy>
  <cp:revision>493</cp:revision>
  <dcterms:created xsi:type="dcterms:W3CDTF">2019-01-09T10:33:58Z</dcterms:created>
  <dcterms:modified xsi:type="dcterms:W3CDTF">2025-04-27T12:06:04Z</dcterms:modified>
</cp:coreProperties>
</file>