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65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4" r:id="rId3"/>
    <p:sldId id="269" r:id="rId4"/>
    <p:sldId id="290" r:id="rId5"/>
    <p:sldId id="283" r:id="rId6"/>
    <p:sldId id="291" r:id="rId7"/>
    <p:sldId id="271" r:id="rId8"/>
    <p:sldId id="293" r:id="rId9"/>
    <p:sldId id="289" r:id="rId10"/>
    <p:sldId id="284" r:id="rId11"/>
    <p:sldId id="274" r:id="rId12"/>
    <p:sldId id="263" r:id="rId13"/>
    <p:sldId id="276" r:id="rId14"/>
    <p:sldId id="280" r:id="rId15"/>
  </p:sldIdLst>
  <p:sldSz cx="9144000" cy="6858000" type="screen4x3"/>
  <p:notesSz cx="6858000" cy="9144000"/>
  <p:embeddedFontLst>
    <p:embeddedFont>
      <p:font typeface="Open Sans" panose="020B0606030504020204" pitchFamily="34" charset="0"/>
      <p:regular r:id="rId18"/>
      <p:bold r:id="rId19"/>
      <p:italic r:id="rId20"/>
      <p:boldItalic r:id="rId21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0B43D2CB-6D07-4AF6-8385-F02019C31457}">
          <p14:sldIdLst>
            <p14:sldId id="256"/>
            <p14:sldId id="264"/>
          </p14:sldIdLst>
        </p14:section>
        <p14:section name="Elemente des Corporate Design" id="{60A2C5C4-FF54-4ACC-A17E-78E04B267541}">
          <p14:sldIdLst>
            <p14:sldId id="269"/>
            <p14:sldId id="290"/>
          </p14:sldIdLst>
        </p14:section>
        <p14:section name="Vorlagedatei speichern" id="{AEBC5EF8-8830-4BD1-BC6A-5A08C5F265C4}">
          <p14:sldIdLst>
            <p14:sldId id="283"/>
            <p14:sldId id="291"/>
            <p14:sldId id="271"/>
            <p14:sldId id="293"/>
            <p14:sldId id="289"/>
          </p14:sldIdLst>
        </p14:section>
        <p14:section name="Hinweise" id="{56D9347E-C790-4216-A93D-C117F720C0C3}">
          <p14:sldIdLst>
            <p14:sldId id="284"/>
            <p14:sldId id="274"/>
            <p14:sldId id="263"/>
          </p14:sldIdLst>
        </p14:section>
        <p14:section name="Beispielseiten" id="{CA34319E-7765-4C8B-AD7F-242E6857A15E}">
          <p14:sldIdLst>
            <p14:sldId id="276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A983"/>
    <a:srgbClr val="009BA4"/>
    <a:srgbClr val="93C356"/>
    <a:srgbClr val="BCCF02"/>
    <a:srgbClr val="28618C"/>
    <a:srgbClr val="539DC5"/>
    <a:srgbClr val="02ACA8"/>
    <a:srgbClr val="F07D00"/>
    <a:srgbClr val="E02D8A"/>
    <a:srgbClr val="00A1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15" autoAdjust="0"/>
    <p:restoredTop sz="94660"/>
  </p:normalViewPr>
  <p:slideViewPr>
    <p:cSldViewPr snapToGrid="0" snapToObjects="1">
      <p:cViewPr varScale="1">
        <p:scale>
          <a:sx n="122" d="100"/>
          <a:sy n="122" d="100"/>
        </p:scale>
        <p:origin x="137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30.01.2024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30.01.2024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980790"/>
            <a:ext cx="9144000" cy="5877210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766763" y="4494770"/>
            <a:ext cx="7981949" cy="123928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766763" y="2420838"/>
            <a:ext cx="7981949" cy="828675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982794"/>
            <a:ext cx="9144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766763" y="3392202"/>
            <a:ext cx="7981949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420" y="328250"/>
            <a:ext cx="1028282" cy="46800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57" y="349731"/>
            <a:ext cx="1489206" cy="43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059490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16000"/>
            <a:ext cx="9144000" cy="507682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43329274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144000" cy="6092824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180629674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3"/>
            <a:ext cx="9144000" cy="6092822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035" y="3387259"/>
            <a:ext cx="7935515" cy="1198491"/>
          </a:xfrm>
        </p:spPr>
        <p:txBody>
          <a:bodyPr/>
          <a:lstStyle>
            <a:lvl1pPr>
              <a:defRPr sz="3200" b="1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2381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766763" y="4494770"/>
            <a:ext cx="7981949" cy="123928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766763" y="2420838"/>
            <a:ext cx="7981949" cy="828675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66763" y="3392202"/>
            <a:ext cx="7981949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983270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4"/>
          <p:cNvCxnSpPr/>
          <p:nvPr/>
        </p:nvCxnSpPr>
        <p:spPr>
          <a:xfrm>
            <a:off x="0" y="1154724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420" y="328250"/>
            <a:ext cx="1028282" cy="46800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57" y="349731"/>
            <a:ext cx="1489206" cy="43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967613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385763" y="1484313"/>
            <a:ext cx="8373201" cy="4249738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5854071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41800" y="1484313"/>
            <a:ext cx="4506913" cy="42497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395286" y="1484313"/>
            <a:ext cx="3739175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00526" y="2943181"/>
            <a:ext cx="3733324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400526" y="4402050"/>
            <a:ext cx="3733325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26433105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4624388" y="1484313"/>
            <a:ext cx="4134577" cy="4249738"/>
          </a:xfrm>
          <a:ln w="6350">
            <a:solidFill>
              <a:schemeClr val="bg2"/>
            </a:solidFill>
          </a:ln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385764" y="1484314"/>
            <a:ext cx="4133850" cy="424973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5770121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385763" y="1484314"/>
            <a:ext cx="4133850" cy="424973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4624388" y="1484314"/>
            <a:ext cx="4133850" cy="424973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4893349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385763" y="1484314"/>
            <a:ext cx="2590800" cy="424973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5793945" y="1484314"/>
            <a:ext cx="2587625" cy="424973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084513" y="1484314"/>
            <a:ext cx="2590800" cy="424973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1975855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4624388" y="368299"/>
            <a:ext cx="4124326" cy="82867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tx2"/>
                </a:solidFill>
                <a:latin typeface="Open Sans" panose="020B0606030504020204" pitchFamily="34" charset="0"/>
                <a:ea typeface="+mj-ea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385763" y="1484314"/>
            <a:ext cx="4133850" cy="424973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4624388" y="1484314"/>
            <a:ext cx="4133850" cy="424973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95288" y="367505"/>
            <a:ext cx="4124326" cy="82946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9176316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0481721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5287" y="341833"/>
            <a:ext cx="8363677" cy="81228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5763" y="1484313"/>
            <a:ext cx="8373201" cy="424973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Zwischenseite</a:t>
            </a:r>
          </a:p>
          <a:p>
            <a:pPr lvl="6"/>
            <a:r>
              <a:rPr lang="de-DE" dirty="0"/>
              <a:t>Für den nächsten Präsentationsabschnitt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2312987" y="6275708"/>
            <a:ext cx="413385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solidFill>
                  <a:schemeClr val="bg2"/>
                </a:solidFill>
              </a:rPr>
              <a:t>Interaktives Uhrenband</a:t>
            </a:r>
          </a:p>
          <a:p>
            <a:pPr algn="l"/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Fakultät Informatik/ Florian, Dieter und </a:t>
            </a:r>
            <a:r>
              <a:rPr lang="de-DE" sz="80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Yorick</a:t>
            </a:r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Abschlusspräsentation </a:t>
            </a:r>
            <a:r>
              <a:rPr lang="de-DE" sz="800" baseline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MeInfPro</a:t>
            </a:r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// 31.01.2024</a:t>
            </a: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093296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6556376" y="6275708"/>
            <a:ext cx="69190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8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286" y="6273051"/>
            <a:ext cx="870085" cy="3960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44" y="6288296"/>
            <a:ext cx="1135856" cy="33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104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400" b="1" kern="1200" baseline="0">
          <a:solidFill>
            <a:schemeClr val="tx2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600"/>
        </a:spcBef>
        <a:buFont typeface="Arial" panose="020B0604020202020204" pitchFamily="34" charset="0"/>
        <a:buNone/>
        <a:defRPr sz="16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1pPr>
      <a:lvl2pPr marL="396000" indent="-324000" algn="l" defTabSz="914400" rtl="0" eaLnBrk="1" latinLnBrk="0" hangingPunct="1">
        <a:spcBef>
          <a:spcPts val="300"/>
        </a:spcBef>
        <a:buFont typeface="Open Sans" panose="020B0606030504020204" pitchFamily="34" charset="0"/>
        <a:buChar char="—"/>
        <a:defRPr sz="16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914400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3pPr>
      <a:lvl4pPr marL="396000" indent="-216000" algn="l" defTabSz="914400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4pPr>
      <a:lvl5pPr marL="576000" indent="-179388" algn="l" defTabSz="914400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 baseline="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5pPr>
      <a:lvl6pPr marL="358775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358775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173">
          <p15:clr>
            <a:srgbClr val="F26B43"/>
          </p15:clr>
        </p15:guide>
        <p15:guide id="3" pos="243">
          <p15:clr>
            <a:srgbClr val="F26B43"/>
          </p15:clr>
        </p15:guide>
        <p15:guide id="4" pos="660">
          <p15:clr>
            <a:srgbClr val="F26B43"/>
          </p15:clr>
        </p15:guide>
        <p15:guide id="5" pos="726">
          <p15:clr>
            <a:srgbClr val="F26B43"/>
          </p15:clr>
        </p15:guide>
        <p15:guide id="6" pos="1146">
          <p15:clr>
            <a:srgbClr val="F26B43"/>
          </p15:clr>
        </p15:guide>
        <p15:guide id="7" pos="1212">
          <p15:clr>
            <a:srgbClr val="F26B43"/>
          </p15:clr>
        </p15:guide>
        <p15:guide id="8" pos="1701">
          <p15:clr>
            <a:srgbClr val="F26B43"/>
          </p15:clr>
        </p15:guide>
        <p15:guide id="9" pos="1632">
          <p15:clr>
            <a:srgbClr val="F26B43"/>
          </p15:clr>
        </p15:guide>
        <p15:guide id="10" pos="2184">
          <p15:clr>
            <a:srgbClr val="F26B43"/>
          </p15:clr>
        </p15:guide>
        <p15:guide id="11" pos="2117">
          <p15:clr>
            <a:srgbClr val="F26B43"/>
          </p15:clr>
        </p15:guide>
        <p15:guide id="12" pos="2604">
          <p15:clr>
            <a:srgbClr val="F26B43"/>
          </p15:clr>
        </p15:guide>
        <p15:guide id="13" pos="2672">
          <p15:clr>
            <a:srgbClr val="F26B43"/>
          </p15:clr>
        </p15:guide>
        <p15:guide id="14" pos="3089">
          <p15:clr>
            <a:srgbClr val="F26B43"/>
          </p15:clr>
        </p15:guide>
        <p15:guide id="15" pos="3158">
          <p15:clr>
            <a:srgbClr val="F26B43"/>
          </p15:clr>
        </p15:guide>
        <p15:guide id="16" pos="3575">
          <p15:clr>
            <a:srgbClr val="F26B43"/>
          </p15:clr>
        </p15:guide>
        <p15:guide id="17" pos="3642">
          <p15:clr>
            <a:srgbClr val="F26B43"/>
          </p15:clr>
        </p15:guide>
        <p15:guide id="18" pos="3887">
          <p15:clr>
            <a:srgbClr val="F26B43"/>
          </p15:clr>
        </p15:guide>
        <p15:guide id="19" pos="3818">
          <p15:clr>
            <a:srgbClr val="F26B43"/>
          </p15:clr>
        </p15:guide>
        <p15:guide id="20" pos="4061">
          <p15:clr>
            <a:srgbClr val="F26B43"/>
          </p15:clr>
        </p15:guide>
        <p15:guide id="21" pos="4130">
          <p15:clr>
            <a:srgbClr val="F26B43"/>
          </p15:clr>
        </p15:guide>
        <p15:guide id="22" pos="4545">
          <p15:clr>
            <a:srgbClr val="F26B43"/>
          </p15:clr>
        </p15:guide>
        <p15:guide id="23" pos="4614">
          <p15:clr>
            <a:srgbClr val="F26B43"/>
          </p15:clr>
        </p15:guide>
        <p15:guide id="24" pos="5031">
          <p15:clr>
            <a:srgbClr val="F26B43"/>
          </p15:clr>
        </p15:guide>
        <p15:guide id="25" pos="5100">
          <p15:clr>
            <a:srgbClr val="F26B43"/>
          </p15:clr>
        </p15:guide>
        <p15:guide id="26" pos="5586">
          <p15:clr>
            <a:srgbClr val="F26B43"/>
          </p15:clr>
        </p15:guide>
        <p15:guide id="27" pos="5517">
          <p15:clr>
            <a:srgbClr val="F26B43"/>
          </p15:clr>
        </p15:guide>
        <p15:guide id="30" orient="horz" pos="727" userDrawn="1">
          <p15:clr>
            <a:srgbClr val="F26B43"/>
          </p15:clr>
        </p15:guide>
        <p15:guide id="31" pos="416">
          <p15:clr>
            <a:srgbClr val="F26B43"/>
          </p15:clr>
        </p15:guide>
        <p15:guide id="32" pos="483">
          <p15:clr>
            <a:srgbClr val="F26B43"/>
          </p15:clr>
        </p15:guide>
        <p15:guide id="33" pos="903">
          <p15:clr>
            <a:srgbClr val="F26B43"/>
          </p15:clr>
        </p15:guide>
        <p15:guide id="34" pos="971">
          <p15:clr>
            <a:srgbClr val="F26B43"/>
          </p15:clr>
        </p15:guide>
        <p15:guide id="35" pos="1389">
          <p15:clr>
            <a:srgbClr val="F26B43"/>
          </p15:clr>
        </p15:guide>
        <p15:guide id="36" pos="1457">
          <p15:clr>
            <a:srgbClr val="F26B43"/>
          </p15:clr>
        </p15:guide>
        <p15:guide id="37" pos="1875">
          <p15:clr>
            <a:srgbClr val="F26B43"/>
          </p15:clr>
        </p15:guide>
        <p15:guide id="38" pos="1941">
          <p15:clr>
            <a:srgbClr val="F26B43"/>
          </p15:clr>
        </p15:guide>
        <p15:guide id="39" pos="2358">
          <p15:clr>
            <a:srgbClr val="F26B43"/>
          </p15:clr>
        </p15:guide>
        <p15:guide id="40" pos="2429">
          <p15:clr>
            <a:srgbClr val="F26B43"/>
          </p15:clr>
        </p15:guide>
        <p15:guide id="41" pos="2847">
          <p15:clr>
            <a:srgbClr val="F26B43"/>
          </p15:clr>
        </p15:guide>
        <p15:guide id="42" pos="2913">
          <p15:clr>
            <a:srgbClr val="F26B43"/>
          </p15:clr>
        </p15:guide>
        <p15:guide id="43" pos="3330">
          <p15:clr>
            <a:srgbClr val="F26B43"/>
          </p15:clr>
        </p15:guide>
        <p15:guide id="44" pos="3398">
          <p15:clr>
            <a:srgbClr val="F26B43"/>
          </p15:clr>
        </p15:guide>
        <p15:guide id="45" pos="4302">
          <p15:clr>
            <a:srgbClr val="F26B43"/>
          </p15:clr>
        </p15:guide>
        <p15:guide id="46" pos="4373">
          <p15:clr>
            <a:srgbClr val="F26B43"/>
          </p15:clr>
        </p15:guide>
        <p15:guide id="47" pos="4787">
          <p15:clr>
            <a:srgbClr val="F26B43"/>
          </p15:clr>
        </p15:guide>
        <p15:guide id="48" pos="4859">
          <p15:clr>
            <a:srgbClr val="F26B43"/>
          </p15:clr>
        </p15:guide>
        <p15:guide id="49" pos="5274">
          <p15:clr>
            <a:srgbClr val="F26B43"/>
          </p15:clr>
        </p15:guide>
        <p15:guide id="50" pos="5345">
          <p15:clr>
            <a:srgbClr val="F26B43"/>
          </p15:clr>
        </p15:guide>
        <p15:guide id="51" orient="horz" pos="3612">
          <p15:clr>
            <a:srgbClr val="F26B43"/>
          </p15:clr>
        </p15:guide>
        <p15:guide id="52" orient="horz" pos="3838">
          <p15:clr>
            <a:srgbClr val="F26B43"/>
          </p15:clr>
        </p15:guide>
        <p15:guide id="53" orient="horz" pos="935">
          <p15:clr>
            <a:srgbClr val="F26B43"/>
          </p15:clr>
        </p15:guide>
        <p15:guide id="58" orient="horz" pos="221" userDrawn="1">
          <p15:clr>
            <a:srgbClr val="F26B43"/>
          </p15:clr>
        </p15:guide>
        <p15:guide id="59" orient="horz" pos="3962" userDrawn="1">
          <p15:clr>
            <a:srgbClr val="F26B43"/>
          </p15:clr>
        </p15:guide>
        <p15:guide id="60" orient="horz" pos="4167" userDrawn="1">
          <p15:clr>
            <a:srgbClr val="F26B43"/>
          </p15:clr>
        </p15:guide>
        <p15:guide id="61" orient="horz" pos="619" userDrawn="1">
          <p15:clr>
            <a:srgbClr val="F26B43"/>
          </p15:clr>
        </p15:guide>
        <p15:guide id="62" orient="horz" pos="490" userDrawn="1">
          <p15:clr>
            <a:srgbClr val="F26B43"/>
          </p15:clr>
        </p15:guide>
        <p15:guide id="63" orient="horz" pos="40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mg.fruugo.com/product/4/29/859787294_max.jpg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 Florian , Dieter und Yorick  // 31.01.2024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Willkommen zu unserer Abschlusspräsentation </a:t>
            </a:r>
          </a:p>
          <a:p>
            <a:r>
              <a:rPr lang="de-DE" dirty="0"/>
              <a:t>Medien Informatik Projekt 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Interaktives Uhrenband</a:t>
            </a:r>
            <a:br>
              <a:rPr lang="de-DE" dirty="0"/>
            </a:br>
            <a:r>
              <a:rPr lang="de-DE" b="0" dirty="0"/>
              <a:t>mit Smartwatch Anbindung</a:t>
            </a:r>
          </a:p>
        </p:txBody>
      </p:sp>
    </p:spTree>
    <p:extLst>
      <p:ext uri="{BB962C8B-B14F-4D97-AF65-F5344CB8AC3E}">
        <p14:creationId xmlns:p14="http://schemas.microsoft.com/office/powerpoint/2010/main" val="868022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5"/>
            <a:r>
              <a:rPr lang="de-DE" sz="3200" b="1" dirty="0">
                <a:solidFill>
                  <a:schemeClr val="bg1"/>
                </a:solidFill>
                <a:latin typeface="+mj-lt"/>
              </a:rPr>
              <a:t>Unsere Praxis</a:t>
            </a:r>
            <a:r>
              <a:rPr lang="de-DE" sz="3200" dirty="0">
                <a:solidFill>
                  <a:schemeClr val="bg1"/>
                </a:solidFill>
                <a:latin typeface="+mj-lt"/>
              </a:rPr>
              <a:t> </a:t>
            </a:r>
            <a:br>
              <a:rPr lang="de-DE" sz="3200" dirty="0">
                <a:solidFill>
                  <a:schemeClr val="bg1"/>
                </a:solidFill>
                <a:latin typeface="+mj-lt"/>
              </a:rPr>
            </a:br>
            <a:r>
              <a:rPr lang="de-DE" sz="3200" dirty="0">
                <a:solidFill>
                  <a:schemeClr val="bg1"/>
                </a:solidFill>
                <a:latin typeface="+mj-lt"/>
              </a:rPr>
              <a:t>als Prototyp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8714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Showcase </a:t>
            </a:r>
            <a:br>
              <a:rPr lang="de-DE" dirty="0"/>
            </a:br>
            <a:r>
              <a:rPr lang="de-DE" b="0" dirty="0"/>
              <a:t>Time </a:t>
            </a:r>
            <a:r>
              <a:rPr lang="de-DE" b="0" dirty="0" err="1"/>
              <a:t>to</a:t>
            </a:r>
            <a:r>
              <a:rPr lang="de-DE" b="0" dirty="0"/>
              <a:t> Show</a:t>
            </a:r>
            <a:br>
              <a:rPr lang="de-DE" dirty="0"/>
            </a:br>
            <a:endParaRPr lang="de-DE" b="0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3966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Notfall Video</a:t>
            </a:r>
            <a:br>
              <a:rPr lang="de-DE" dirty="0"/>
            </a:br>
            <a:r>
              <a:rPr lang="de-DE" b="0" dirty="0"/>
              <a:t>für den Fall der Fälle</a:t>
            </a:r>
            <a:br>
              <a:rPr lang="de-DE" dirty="0"/>
            </a:b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159064BD-D110-DE66-8B88-83CFB119FEB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1" y="1402773"/>
            <a:ext cx="3605646" cy="4381646"/>
          </a:xfrm>
        </p:spPr>
        <p:txBody>
          <a:bodyPr/>
          <a:lstStyle/>
          <a:p>
            <a:r>
              <a:rPr lang="de-DE" dirty="0"/>
              <a:t>Bild </a:t>
            </a:r>
            <a:r>
              <a:rPr lang="de-DE" dirty="0" err="1"/>
              <a:t>z.b.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8853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5"/>
            <a:r>
              <a:rPr lang="de-DE" sz="3200" b="1" dirty="0">
                <a:solidFill>
                  <a:schemeClr val="bg1"/>
                </a:solidFill>
                <a:latin typeface="+mj-lt"/>
              </a:rPr>
              <a:t>Ausblick</a:t>
            </a:r>
            <a:br>
              <a:rPr lang="de-DE" sz="3200" b="1" dirty="0">
                <a:solidFill>
                  <a:schemeClr val="bg1"/>
                </a:solidFill>
                <a:latin typeface="+mj-lt"/>
              </a:rPr>
            </a:br>
            <a:endParaRPr lang="de-DE" sz="3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0852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  <a:br>
              <a:rPr lang="de-DE" dirty="0"/>
            </a:br>
            <a:r>
              <a:rPr lang="de-DE" b="0" dirty="0"/>
              <a:t>des Wissens</a:t>
            </a:r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4"/>
          </p:nvPr>
        </p:nvSpPr>
        <p:spPr>
          <a:xfrm>
            <a:off x="385764" y="1484314"/>
            <a:ext cx="8373200" cy="4249736"/>
          </a:xfrm>
        </p:spPr>
        <p:txBody>
          <a:bodyPr/>
          <a:lstStyle/>
          <a:p>
            <a:r>
              <a:rPr lang="de-DE" b="1" dirty="0"/>
              <a:t>Bildquellen</a:t>
            </a:r>
          </a:p>
          <a:p>
            <a:pPr lvl="1"/>
            <a:r>
              <a:rPr lang="de-DE" dirty="0"/>
              <a:t>Die Teilbereiche</a:t>
            </a:r>
          </a:p>
          <a:p>
            <a:pPr lvl="1"/>
            <a:r>
              <a:rPr lang="de-DE" dirty="0"/>
              <a:t>Armband</a:t>
            </a:r>
          </a:p>
          <a:p>
            <a:pPr lvl="1"/>
            <a:r>
              <a:rPr lang="de-DE" dirty="0"/>
              <a:t>Smartwatch App</a:t>
            </a:r>
          </a:p>
          <a:p>
            <a:pPr lvl="1"/>
            <a:r>
              <a:rPr lang="de-DE" dirty="0"/>
              <a:t>Mixed Reality Ansicht</a:t>
            </a:r>
          </a:p>
          <a:p>
            <a:pPr marL="72000" lvl="1" indent="0">
              <a:buNone/>
            </a:pPr>
            <a:endParaRPr lang="de-DE" dirty="0"/>
          </a:p>
          <a:p>
            <a:r>
              <a:rPr lang="de-DE" b="1" dirty="0"/>
              <a:t>Inhaltsquellen</a:t>
            </a:r>
          </a:p>
          <a:p>
            <a:pPr lvl="1"/>
            <a:r>
              <a:rPr lang="de-DE" dirty="0"/>
              <a:t>Die Teilbereiche</a:t>
            </a:r>
          </a:p>
          <a:p>
            <a:pPr lvl="1"/>
            <a:r>
              <a:rPr lang="de-DE" dirty="0"/>
              <a:t>Das Armband</a:t>
            </a:r>
          </a:p>
          <a:p>
            <a:pPr lvl="1"/>
            <a:r>
              <a:rPr lang="de-DE" dirty="0"/>
              <a:t>Smartwatch App</a:t>
            </a:r>
          </a:p>
          <a:p>
            <a:pPr lvl="1"/>
            <a:r>
              <a:rPr lang="de-DE" dirty="0"/>
              <a:t>Mixed Reality Ansicht</a:t>
            </a:r>
          </a:p>
          <a:p>
            <a:pPr marL="72000" lvl="1" indent="0">
              <a:buNone/>
            </a:pPr>
            <a:endParaRPr lang="de-DE" dirty="0"/>
          </a:p>
          <a:p>
            <a:pPr marL="72000" lvl="1" indent="0">
              <a:buNone/>
            </a:pPr>
            <a:endParaRPr lang="de-DE" dirty="0"/>
          </a:p>
          <a:p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565851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Inhalte</a:t>
            </a:r>
            <a:br>
              <a:rPr lang="de-DE" dirty="0"/>
            </a:br>
            <a:r>
              <a:rPr lang="de-DE" b="0" dirty="0"/>
              <a:t>unserer Präsentation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b="1" dirty="0"/>
              <a:t>Unsere Idee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Der Sketch </a:t>
            </a:r>
            <a:r>
              <a:rPr lang="de-DE" dirty="0" err="1"/>
              <a:t>flo</a:t>
            </a:r>
            <a:endParaRPr lang="de-DE" dirty="0"/>
          </a:p>
          <a:p>
            <a:r>
              <a:rPr lang="de-DE" b="1" dirty="0"/>
              <a:t>Unsere Umsetzung </a:t>
            </a:r>
          </a:p>
          <a:p>
            <a:pPr lvl="1"/>
            <a:r>
              <a:rPr lang="de-DE" dirty="0"/>
              <a:t>Die Teilbereiche </a:t>
            </a:r>
            <a:r>
              <a:rPr lang="de-DE" dirty="0" err="1"/>
              <a:t>flo</a:t>
            </a:r>
            <a:endParaRPr lang="de-DE" dirty="0"/>
          </a:p>
          <a:p>
            <a:pPr lvl="1"/>
            <a:r>
              <a:rPr lang="de-DE" dirty="0"/>
              <a:t>Das Armband </a:t>
            </a:r>
            <a:r>
              <a:rPr lang="de-DE" dirty="0" err="1"/>
              <a:t>flo</a:t>
            </a:r>
            <a:endParaRPr lang="de-DE" dirty="0"/>
          </a:p>
          <a:p>
            <a:pPr lvl="1"/>
            <a:r>
              <a:rPr lang="de-DE" dirty="0"/>
              <a:t>Smartwatch App </a:t>
            </a:r>
            <a:r>
              <a:rPr lang="de-DE" dirty="0" err="1"/>
              <a:t>yo</a:t>
            </a:r>
            <a:endParaRPr lang="de-DE" dirty="0"/>
          </a:p>
          <a:p>
            <a:pPr lvl="1"/>
            <a:r>
              <a:rPr lang="de-DE" dirty="0"/>
              <a:t>Mixed Reality Ansicht di</a:t>
            </a:r>
          </a:p>
          <a:p>
            <a:r>
              <a:rPr lang="de-DE" b="1" dirty="0"/>
              <a:t>Unsere Praxis</a:t>
            </a:r>
            <a:endParaRPr lang="de-DE" dirty="0"/>
          </a:p>
          <a:p>
            <a:pPr lvl="1"/>
            <a:r>
              <a:rPr lang="de-DE" dirty="0" err="1"/>
              <a:t>Showcaseflo</a:t>
            </a:r>
            <a:endParaRPr lang="de-DE" dirty="0"/>
          </a:p>
          <a:p>
            <a:pPr lvl="1"/>
            <a:r>
              <a:rPr lang="de-DE" dirty="0"/>
              <a:t>Notfall Video </a:t>
            </a:r>
            <a:r>
              <a:rPr lang="de-DE" dirty="0" err="1"/>
              <a:t>yo</a:t>
            </a:r>
            <a:endParaRPr lang="de-DE" dirty="0"/>
          </a:p>
          <a:p>
            <a:r>
              <a:rPr lang="de-DE" b="1" dirty="0"/>
              <a:t>Ausblick </a:t>
            </a:r>
            <a:r>
              <a:rPr lang="de-DE" b="1"/>
              <a:t>flo</a:t>
            </a:r>
            <a:endParaRPr lang="de-DE" dirty="0"/>
          </a:p>
          <a:p>
            <a:pPr lvl="1"/>
            <a:r>
              <a:rPr lang="de-DE" dirty="0"/>
              <a:t>Quellen</a:t>
            </a:r>
          </a:p>
          <a:p>
            <a:pPr marL="72000" lvl="1" indent="0">
              <a:buNone/>
            </a:pP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809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5"/>
            <a:r>
              <a:rPr lang="de-DE" sz="3200" b="1" dirty="0">
                <a:solidFill>
                  <a:schemeClr val="bg1"/>
                </a:solidFill>
                <a:latin typeface="+mj-lt"/>
              </a:rPr>
              <a:t>Unsere Idee</a:t>
            </a:r>
            <a:br>
              <a:rPr lang="de-DE" sz="3200" b="1" dirty="0">
                <a:solidFill>
                  <a:schemeClr val="bg1"/>
                </a:solidFill>
                <a:latin typeface="+mj-lt"/>
              </a:rPr>
            </a:br>
            <a:r>
              <a:rPr lang="de-DE" sz="3200" dirty="0">
                <a:solidFill>
                  <a:schemeClr val="bg1"/>
                </a:solidFill>
                <a:latin typeface="+mj-lt"/>
              </a:rPr>
              <a:t>vom interaktiven Uhrenband</a:t>
            </a:r>
            <a:br>
              <a:rPr lang="de-DE" b="0" dirty="0"/>
            </a:b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1740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467A-F9C9-D03E-E276-5A866D1E4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Sketch</a:t>
            </a:r>
            <a:br>
              <a:rPr lang="de-DE" dirty="0"/>
            </a:br>
            <a:r>
              <a:rPr lang="de-DE" b="0" dirty="0"/>
              <a:t>von einem Klickbaren Uhrarmband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D2559-C3E2-E068-917B-55E6A0A167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Idee: </a:t>
            </a:r>
            <a:r>
              <a:rPr lang="en-GB" dirty="0" err="1"/>
              <a:t>ungenutzte</a:t>
            </a:r>
            <a:r>
              <a:rPr lang="en-GB" dirty="0"/>
              <a:t> </a:t>
            </a:r>
            <a:r>
              <a:rPr lang="en-GB" dirty="0" err="1"/>
              <a:t>Armbänder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in </a:t>
            </a:r>
            <a:r>
              <a:rPr lang="en-GB" dirty="0" err="1"/>
              <a:t>Interaktion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Smartwatch </a:t>
            </a:r>
            <a:r>
              <a:rPr lang="en-GB" dirty="0" err="1"/>
              <a:t>integrieren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Erweiterung</a:t>
            </a:r>
            <a:r>
              <a:rPr lang="en-GB" dirty="0"/>
              <a:t> </a:t>
            </a:r>
            <a:r>
              <a:rPr lang="en-GB" dirty="0" err="1"/>
              <a:t>Eingabemodalitäten</a:t>
            </a:r>
            <a:r>
              <a:rPr lang="en-GB" dirty="0"/>
              <a:t> von Smartwatches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bekannte Interaktionsformen</a:t>
            </a:r>
          </a:p>
          <a:p>
            <a:pPr marL="681750" lvl="1" indent="-285750">
              <a:buFont typeface="Arial" panose="020B0604020202020204" pitchFamily="34" charset="0"/>
              <a:buChar char="•"/>
            </a:pPr>
            <a:r>
              <a:rPr lang="de-DE" dirty="0"/>
              <a:t>„</a:t>
            </a:r>
            <a:r>
              <a:rPr lang="de-DE" dirty="0" err="1"/>
              <a:t>touch</a:t>
            </a:r>
            <a:r>
              <a:rPr lang="de-DE" dirty="0"/>
              <a:t>“</a:t>
            </a:r>
          </a:p>
          <a:p>
            <a:pPr marL="681750" lvl="1" indent="-285750">
              <a:buFont typeface="Arial" panose="020B0604020202020204" pitchFamily="34" charset="0"/>
              <a:buChar char="•"/>
            </a:pPr>
            <a:r>
              <a:rPr lang="de-DE" dirty="0"/>
              <a:t>„</a:t>
            </a:r>
            <a:r>
              <a:rPr lang="de-DE" dirty="0" err="1"/>
              <a:t>swipe</a:t>
            </a:r>
            <a:r>
              <a:rPr lang="de-DE" dirty="0"/>
              <a:t>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Ziel:</a:t>
            </a:r>
          </a:p>
          <a:p>
            <a:pPr marL="681750" lvl="1" indent="-285750">
              <a:buFont typeface="Arial" panose="020B0604020202020204" pitchFamily="34" charset="0"/>
              <a:buChar char="•"/>
            </a:pPr>
            <a:r>
              <a:rPr lang="de-DE" dirty="0"/>
              <a:t>intuitive ergonomische Bedienung</a:t>
            </a:r>
          </a:p>
          <a:p>
            <a:pPr marL="681750" lvl="1" indent="-285750">
              <a:buFont typeface="Arial" panose="020B0604020202020204" pitchFamily="34" charset="0"/>
              <a:buChar char="•"/>
            </a:pPr>
            <a:r>
              <a:rPr lang="de-DE" dirty="0"/>
              <a:t>Erweiterung Interaktionsmöglichkeiten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8F7A0-B04D-BA02-25F5-C8D3EAAF77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25114" y="1484314"/>
            <a:ext cx="4133850" cy="4249736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B96B52-C30E-6FEB-1410-301EC20C82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388" y="1484315"/>
            <a:ext cx="4134575" cy="42497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A69B4D-B106-0C86-D7A9-B3D3A024FD03}"/>
              </a:ext>
            </a:extLst>
          </p:cNvPr>
          <p:cNvSpPr txBox="1"/>
          <p:nvPr/>
        </p:nvSpPr>
        <p:spPr>
          <a:xfrm>
            <a:off x="4568870" y="5742966"/>
            <a:ext cx="457513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[1] url: </a:t>
            </a:r>
            <a:r>
              <a:rPr lang="en-GB" sz="800" b="0" i="0" u="sng" strike="noStrike" dirty="0">
                <a:solidFill>
                  <a:srgbClr val="0069B4"/>
                </a:solidFill>
                <a:effectLst/>
                <a:latin typeface="Arial" panose="020B0604020202020204" pitchFamily="34" charset="0"/>
                <a:hlinkClick r:id="rId3"/>
              </a:rPr>
              <a:t>https://img.fruugo.com/product/4/29/859787294_max.jpg</a:t>
            </a:r>
            <a:r>
              <a:rPr lang="en-GB" sz="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last visited: 06.06.23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7745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5"/>
            <a:r>
              <a:rPr lang="de-DE" sz="3200" b="1" dirty="0">
                <a:solidFill>
                  <a:schemeClr val="bg1"/>
                </a:solidFill>
                <a:latin typeface="+mj-lt"/>
              </a:rPr>
              <a:t>Unsere Umsetzung</a:t>
            </a:r>
            <a:br>
              <a:rPr lang="de-DE" sz="3200" b="1" dirty="0">
                <a:solidFill>
                  <a:schemeClr val="bg1"/>
                </a:solidFill>
                <a:latin typeface="+mj-lt"/>
              </a:rPr>
            </a:br>
            <a:r>
              <a:rPr lang="de-DE" sz="3200" dirty="0">
                <a:solidFill>
                  <a:schemeClr val="bg1"/>
                </a:solidFill>
                <a:latin typeface="+mj-lt"/>
              </a:rPr>
              <a:t>vom interaktiven Uhrenband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1240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B503D-EF53-E7CC-B8C5-35FC1A70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Teilbereiche</a:t>
            </a:r>
            <a:br>
              <a:rPr lang="de-DE" dirty="0"/>
            </a:br>
            <a:r>
              <a:rPr lang="de-DE" b="0" dirty="0"/>
              <a:t>von unserem Projekt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AD9E3-1A53-1D5F-D06F-99EFE4B538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GB" b="1" dirty="0"/>
              <a:t>Hardware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Arduino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recv</a:t>
            </a:r>
            <a:r>
              <a:rPr lang="en-GB" dirty="0"/>
              <a:t>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Prototyp</a:t>
            </a:r>
            <a:r>
              <a:rPr lang="en-GB" dirty="0"/>
              <a:t> Armband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Präsentation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Flo</a:t>
            </a:r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1445D-9699-309C-8AA3-B83BACE7D3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en-GB" b="1" dirty="0" err="1"/>
              <a:t>Visualisierung</a:t>
            </a: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@TODO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Appdesign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AE4072-B23E-CD28-68A8-D61B67E871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ctr"/>
            <a:r>
              <a:rPr lang="en-GB" b="1" dirty="0"/>
              <a:t>Smartwatch</a:t>
            </a:r>
          </a:p>
          <a:p>
            <a:pPr algn="ctr"/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@TODO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Netzwerkkommunikation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Yorick</a:t>
            </a:r>
          </a:p>
        </p:txBody>
      </p:sp>
    </p:spTree>
    <p:extLst>
      <p:ext uri="{BB962C8B-B14F-4D97-AF65-F5344CB8AC3E}">
        <p14:creationId xmlns:p14="http://schemas.microsoft.com/office/powerpoint/2010/main" val="3024134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Armband </a:t>
            </a:r>
            <a:br>
              <a:rPr lang="de-DE" dirty="0"/>
            </a:br>
            <a:r>
              <a:rPr lang="de-DE" b="0" dirty="0"/>
              <a:t>Arduino + Layout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type="body" sz="quarter" idx="14"/>
          </p:nvPr>
        </p:nvSpPr>
        <p:spPr>
          <a:xfrm>
            <a:off x="3162299" y="1304132"/>
            <a:ext cx="2822257" cy="4249736"/>
          </a:xfrm>
        </p:spPr>
        <p:txBody>
          <a:bodyPr>
            <a:normAutofit/>
          </a:bodyPr>
          <a:lstStyle/>
          <a:p>
            <a:pPr algn="ctr"/>
            <a:endParaRPr lang="de-DE" b="1"/>
          </a:p>
          <a:p>
            <a:pPr algn="ctr"/>
            <a:endParaRPr lang="de-DE" b="1"/>
          </a:p>
          <a:p>
            <a:pPr algn="ctr"/>
            <a:r>
              <a:rPr lang="de-DE" b="1"/>
              <a:t>Arduino Datenpipeline</a:t>
            </a:r>
          </a:p>
          <a:p>
            <a:pPr marL="342900" indent="-342900">
              <a:buFont typeface="+mj-lt"/>
              <a:buAutoNum type="arabicPeriod"/>
            </a:pPr>
            <a:endParaRPr lang="de-DE"/>
          </a:p>
          <a:p>
            <a:pPr marL="342900" indent="-342900">
              <a:buFont typeface="+mj-lt"/>
              <a:buAutoNum type="arabicPeriod"/>
            </a:pPr>
            <a:r>
              <a:rPr lang="de-DE"/>
              <a:t>lese Sensordaten</a:t>
            </a:r>
          </a:p>
          <a:p>
            <a:pPr marL="342900" indent="-342900">
              <a:buFont typeface="+mj-lt"/>
              <a:buAutoNum type="arabicPeriod"/>
            </a:pPr>
            <a:r>
              <a:rPr lang="de-DE"/>
              <a:t>filtern für intentionalen Input</a:t>
            </a:r>
          </a:p>
          <a:p>
            <a:pPr marL="342900" indent="-342900">
              <a:buFont typeface="+mj-lt"/>
              <a:buAutoNum type="arabicPeriod"/>
            </a:pPr>
            <a:r>
              <a:rPr lang="de-DE"/>
              <a:t>Verwerfe Noise</a:t>
            </a:r>
          </a:p>
          <a:p>
            <a:pPr marL="342900" indent="-342900">
              <a:buFont typeface="+mj-lt"/>
              <a:buAutoNum type="arabicPeriod"/>
            </a:pPr>
            <a:r>
              <a:rPr lang="de-DE"/>
              <a:t>remap ADS Overreadings</a:t>
            </a:r>
          </a:p>
          <a:p>
            <a:pPr marL="342900" indent="-342900">
              <a:buFont typeface="+mj-lt"/>
              <a:buAutoNum type="arabicPeriod"/>
            </a:pPr>
            <a:r>
              <a:rPr lang="de-DE"/>
              <a:t>send via TCP</a:t>
            </a:r>
          </a:p>
          <a:p>
            <a:pPr marL="342900" indent="-342900">
              <a:buFont typeface="+mj-lt"/>
              <a:buAutoNum type="arabicPeriod"/>
            </a:pPr>
            <a:endParaRPr lang="de-DE"/>
          </a:p>
          <a:p>
            <a:endParaRPr lang="de-DE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5D55D0A7-2293-DFDB-894E-DDC9AC9F0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287" y="1304132"/>
            <a:ext cx="2549552" cy="421703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C8FB5A6-317E-71BB-EF77-62C63AA00E9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062" y="4321652"/>
            <a:ext cx="2115902" cy="123221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9F97379-87F2-DFBA-07B6-B1B6073B9F7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556" y="2562067"/>
            <a:ext cx="2078752" cy="155906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EEC03C1-AA83-BCA4-4D06-7FDAE955E93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813" y="1304132"/>
            <a:ext cx="914900" cy="106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7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Smartwatch App </a:t>
            </a:r>
            <a:br>
              <a:rPr lang="de-DE" dirty="0"/>
            </a:br>
            <a:r>
              <a:rPr lang="de-DE" b="0" dirty="0"/>
              <a:t>mit Tizen-Studio</a:t>
            </a:r>
            <a:br>
              <a:rPr lang="de-DE" b="0" dirty="0"/>
            </a:br>
            <a:endParaRPr lang="de-DE" b="0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0"/>
          </p:nvPr>
        </p:nvSpPr>
        <p:spPr>
          <a:xfrm>
            <a:off x="385763" y="1484313"/>
            <a:ext cx="5173373" cy="4249738"/>
          </a:xfrm>
        </p:spPr>
        <p:txBody>
          <a:bodyPr/>
          <a:lstStyle/>
          <a:p>
            <a:r>
              <a:rPr lang="de-DE" b="1" dirty="0"/>
              <a:t>Phase 1</a:t>
            </a:r>
          </a:p>
          <a:p>
            <a:pPr marL="285750" indent="-285750">
              <a:buFont typeface="Symbol" pitchFamily="2" charset="2"/>
              <a:buChar char="-"/>
            </a:pPr>
            <a:r>
              <a:rPr lang="de-DE" dirty="0"/>
              <a:t>Tizen Studio kennenlernen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de-DE" dirty="0"/>
              <a:t>Erkenntnis: „Quasi eine Website“</a:t>
            </a:r>
          </a:p>
          <a:p>
            <a:r>
              <a:rPr lang="de-DE" b="1" dirty="0"/>
              <a:t>Phase 2</a:t>
            </a:r>
          </a:p>
          <a:p>
            <a:pPr marL="285750" indent="-285750">
              <a:buFont typeface="Symbol" pitchFamily="2" charset="2"/>
              <a:buChar char="-"/>
            </a:pPr>
            <a:r>
              <a:rPr lang="de-DE" dirty="0"/>
              <a:t>App als  </a:t>
            </a:r>
            <a:r>
              <a:rPr lang="de-DE" dirty="0" err="1"/>
              <a:t>OnePager</a:t>
            </a:r>
            <a:r>
              <a:rPr lang="de-DE" dirty="0"/>
              <a:t>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de-DE" dirty="0"/>
              <a:t>Erkenntnis: „</a:t>
            </a:r>
            <a:r>
              <a:rPr lang="de-DE" dirty="0" err="1"/>
              <a:t>Bezelrotation</a:t>
            </a:r>
            <a:r>
              <a:rPr lang="de-DE" dirty="0"/>
              <a:t> an </a:t>
            </a:r>
            <a:r>
              <a:rPr lang="de-DE" dirty="0" err="1"/>
              <a:t>sectionchange</a:t>
            </a:r>
            <a:r>
              <a:rPr lang="de-DE" dirty="0"/>
              <a:t> gebunden“ </a:t>
            </a:r>
          </a:p>
          <a:p>
            <a:r>
              <a:rPr lang="de-DE" b="1" dirty="0"/>
              <a:t>Phase 3 </a:t>
            </a:r>
          </a:p>
          <a:p>
            <a:pPr marL="285750" indent="-285750">
              <a:buFont typeface="Symbol" pitchFamily="2" charset="2"/>
              <a:buChar char="-"/>
            </a:pPr>
            <a:r>
              <a:rPr lang="de-DE" dirty="0"/>
              <a:t>Multipage App </a:t>
            </a:r>
          </a:p>
          <a:p>
            <a:r>
              <a:rPr lang="de-DE" b="1" dirty="0"/>
              <a:t>Herausforderungen: </a:t>
            </a:r>
          </a:p>
          <a:p>
            <a:pPr marL="285750" indent="-285750">
              <a:buFont typeface="Symbol" pitchFamily="2" charset="2"/>
              <a:buChar char="-"/>
            </a:pPr>
            <a:r>
              <a:rPr lang="de-DE" dirty="0"/>
              <a:t>Websocket Kommunikation</a:t>
            </a:r>
          </a:p>
          <a:p>
            <a:pPr marL="285750" indent="-285750">
              <a:buFont typeface="Symbol" pitchFamily="2" charset="2"/>
              <a:buChar char="-"/>
            </a:pPr>
            <a:r>
              <a:rPr lang="de-DE" dirty="0"/>
              <a:t>Jede Menge klein …</a:t>
            </a:r>
          </a:p>
          <a:p>
            <a:endParaRPr lang="de-DE" b="1" dirty="0"/>
          </a:p>
        </p:txBody>
      </p:sp>
      <p:sp>
        <p:nvSpPr>
          <p:cNvPr id="2" name="Bildplatzhalter 3">
            <a:extLst>
              <a:ext uri="{FF2B5EF4-FFF2-40B4-BE49-F238E27FC236}">
                <a16:creationId xmlns:a16="http://schemas.microsoft.com/office/drawing/2014/main" id="{4B1F093C-9061-0AA3-8DBD-49C145838524}"/>
              </a:ext>
            </a:extLst>
          </p:cNvPr>
          <p:cNvSpPr txBox="1">
            <a:spLocks/>
          </p:cNvSpPr>
          <p:nvPr/>
        </p:nvSpPr>
        <p:spPr>
          <a:xfrm>
            <a:off x="5818909" y="1484313"/>
            <a:ext cx="2940056" cy="424973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6000" indent="-324000" algn="l" defTabSz="914400" rtl="0" eaLnBrk="1" latinLnBrk="0" hangingPunct="1">
              <a:spcBef>
                <a:spcPts val="300"/>
              </a:spcBef>
              <a:buFont typeface="Open Sans" panose="020B0606030504020204" pitchFamily="34" charset="0"/>
              <a:buChar char="—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6000" indent="-216000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6000" indent="-179388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pic>
        <p:nvPicPr>
          <p:cNvPr id="5" name="Grafik 4" descr="Ein Bild, das Text, Screenshot, Schrift, Dokument enthält.&#10;&#10;Automatisch generierte Beschreibung">
            <a:extLst>
              <a:ext uri="{FF2B5EF4-FFF2-40B4-BE49-F238E27FC236}">
                <a16:creationId xmlns:a16="http://schemas.microsoft.com/office/drawing/2014/main" id="{4E6215C3-DC27-17D6-E614-B115C72FB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802" y="1268848"/>
            <a:ext cx="2182091" cy="468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9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84728-3C2E-5B9D-F2F0-9FF80A001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C2569EF-D98A-0CBF-3887-8F280D975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Mixed Reality Ansicht  </a:t>
            </a:r>
            <a:br>
              <a:rPr lang="de-DE" dirty="0"/>
            </a:br>
            <a:r>
              <a:rPr lang="de-DE" b="0" dirty="0"/>
              <a:t>mit Unity</a:t>
            </a:r>
            <a:br>
              <a:rPr lang="de-DE" b="0" dirty="0"/>
            </a:br>
            <a:endParaRPr lang="de-DE" b="0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86A75B7-311A-E95B-D04B-906B219A33A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11077906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heme/theme1.xml><?xml version="1.0" encoding="utf-8"?>
<a:theme xmlns:a="http://schemas.openxmlformats.org/drawingml/2006/main" name="TUD_2018">
  <a:themeElements>
    <a:clrScheme name="TUD_Farben">
      <a:dk1>
        <a:srgbClr val="00305E"/>
      </a:dk1>
      <a:lt1>
        <a:srgbClr val="FFFFFF"/>
      </a:lt1>
      <a:dk2>
        <a:srgbClr val="00305E"/>
      </a:dk2>
      <a:lt2>
        <a:srgbClr val="727879"/>
      </a:lt2>
      <a:accent1>
        <a:srgbClr val="009EE0"/>
      </a:accent1>
      <a:accent2>
        <a:srgbClr val="006AB3"/>
      </a:accent2>
      <a:accent3>
        <a:srgbClr val="6AB023"/>
      </a:accent3>
      <a:accent4>
        <a:srgbClr val="007D40"/>
      </a:accent4>
      <a:accent5>
        <a:srgbClr val="93107E"/>
      </a:accent5>
      <a:accent6>
        <a:srgbClr val="54378A"/>
      </a:accent6>
      <a:hlink>
        <a:srgbClr val="009EE0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8_Präsentationsvorlage_TUD_4zu3.potx" id="{1C544723-7F2E-418A-9E3B-CED191FDBF2D}" vid="{87D4FD80-0831-4EA3-9991-881292BE93D6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TUD_2018</Template>
  <TotalTime>0</TotalTime>
  <Words>276</Words>
  <Application>Microsoft Office PowerPoint</Application>
  <PresentationFormat>On-screen Show (4:3)</PresentationFormat>
  <Paragraphs>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Open Sans</vt:lpstr>
      <vt:lpstr>Wingdings</vt:lpstr>
      <vt:lpstr>Symbol</vt:lpstr>
      <vt:lpstr>Calibri</vt:lpstr>
      <vt:lpstr>TUD_2018</vt:lpstr>
      <vt:lpstr>Interaktives Uhrenband mit Smartwatch Anbindung</vt:lpstr>
      <vt:lpstr>Inhalte unserer Präsentation</vt:lpstr>
      <vt:lpstr>Unsere Idee vom interaktiven Uhrenband </vt:lpstr>
      <vt:lpstr>Der Sketch von einem Klickbaren Uhrarmband</vt:lpstr>
      <vt:lpstr>Unsere Umsetzung vom interaktiven Uhrenband</vt:lpstr>
      <vt:lpstr>Teilbereiche von unserem Projekt</vt:lpstr>
      <vt:lpstr>Armband  Arduino + Layout</vt:lpstr>
      <vt:lpstr>Smartwatch App  mit Tizen-Studio </vt:lpstr>
      <vt:lpstr>Mixed Reality Ansicht   mit Unity </vt:lpstr>
      <vt:lpstr>Unsere Praxis  als Prototyp</vt:lpstr>
      <vt:lpstr>Showcase  Time to Show </vt:lpstr>
      <vt:lpstr>Notfall Video für den Fall der Fälle </vt:lpstr>
      <vt:lpstr>Ausblick </vt:lpstr>
      <vt:lpstr>Quellen des Wissens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Präsentationsvorlagen im CD der TU Dresden</dc:title>
  <dc:creator>7f32ceb2, 99dd4495</dc:creator>
  <cp:lastModifiedBy>Avva chan</cp:lastModifiedBy>
  <cp:revision>12</cp:revision>
  <dcterms:created xsi:type="dcterms:W3CDTF">2024-01-29T11:24:37Z</dcterms:created>
  <dcterms:modified xsi:type="dcterms:W3CDTF">2024-01-30T10:14:06Z</dcterms:modified>
</cp:coreProperties>
</file>