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121" roundtripDataSignature="AMtx7mhrfcsdzJZoEDFLzfYircqeX3Kb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121" Type="http://customschemas.google.com/relationships/presentationmetadata" Target="metadata"/><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4" name="Shape 884"/>
        <p:cNvGrpSpPr/>
        <p:nvPr/>
      </p:nvGrpSpPr>
      <p:grpSpPr>
        <a:xfrm>
          <a:off x="0" y="0"/>
          <a:ext cx="0" cy="0"/>
          <a:chOff x="0" y="0"/>
          <a:chExt cx="0" cy="0"/>
        </a:xfrm>
      </p:grpSpPr>
      <p:sp>
        <p:nvSpPr>
          <p:cNvPr id="885" name="Google Shape;885;p1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6" name="Google Shape;886;p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1" name="Shape 891"/>
        <p:cNvGrpSpPr/>
        <p:nvPr/>
      </p:nvGrpSpPr>
      <p:grpSpPr>
        <a:xfrm>
          <a:off x="0" y="0"/>
          <a:ext cx="0" cy="0"/>
          <a:chOff x="0" y="0"/>
          <a:chExt cx="0" cy="0"/>
        </a:xfrm>
      </p:grpSpPr>
      <p:sp>
        <p:nvSpPr>
          <p:cNvPr id="892" name="Google Shape;892;p1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3" name="Google Shape;893;p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8" name="Shape 898"/>
        <p:cNvGrpSpPr/>
        <p:nvPr/>
      </p:nvGrpSpPr>
      <p:grpSpPr>
        <a:xfrm>
          <a:off x="0" y="0"/>
          <a:ext cx="0" cy="0"/>
          <a:chOff x="0" y="0"/>
          <a:chExt cx="0" cy="0"/>
        </a:xfrm>
      </p:grpSpPr>
      <p:sp>
        <p:nvSpPr>
          <p:cNvPr id="899" name="Google Shape;899;p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0" name="Google Shape;900;p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7" name="Shape 907"/>
        <p:cNvGrpSpPr/>
        <p:nvPr/>
      </p:nvGrpSpPr>
      <p:grpSpPr>
        <a:xfrm>
          <a:off x="0" y="0"/>
          <a:ext cx="0" cy="0"/>
          <a:chOff x="0" y="0"/>
          <a:chExt cx="0" cy="0"/>
        </a:xfrm>
      </p:grpSpPr>
      <p:sp>
        <p:nvSpPr>
          <p:cNvPr id="908" name="Google Shape;908;p1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9" name="Google Shape;909;p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4" name="Shape 914"/>
        <p:cNvGrpSpPr/>
        <p:nvPr/>
      </p:nvGrpSpPr>
      <p:grpSpPr>
        <a:xfrm>
          <a:off x="0" y="0"/>
          <a:ext cx="0" cy="0"/>
          <a:chOff x="0" y="0"/>
          <a:chExt cx="0" cy="0"/>
        </a:xfrm>
      </p:grpSpPr>
      <p:sp>
        <p:nvSpPr>
          <p:cNvPr id="915" name="Google Shape;915;p1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6" name="Google Shape;916;p1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1" name="Shape 921"/>
        <p:cNvGrpSpPr/>
        <p:nvPr/>
      </p:nvGrpSpPr>
      <p:grpSpPr>
        <a:xfrm>
          <a:off x="0" y="0"/>
          <a:ext cx="0" cy="0"/>
          <a:chOff x="0" y="0"/>
          <a:chExt cx="0" cy="0"/>
        </a:xfrm>
      </p:grpSpPr>
      <p:sp>
        <p:nvSpPr>
          <p:cNvPr id="922" name="Google Shape;922;p1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3" name="Google Shape;923;p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8" name="Shape 928"/>
        <p:cNvGrpSpPr/>
        <p:nvPr/>
      </p:nvGrpSpPr>
      <p:grpSpPr>
        <a:xfrm>
          <a:off x="0" y="0"/>
          <a:ext cx="0" cy="0"/>
          <a:chOff x="0" y="0"/>
          <a:chExt cx="0" cy="0"/>
        </a:xfrm>
      </p:grpSpPr>
      <p:sp>
        <p:nvSpPr>
          <p:cNvPr id="929" name="Google Shape;929;p1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0" name="Google Shape;930;p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5" name="Shape 935"/>
        <p:cNvGrpSpPr/>
        <p:nvPr/>
      </p:nvGrpSpPr>
      <p:grpSpPr>
        <a:xfrm>
          <a:off x="0" y="0"/>
          <a:ext cx="0" cy="0"/>
          <a:chOff x="0" y="0"/>
          <a:chExt cx="0" cy="0"/>
        </a:xfrm>
      </p:grpSpPr>
      <p:sp>
        <p:nvSpPr>
          <p:cNvPr id="936" name="Google Shape;936;p1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7" name="Google Shape;937;p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2" name="Shape 942"/>
        <p:cNvGrpSpPr/>
        <p:nvPr/>
      </p:nvGrpSpPr>
      <p:grpSpPr>
        <a:xfrm>
          <a:off x="0" y="0"/>
          <a:ext cx="0" cy="0"/>
          <a:chOff x="0" y="0"/>
          <a:chExt cx="0" cy="0"/>
        </a:xfrm>
      </p:grpSpPr>
      <p:sp>
        <p:nvSpPr>
          <p:cNvPr id="943" name="Google Shape;943;p1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4" name="Google Shape;944;p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9" name="Shape 949"/>
        <p:cNvGrpSpPr/>
        <p:nvPr/>
      </p:nvGrpSpPr>
      <p:grpSpPr>
        <a:xfrm>
          <a:off x="0" y="0"/>
          <a:ext cx="0" cy="0"/>
          <a:chOff x="0" y="0"/>
          <a:chExt cx="0" cy="0"/>
        </a:xfrm>
      </p:grpSpPr>
      <p:sp>
        <p:nvSpPr>
          <p:cNvPr id="950" name="Google Shape;950;p10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1" name="Google Shape;951;p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6" name="Shape 956"/>
        <p:cNvGrpSpPr/>
        <p:nvPr/>
      </p:nvGrpSpPr>
      <p:grpSpPr>
        <a:xfrm>
          <a:off x="0" y="0"/>
          <a:ext cx="0" cy="0"/>
          <a:chOff x="0" y="0"/>
          <a:chExt cx="0" cy="0"/>
        </a:xfrm>
      </p:grpSpPr>
      <p:sp>
        <p:nvSpPr>
          <p:cNvPr id="957" name="Google Shape;957;p1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8" name="Google Shape;958;p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3" name="Shape 963"/>
        <p:cNvGrpSpPr/>
        <p:nvPr/>
      </p:nvGrpSpPr>
      <p:grpSpPr>
        <a:xfrm>
          <a:off x="0" y="0"/>
          <a:ext cx="0" cy="0"/>
          <a:chOff x="0" y="0"/>
          <a:chExt cx="0" cy="0"/>
        </a:xfrm>
      </p:grpSpPr>
      <p:sp>
        <p:nvSpPr>
          <p:cNvPr id="964" name="Google Shape;964;p1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5" name="Google Shape;965;p1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0" name="Shape 970"/>
        <p:cNvGrpSpPr/>
        <p:nvPr/>
      </p:nvGrpSpPr>
      <p:grpSpPr>
        <a:xfrm>
          <a:off x="0" y="0"/>
          <a:ext cx="0" cy="0"/>
          <a:chOff x="0" y="0"/>
          <a:chExt cx="0" cy="0"/>
        </a:xfrm>
      </p:grpSpPr>
      <p:sp>
        <p:nvSpPr>
          <p:cNvPr id="971" name="Google Shape;971;p1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2" name="Google Shape;972;p1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7" name="Shape 977"/>
        <p:cNvGrpSpPr/>
        <p:nvPr/>
      </p:nvGrpSpPr>
      <p:grpSpPr>
        <a:xfrm>
          <a:off x="0" y="0"/>
          <a:ext cx="0" cy="0"/>
          <a:chOff x="0" y="0"/>
          <a:chExt cx="0" cy="0"/>
        </a:xfrm>
      </p:grpSpPr>
      <p:sp>
        <p:nvSpPr>
          <p:cNvPr id="978" name="Google Shape;978;p1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9" name="Google Shape;979;p1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4" name="Shape 984"/>
        <p:cNvGrpSpPr/>
        <p:nvPr/>
      </p:nvGrpSpPr>
      <p:grpSpPr>
        <a:xfrm>
          <a:off x="0" y="0"/>
          <a:ext cx="0" cy="0"/>
          <a:chOff x="0" y="0"/>
          <a:chExt cx="0" cy="0"/>
        </a:xfrm>
      </p:grpSpPr>
      <p:sp>
        <p:nvSpPr>
          <p:cNvPr id="985" name="Google Shape;985;p1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6" name="Google Shape;986;p1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IN" sz="1050">
                <a:solidFill>
                  <a:srgbClr val="6A6A6A"/>
                </a:solidFill>
                <a:highlight>
                  <a:srgbClr val="FFFFFF"/>
                </a:highlight>
                <a:latin typeface="Arial"/>
                <a:ea typeface="Arial"/>
                <a:cs typeface="Arial"/>
                <a:sym typeface="Arial"/>
              </a:rPr>
              <a:t>Ubiquitous computing</a:t>
            </a:r>
            <a:r>
              <a:rPr lang="en-IN" sz="1050">
                <a:solidFill>
                  <a:srgbClr val="545454"/>
                </a:solidFill>
                <a:highlight>
                  <a:srgbClr val="FFFFFF"/>
                </a:highlight>
                <a:latin typeface="Arial"/>
                <a:ea typeface="Arial"/>
                <a:cs typeface="Arial"/>
                <a:sym typeface="Arial"/>
              </a:rPr>
              <a:t> (or "ubicomp") is a concept in software engineering and computer science where </a:t>
            </a:r>
            <a:r>
              <a:rPr b="1" lang="en-IN" sz="1050">
                <a:solidFill>
                  <a:srgbClr val="6A6A6A"/>
                </a:solidFill>
                <a:highlight>
                  <a:srgbClr val="FFFFFF"/>
                </a:highlight>
                <a:latin typeface="Arial"/>
                <a:ea typeface="Arial"/>
                <a:cs typeface="Arial"/>
                <a:sym typeface="Arial"/>
              </a:rPr>
              <a:t>computing</a:t>
            </a:r>
            <a:r>
              <a:rPr lang="en-IN" sz="1050">
                <a:solidFill>
                  <a:srgbClr val="545454"/>
                </a:solidFill>
                <a:highlight>
                  <a:srgbClr val="FFFFFF"/>
                </a:highlight>
                <a:latin typeface="Arial"/>
                <a:ea typeface="Arial"/>
                <a:cs typeface="Arial"/>
                <a:sym typeface="Arial"/>
              </a:rPr>
              <a:t> is made to appear anytime and everywhere.</a:t>
            </a:r>
            <a:endParaRPr sz="1050">
              <a:solidFill>
                <a:srgbClr val="545454"/>
              </a:solidFill>
              <a:highlight>
                <a:srgbClr val="FFFFFF"/>
              </a:highlight>
              <a:latin typeface="Arial"/>
              <a:ea typeface="Arial"/>
              <a:cs typeface="Arial"/>
              <a:sym typeface="Arial"/>
            </a:endParaRPr>
          </a:p>
          <a:p>
            <a:pPr indent="0" lvl="0" marL="0" rtl="0" algn="l">
              <a:spcBef>
                <a:spcPts val="0"/>
              </a:spcBef>
              <a:spcAft>
                <a:spcPts val="0"/>
              </a:spcAft>
              <a:buNone/>
            </a:pPr>
            <a:r>
              <a:rPr b="1" lang="en-IN">
                <a:solidFill>
                  <a:srgbClr val="222222"/>
                </a:solidFill>
                <a:highlight>
                  <a:srgbClr val="FFFFFF"/>
                </a:highlight>
                <a:latin typeface="Arial"/>
                <a:ea typeface="Arial"/>
                <a:cs typeface="Arial"/>
                <a:sym typeface="Arial"/>
              </a:rPr>
              <a:t>Multihoming</a:t>
            </a:r>
            <a:r>
              <a:rPr lang="en-IN">
                <a:solidFill>
                  <a:srgbClr val="222222"/>
                </a:solidFill>
                <a:highlight>
                  <a:srgbClr val="FFFFFF"/>
                </a:highlight>
                <a:latin typeface="Arial"/>
                <a:ea typeface="Arial"/>
                <a:cs typeface="Arial"/>
                <a:sym typeface="Arial"/>
              </a:rPr>
              <a:t> is the practice of connecting a host or a computer </a:t>
            </a:r>
            <a:r>
              <a:rPr b="1" lang="en-IN">
                <a:solidFill>
                  <a:srgbClr val="222222"/>
                </a:solidFill>
                <a:highlight>
                  <a:srgbClr val="FFFFFF"/>
                </a:highlight>
                <a:latin typeface="Arial"/>
                <a:ea typeface="Arial"/>
                <a:cs typeface="Arial"/>
                <a:sym typeface="Arial"/>
              </a:rPr>
              <a:t>network</a:t>
            </a:r>
            <a:r>
              <a:rPr lang="en-IN">
                <a:solidFill>
                  <a:srgbClr val="222222"/>
                </a:solidFill>
                <a:highlight>
                  <a:srgbClr val="FFFFFF"/>
                </a:highlight>
                <a:latin typeface="Arial"/>
                <a:ea typeface="Arial"/>
                <a:cs typeface="Arial"/>
                <a:sym typeface="Arial"/>
              </a:rPr>
              <a:t> to more than one </a:t>
            </a:r>
            <a:r>
              <a:rPr b="1" lang="en-IN">
                <a:solidFill>
                  <a:srgbClr val="222222"/>
                </a:solidFill>
                <a:highlight>
                  <a:srgbClr val="FFFFFF"/>
                </a:highlight>
                <a:latin typeface="Arial"/>
                <a:ea typeface="Arial"/>
                <a:cs typeface="Arial"/>
                <a:sym typeface="Arial"/>
              </a:rPr>
              <a:t>network</a:t>
            </a:r>
            <a:r>
              <a:rPr lang="en-IN">
                <a:solidFill>
                  <a:srgbClr val="222222"/>
                </a:solidFill>
                <a:highlight>
                  <a:srgbClr val="FFFFFF"/>
                </a:highlight>
                <a:latin typeface="Arial"/>
                <a:ea typeface="Arial"/>
                <a:cs typeface="Arial"/>
                <a:sym typeface="Arial"/>
              </a:rPr>
              <a:t>. This can be done in order to increase reliability or performance.</a:t>
            </a:r>
            <a:endParaRPr sz="1050">
              <a:solidFill>
                <a:srgbClr val="545454"/>
              </a:solidFill>
              <a:highlight>
                <a:srgbClr val="FFFFFF"/>
              </a:highlight>
              <a:latin typeface="Arial"/>
              <a:ea typeface="Arial"/>
              <a:cs typeface="Arial"/>
              <a:sym typeface="Arial"/>
            </a:endParaRPr>
          </a:p>
        </p:txBody>
      </p:sp>
      <p:sp>
        <p:nvSpPr>
          <p:cNvPr id="303" name="Google Shape;303;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6" name="Google Shape;326;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5" name="Google Shape;335;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IN">
                <a:solidFill>
                  <a:srgbClr val="222222"/>
                </a:solidFill>
                <a:highlight>
                  <a:srgbClr val="FFFFFF"/>
                </a:highlight>
                <a:latin typeface="Arial"/>
                <a:ea typeface="Arial"/>
                <a:cs typeface="Arial"/>
                <a:sym typeface="Arial"/>
              </a:rPr>
              <a:t>seashore, </a:t>
            </a:r>
            <a:r>
              <a:rPr lang="en-IN">
                <a:solidFill>
                  <a:srgbClr val="222222"/>
                </a:solidFill>
                <a:highlight>
                  <a:srgbClr val="FFFFFF"/>
                </a:highlight>
                <a:latin typeface="Arial"/>
                <a:ea typeface="Arial"/>
                <a:cs typeface="Arial"/>
                <a:sym typeface="Arial"/>
              </a:rPr>
              <a:t>a line that forms the boundary between the land and the ocean or a lake.</a:t>
            </a:r>
            <a:endParaRPr>
              <a:solidFill>
                <a:srgbClr val="222222"/>
              </a:solidFill>
              <a:highlight>
                <a:srgbClr val="FFFFFF"/>
              </a:highlight>
              <a:latin typeface="Arial"/>
              <a:ea typeface="Arial"/>
              <a:cs typeface="Arial"/>
              <a:sym typeface="Arial"/>
            </a:endParaRPr>
          </a:p>
          <a:p>
            <a:pPr indent="0" lvl="0" marL="0" rtl="0" algn="l">
              <a:spcBef>
                <a:spcPts val="0"/>
              </a:spcBef>
              <a:spcAft>
                <a:spcPts val="0"/>
              </a:spcAft>
              <a:buNone/>
            </a:pPr>
            <a:r>
              <a:rPr b="1" lang="en-IN" sz="1100">
                <a:solidFill>
                  <a:srgbClr val="222222"/>
                </a:solidFill>
                <a:highlight>
                  <a:srgbClr val="FFFFFF"/>
                </a:highlight>
                <a:latin typeface="Arial"/>
                <a:ea typeface="Arial"/>
                <a:cs typeface="Arial"/>
                <a:sym typeface="Arial"/>
              </a:rPr>
              <a:t>Reconnaissance:</a:t>
            </a:r>
            <a:r>
              <a:rPr lang="en-IN" sz="1100">
                <a:solidFill>
                  <a:srgbClr val="222222"/>
                </a:solidFill>
                <a:highlight>
                  <a:srgbClr val="FFFFFF"/>
                </a:highlight>
                <a:latin typeface="Arial"/>
                <a:ea typeface="Arial"/>
                <a:cs typeface="Arial"/>
                <a:sym typeface="Arial"/>
              </a:rPr>
              <a:t> military observation of a region to locate an enemy or ascertain strategic features.</a:t>
            </a:r>
            <a:endParaRPr>
              <a:solidFill>
                <a:srgbClr val="222222"/>
              </a:solidFill>
              <a:highlight>
                <a:srgbClr val="FFFFFF"/>
              </a:highlight>
              <a:latin typeface="Arial"/>
              <a:ea typeface="Arial"/>
              <a:cs typeface="Arial"/>
              <a:sym typeface="Arial"/>
            </a:endParaRPr>
          </a:p>
        </p:txBody>
      </p:sp>
      <p:sp>
        <p:nvSpPr>
          <p:cNvPr id="336" name="Google Shape;336;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3" name="Google Shape;343;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sz="1050">
                <a:solidFill>
                  <a:srgbClr val="70757A"/>
                </a:solidFill>
                <a:highlight>
                  <a:srgbClr val="FFFFFF"/>
                </a:highlight>
                <a:latin typeface="Arial"/>
                <a:ea typeface="Arial"/>
                <a:cs typeface="Arial"/>
                <a:sym typeface="Arial"/>
              </a:rPr>
              <a:t> </a:t>
            </a:r>
            <a:r>
              <a:rPr b="1" lang="en-IN" sz="1050">
                <a:solidFill>
                  <a:srgbClr val="6A6A6A"/>
                </a:solidFill>
                <a:highlight>
                  <a:srgbClr val="FFFFFF"/>
                </a:highlight>
                <a:latin typeface="Arial"/>
                <a:ea typeface="Arial"/>
                <a:cs typeface="Arial"/>
                <a:sym typeface="Arial"/>
              </a:rPr>
              <a:t>Gateway</a:t>
            </a:r>
            <a:r>
              <a:rPr lang="en-IN" sz="1050">
                <a:solidFill>
                  <a:srgbClr val="545454"/>
                </a:solidFill>
                <a:highlight>
                  <a:srgbClr val="FFFFFF"/>
                </a:highlight>
                <a:latin typeface="Arial"/>
                <a:ea typeface="Arial"/>
                <a:cs typeface="Arial"/>
                <a:sym typeface="Arial"/>
              </a:rPr>
              <a:t> is a hardware device that acts as a "gate" between two </a:t>
            </a:r>
            <a:r>
              <a:rPr b="1" lang="en-IN" sz="1050">
                <a:solidFill>
                  <a:srgbClr val="6A6A6A"/>
                </a:solidFill>
                <a:highlight>
                  <a:srgbClr val="FFFFFF"/>
                </a:highlight>
                <a:latin typeface="Arial"/>
                <a:ea typeface="Arial"/>
                <a:cs typeface="Arial"/>
                <a:sym typeface="Arial"/>
              </a:rPr>
              <a:t>networks</a:t>
            </a:r>
            <a:r>
              <a:rPr lang="en-IN" sz="1050">
                <a:solidFill>
                  <a:srgbClr val="545454"/>
                </a:solidFill>
                <a:highlight>
                  <a:srgbClr val="FFFFFF"/>
                </a:highlight>
                <a:latin typeface="Arial"/>
                <a:ea typeface="Arial"/>
                <a:cs typeface="Arial"/>
                <a:sym typeface="Arial"/>
              </a:rPr>
              <a:t>. It may be a router, firewall, server, or other device that enables traffic to flow in and out of the </a:t>
            </a:r>
            <a:r>
              <a:rPr b="1" lang="en-IN" sz="1050">
                <a:solidFill>
                  <a:srgbClr val="6A6A6A"/>
                </a:solidFill>
                <a:highlight>
                  <a:srgbClr val="FFFFFF"/>
                </a:highlight>
                <a:latin typeface="Arial"/>
                <a:ea typeface="Arial"/>
                <a:cs typeface="Arial"/>
                <a:sym typeface="Arial"/>
              </a:rPr>
              <a:t>network</a:t>
            </a:r>
            <a:r>
              <a:rPr lang="en-IN" sz="1050">
                <a:solidFill>
                  <a:srgbClr val="545454"/>
                </a:solidFill>
                <a:highlight>
                  <a:srgbClr val="FFFFFF"/>
                </a:highlight>
                <a:latin typeface="Arial"/>
                <a:ea typeface="Arial"/>
                <a:cs typeface="Arial"/>
                <a:sym typeface="Arial"/>
              </a:rPr>
              <a:t>.</a:t>
            </a:r>
            <a:endParaRPr/>
          </a:p>
        </p:txBody>
      </p:sp>
      <p:sp>
        <p:nvSpPr>
          <p:cNvPr id="344" name="Google Shape;344;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2" name="Google Shape;352;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1" name="Google Shape;361;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2" name="Google Shape;372;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2" name="Google Shape;382;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2" name="Google Shape;392;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2" name="Google Shape;402;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2" name="Google Shape;412;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2" name="Google Shape;422;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solidFill>
                  <a:srgbClr val="222222"/>
                </a:solidFill>
                <a:highlight>
                  <a:srgbClr val="FFFFFF"/>
                </a:highlight>
                <a:latin typeface="Arial"/>
                <a:ea typeface="Arial"/>
                <a:cs typeface="Arial"/>
                <a:sym typeface="Arial"/>
              </a:rPr>
              <a:t>A </a:t>
            </a:r>
            <a:r>
              <a:rPr b="1" lang="en-IN">
                <a:solidFill>
                  <a:srgbClr val="222222"/>
                </a:solidFill>
                <a:highlight>
                  <a:srgbClr val="FFFFFF"/>
                </a:highlight>
                <a:latin typeface="Arial"/>
                <a:ea typeface="Arial"/>
                <a:cs typeface="Arial"/>
                <a:sym typeface="Arial"/>
              </a:rPr>
              <a:t>RFID</a:t>
            </a:r>
            <a:r>
              <a:rPr lang="en-IN">
                <a:solidFill>
                  <a:srgbClr val="222222"/>
                </a:solidFill>
                <a:highlight>
                  <a:srgbClr val="FFFFFF"/>
                </a:highlight>
                <a:latin typeface="Arial"/>
                <a:ea typeface="Arial"/>
                <a:cs typeface="Arial"/>
                <a:sym typeface="Arial"/>
              </a:rPr>
              <a:t> system is made up of two </a:t>
            </a:r>
            <a:r>
              <a:rPr b="1" lang="en-IN">
                <a:solidFill>
                  <a:srgbClr val="222222"/>
                </a:solidFill>
                <a:highlight>
                  <a:srgbClr val="FFFFFF"/>
                </a:highlight>
                <a:latin typeface="Arial"/>
                <a:ea typeface="Arial"/>
                <a:cs typeface="Arial"/>
                <a:sym typeface="Arial"/>
              </a:rPr>
              <a:t>parts</a:t>
            </a:r>
            <a:r>
              <a:rPr lang="en-IN">
                <a:solidFill>
                  <a:srgbClr val="222222"/>
                </a:solidFill>
                <a:highlight>
                  <a:srgbClr val="FFFFFF"/>
                </a:highlight>
                <a:latin typeface="Arial"/>
                <a:ea typeface="Arial"/>
                <a:cs typeface="Arial"/>
                <a:sym typeface="Arial"/>
              </a:rPr>
              <a:t>: a tag or label and a reader. ... The </a:t>
            </a:r>
            <a:r>
              <a:rPr b="1" lang="en-IN">
                <a:solidFill>
                  <a:srgbClr val="222222"/>
                </a:solidFill>
                <a:highlight>
                  <a:srgbClr val="FFFFFF"/>
                </a:highlight>
                <a:latin typeface="Arial"/>
                <a:ea typeface="Arial"/>
                <a:cs typeface="Arial"/>
                <a:sym typeface="Arial"/>
              </a:rPr>
              <a:t>RFID</a:t>
            </a:r>
            <a:r>
              <a:rPr lang="en-IN">
                <a:solidFill>
                  <a:srgbClr val="222222"/>
                </a:solidFill>
                <a:highlight>
                  <a:srgbClr val="FFFFFF"/>
                </a:highlight>
                <a:latin typeface="Arial"/>
                <a:ea typeface="Arial"/>
                <a:cs typeface="Arial"/>
                <a:sym typeface="Arial"/>
              </a:rPr>
              <a:t> component on the tags have two </a:t>
            </a:r>
            <a:r>
              <a:rPr b="1" lang="en-IN">
                <a:solidFill>
                  <a:srgbClr val="222222"/>
                </a:solidFill>
                <a:highlight>
                  <a:srgbClr val="FFFFFF"/>
                </a:highlight>
                <a:latin typeface="Arial"/>
                <a:ea typeface="Arial"/>
                <a:cs typeface="Arial"/>
                <a:sym typeface="Arial"/>
              </a:rPr>
              <a:t>parts</a:t>
            </a:r>
            <a:r>
              <a:rPr lang="en-IN">
                <a:solidFill>
                  <a:srgbClr val="222222"/>
                </a:solidFill>
                <a:highlight>
                  <a:srgbClr val="FFFFFF"/>
                </a:highlight>
                <a:latin typeface="Arial"/>
                <a:ea typeface="Arial"/>
                <a:cs typeface="Arial"/>
                <a:sym typeface="Arial"/>
              </a:rPr>
              <a:t>: a microchip that stores and processes information, and an antenna to receive and transmit a signal. The tag contains the specific serial number for one specific object.</a:t>
            </a:r>
            <a:endParaRPr/>
          </a:p>
        </p:txBody>
      </p:sp>
      <p:sp>
        <p:nvSpPr>
          <p:cNvPr id="423" name="Google Shape;423;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3" name="Google Shape;433;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solidFill>
                  <a:srgbClr val="222222"/>
                </a:solidFill>
                <a:highlight>
                  <a:srgbClr val="FFFFFF"/>
                </a:highlight>
                <a:latin typeface="Arial"/>
                <a:ea typeface="Arial"/>
                <a:cs typeface="Arial"/>
                <a:sym typeface="Arial"/>
              </a:rPr>
              <a:t>A </a:t>
            </a:r>
            <a:r>
              <a:rPr b="1" lang="en-IN">
                <a:solidFill>
                  <a:srgbClr val="222222"/>
                </a:solidFill>
                <a:highlight>
                  <a:srgbClr val="FFFFFF"/>
                </a:highlight>
                <a:latin typeface="Arial"/>
                <a:ea typeface="Arial"/>
                <a:cs typeface="Arial"/>
                <a:sym typeface="Arial"/>
              </a:rPr>
              <a:t>RFID</a:t>
            </a:r>
            <a:r>
              <a:rPr lang="en-IN">
                <a:solidFill>
                  <a:srgbClr val="222222"/>
                </a:solidFill>
                <a:highlight>
                  <a:srgbClr val="FFFFFF"/>
                </a:highlight>
                <a:latin typeface="Arial"/>
                <a:ea typeface="Arial"/>
                <a:cs typeface="Arial"/>
                <a:sym typeface="Arial"/>
              </a:rPr>
              <a:t> system is made up of two </a:t>
            </a:r>
            <a:r>
              <a:rPr b="1" lang="en-IN">
                <a:solidFill>
                  <a:srgbClr val="222222"/>
                </a:solidFill>
                <a:highlight>
                  <a:srgbClr val="FFFFFF"/>
                </a:highlight>
                <a:latin typeface="Arial"/>
                <a:ea typeface="Arial"/>
                <a:cs typeface="Arial"/>
                <a:sym typeface="Arial"/>
              </a:rPr>
              <a:t>parts</a:t>
            </a:r>
            <a:r>
              <a:rPr lang="en-IN">
                <a:solidFill>
                  <a:srgbClr val="222222"/>
                </a:solidFill>
                <a:highlight>
                  <a:srgbClr val="FFFFFF"/>
                </a:highlight>
                <a:latin typeface="Arial"/>
                <a:ea typeface="Arial"/>
                <a:cs typeface="Arial"/>
                <a:sym typeface="Arial"/>
              </a:rPr>
              <a:t>: a tag or label and a reader. ... The </a:t>
            </a:r>
            <a:r>
              <a:rPr b="1" lang="en-IN">
                <a:solidFill>
                  <a:srgbClr val="222222"/>
                </a:solidFill>
                <a:highlight>
                  <a:srgbClr val="FFFFFF"/>
                </a:highlight>
                <a:latin typeface="Arial"/>
                <a:ea typeface="Arial"/>
                <a:cs typeface="Arial"/>
                <a:sym typeface="Arial"/>
              </a:rPr>
              <a:t>RFID</a:t>
            </a:r>
            <a:r>
              <a:rPr lang="en-IN">
                <a:solidFill>
                  <a:srgbClr val="222222"/>
                </a:solidFill>
                <a:highlight>
                  <a:srgbClr val="FFFFFF"/>
                </a:highlight>
                <a:latin typeface="Arial"/>
                <a:ea typeface="Arial"/>
                <a:cs typeface="Arial"/>
                <a:sym typeface="Arial"/>
              </a:rPr>
              <a:t> component on the tags have two </a:t>
            </a:r>
            <a:r>
              <a:rPr b="1" lang="en-IN">
                <a:solidFill>
                  <a:srgbClr val="222222"/>
                </a:solidFill>
                <a:highlight>
                  <a:srgbClr val="FFFFFF"/>
                </a:highlight>
                <a:latin typeface="Arial"/>
                <a:ea typeface="Arial"/>
                <a:cs typeface="Arial"/>
                <a:sym typeface="Arial"/>
              </a:rPr>
              <a:t>parts</a:t>
            </a:r>
            <a:r>
              <a:rPr lang="en-IN">
                <a:solidFill>
                  <a:srgbClr val="222222"/>
                </a:solidFill>
                <a:highlight>
                  <a:srgbClr val="FFFFFF"/>
                </a:highlight>
                <a:latin typeface="Arial"/>
                <a:ea typeface="Arial"/>
                <a:cs typeface="Arial"/>
                <a:sym typeface="Arial"/>
              </a:rPr>
              <a:t>: a microchip that stores and processes information, and an antenna to receive and transmit a signal. The tag contains the specific serial number for one specific object.</a:t>
            </a:r>
            <a:endParaRPr/>
          </a:p>
        </p:txBody>
      </p:sp>
      <p:sp>
        <p:nvSpPr>
          <p:cNvPr id="434" name="Google Shape;434;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3" name="Google Shape;443;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3" name="Google Shape;453;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p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3" name="Google Shape;463;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3" name="Google Shape;473;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4" name="Google Shape;474;p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Google Shape;482;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3" name="Google Shape;483;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p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3" name="Google Shape;493;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4" name="Google Shape;494;p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Google Shape;502;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3" name="Google Shape;503;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4" name="Google Shape;504;p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1" name="Shape 511"/>
        <p:cNvGrpSpPr/>
        <p:nvPr/>
      </p:nvGrpSpPr>
      <p:grpSpPr>
        <a:xfrm>
          <a:off x="0" y="0"/>
          <a:ext cx="0" cy="0"/>
          <a:chOff x="0" y="0"/>
          <a:chExt cx="0" cy="0"/>
        </a:xfrm>
      </p:grpSpPr>
      <p:sp>
        <p:nvSpPr>
          <p:cNvPr id="512" name="Google Shape;512;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3" name="Google Shape;513;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4" name="Google Shape;514;p4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Google Shape;522;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3" name="Google Shape;523;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4" name="Google Shape;524;p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Google Shape;532;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3" name="Google Shape;533;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4" name="Google Shape;534;p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Google Shape;542;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3" name="Google Shape;543;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4" name="Google Shape;544;p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1" name="Shape 551"/>
        <p:cNvGrpSpPr/>
        <p:nvPr/>
      </p:nvGrpSpPr>
      <p:grpSpPr>
        <a:xfrm>
          <a:off x="0" y="0"/>
          <a:ext cx="0" cy="0"/>
          <a:chOff x="0" y="0"/>
          <a:chExt cx="0" cy="0"/>
        </a:xfrm>
      </p:grpSpPr>
      <p:sp>
        <p:nvSpPr>
          <p:cNvPr id="552" name="Google Shape;552;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3" name="Google Shape;553;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Google Shape;559;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0" name="Google Shape;560;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5" name="Shape 565"/>
        <p:cNvGrpSpPr/>
        <p:nvPr/>
      </p:nvGrpSpPr>
      <p:grpSpPr>
        <a:xfrm>
          <a:off x="0" y="0"/>
          <a:ext cx="0" cy="0"/>
          <a:chOff x="0" y="0"/>
          <a:chExt cx="0" cy="0"/>
        </a:xfrm>
      </p:grpSpPr>
      <p:sp>
        <p:nvSpPr>
          <p:cNvPr id="566" name="Google Shape;566;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2" name="Shape 572"/>
        <p:cNvGrpSpPr/>
        <p:nvPr/>
      </p:nvGrpSpPr>
      <p:grpSpPr>
        <a:xfrm>
          <a:off x="0" y="0"/>
          <a:ext cx="0" cy="0"/>
          <a:chOff x="0" y="0"/>
          <a:chExt cx="0" cy="0"/>
        </a:xfrm>
      </p:grpSpPr>
      <p:sp>
        <p:nvSpPr>
          <p:cNvPr id="573" name="Google Shape;573;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4" name="Google Shape;574;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9" name="Shape 579"/>
        <p:cNvGrpSpPr/>
        <p:nvPr/>
      </p:nvGrpSpPr>
      <p:grpSpPr>
        <a:xfrm>
          <a:off x="0" y="0"/>
          <a:ext cx="0" cy="0"/>
          <a:chOff x="0" y="0"/>
          <a:chExt cx="0" cy="0"/>
        </a:xfrm>
      </p:grpSpPr>
      <p:sp>
        <p:nvSpPr>
          <p:cNvPr id="580" name="Google Shape;580;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1" name="Google Shape;581;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6" name="Shape 586"/>
        <p:cNvGrpSpPr/>
        <p:nvPr/>
      </p:nvGrpSpPr>
      <p:grpSpPr>
        <a:xfrm>
          <a:off x="0" y="0"/>
          <a:ext cx="0" cy="0"/>
          <a:chOff x="0" y="0"/>
          <a:chExt cx="0" cy="0"/>
        </a:xfrm>
      </p:grpSpPr>
      <p:sp>
        <p:nvSpPr>
          <p:cNvPr id="587" name="Google Shape;587;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8" name="Google Shape;588;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3" name="Shape 593"/>
        <p:cNvGrpSpPr/>
        <p:nvPr/>
      </p:nvGrpSpPr>
      <p:grpSpPr>
        <a:xfrm>
          <a:off x="0" y="0"/>
          <a:ext cx="0" cy="0"/>
          <a:chOff x="0" y="0"/>
          <a:chExt cx="0" cy="0"/>
        </a:xfrm>
      </p:grpSpPr>
      <p:sp>
        <p:nvSpPr>
          <p:cNvPr id="594" name="Google Shape;594;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5" name="Google Shape;595;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0" name="Shape 600"/>
        <p:cNvGrpSpPr/>
        <p:nvPr/>
      </p:nvGrpSpPr>
      <p:grpSpPr>
        <a:xfrm>
          <a:off x="0" y="0"/>
          <a:ext cx="0" cy="0"/>
          <a:chOff x="0" y="0"/>
          <a:chExt cx="0" cy="0"/>
        </a:xfrm>
      </p:grpSpPr>
      <p:sp>
        <p:nvSpPr>
          <p:cNvPr id="601" name="Google Shape;601;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2" name="Google Shape;602;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7" name="Shape 607"/>
        <p:cNvGrpSpPr/>
        <p:nvPr/>
      </p:nvGrpSpPr>
      <p:grpSpPr>
        <a:xfrm>
          <a:off x="0" y="0"/>
          <a:ext cx="0" cy="0"/>
          <a:chOff x="0" y="0"/>
          <a:chExt cx="0" cy="0"/>
        </a:xfrm>
      </p:grpSpPr>
      <p:sp>
        <p:nvSpPr>
          <p:cNvPr id="608" name="Google Shape;608;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9" name="Google Shape;609;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4" name="Shape 614"/>
        <p:cNvGrpSpPr/>
        <p:nvPr/>
      </p:nvGrpSpPr>
      <p:grpSpPr>
        <a:xfrm>
          <a:off x="0" y="0"/>
          <a:ext cx="0" cy="0"/>
          <a:chOff x="0" y="0"/>
          <a:chExt cx="0" cy="0"/>
        </a:xfrm>
      </p:grpSpPr>
      <p:sp>
        <p:nvSpPr>
          <p:cNvPr id="615" name="Google Shape;615;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6" name="Google Shape;616;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1" name="Shape 621"/>
        <p:cNvGrpSpPr/>
        <p:nvPr/>
      </p:nvGrpSpPr>
      <p:grpSpPr>
        <a:xfrm>
          <a:off x="0" y="0"/>
          <a:ext cx="0" cy="0"/>
          <a:chOff x="0" y="0"/>
          <a:chExt cx="0" cy="0"/>
        </a:xfrm>
      </p:grpSpPr>
      <p:sp>
        <p:nvSpPr>
          <p:cNvPr id="622" name="Google Shape;622;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3" name="Google Shape;623;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8" name="Shape 628"/>
        <p:cNvGrpSpPr/>
        <p:nvPr/>
      </p:nvGrpSpPr>
      <p:grpSpPr>
        <a:xfrm>
          <a:off x="0" y="0"/>
          <a:ext cx="0" cy="0"/>
          <a:chOff x="0" y="0"/>
          <a:chExt cx="0" cy="0"/>
        </a:xfrm>
      </p:grpSpPr>
      <p:sp>
        <p:nvSpPr>
          <p:cNvPr id="629" name="Google Shape;629;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0" name="Google Shape;630;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5" name="Shape 635"/>
        <p:cNvGrpSpPr/>
        <p:nvPr/>
      </p:nvGrpSpPr>
      <p:grpSpPr>
        <a:xfrm>
          <a:off x="0" y="0"/>
          <a:ext cx="0" cy="0"/>
          <a:chOff x="0" y="0"/>
          <a:chExt cx="0" cy="0"/>
        </a:xfrm>
      </p:grpSpPr>
      <p:sp>
        <p:nvSpPr>
          <p:cNvPr id="636" name="Google Shape;636;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7" name="Google Shape;637;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2" name="Shape 642"/>
        <p:cNvGrpSpPr/>
        <p:nvPr/>
      </p:nvGrpSpPr>
      <p:grpSpPr>
        <a:xfrm>
          <a:off x="0" y="0"/>
          <a:ext cx="0" cy="0"/>
          <a:chOff x="0" y="0"/>
          <a:chExt cx="0" cy="0"/>
        </a:xfrm>
      </p:grpSpPr>
      <p:sp>
        <p:nvSpPr>
          <p:cNvPr id="643" name="Google Shape;643;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4" name="Google Shape;644;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9" name="Shape 649"/>
        <p:cNvGrpSpPr/>
        <p:nvPr/>
      </p:nvGrpSpPr>
      <p:grpSpPr>
        <a:xfrm>
          <a:off x="0" y="0"/>
          <a:ext cx="0" cy="0"/>
          <a:chOff x="0" y="0"/>
          <a:chExt cx="0" cy="0"/>
        </a:xfrm>
      </p:grpSpPr>
      <p:sp>
        <p:nvSpPr>
          <p:cNvPr id="650" name="Google Shape;650;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1" name="Google Shape;651;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6" name="Shape 656"/>
        <p:cNvGrpSpPr/>
        <p:nvPr/>
      </p:nvGrpSpPr>
      <p:grpSpPr>
        <a:xfrm>
          <a:off x="0" y="0"/>
          <a:ext cx="0" cy="0"/>
          <a:chOff x="0" y="0"/>
          <a:chExt cx="0" cy="0"/>
        </a:xfrm>
      </p:grpSpPr>
      <p:sp>
        <p:nvSpPr>
          <p:cNvPr id="657" name="Google Shape;657;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8" name="Google Shape;658;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4" name="Shape 664"/>
        <p:cNvGrpSpPr/>
        <p:nvPr/>
      </p:nvGrpSpPr>
      <p:grpSpPr>
        <a:xfrm>
          <a:off x="0" y="0"/>
          <a:ext cx="0" cy="0"/>
          <a:chOff x="0" y="0"/>
          <a:chExt cx="0" cy="0"/>
        </a:xfrm>
      </p:grpSpPr>
      <p:sp>
        <p:nvSpPr>
          <p:cNvPr id="665" name="Google Shape;665;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6" name="Google Shape;666;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1" name="Shape 671"/>
        <p:cNvGrpSpPr/>
        <p:nvPr/>
      </p:nvGrpSpPr>
      <p:grpSpPr>
        <a:xfrm>
          <a:off x="0" y="0"/>
          <a:ext cx="0" cy="0"/>
          <a:chOff x="0" y="0"/>
          <a:chExt cx="0" cy="0"/>
        </a:xfrm>
      </p:grpSpPr>
      <p:sp>
        <p:nvSpPr>
          <p:cNvPr id="672" name="Google Shape;672;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3" name="Google Shape;673;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8" name="Shape 678"/>
        <p:cNvGrpSpPr/>
        <p:nvPr/>
      </p:nvGrpSpPr>
      <p:grpSpPr>
        <a:xfrm>
          <a:off x="0" y="0"/>
          <a:ext cx="0" cy="0"/>
          <a:chOff x="0" y="0"/>
          <a:chExt cx="0" cy="0"/>
        </a:xfrm>
      </p:grpSpPr>
      <p:sp>
        <p:nvSpPr>
          <p:cNvPr id="679" name="Google Shape;679;p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0" name="Google Shape;680;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5" name="Shape 685"/>
        <p:cNvGrpSpPr/>
        <p:nvPr/>
      </p:nvGrpSpPr>
      <p:grpSpPr>
        <a:xfrm>
          <a:off x="0" y="0"/>
          <a:ext cx="0" cy="0"/>
          <a:chOff x="0" y="0"/>
          <a:chExt cx="0" cy="0"/>
        </a:xfrm>
      </p:grpSpPr>
      <p:sp>
        <p:nvSpPr>
          <p:cNvPr id="686" name="Google Shape;686;p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7" name="Google Shape;687;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2" name="Shape 692"/>
        <p:cNvGrpSpPr/>
        <p:nvPr/>
      </p:nvGrpSpPr>
      <p:grpSpPr>
        <a:xfrm>
          <a:off x="0" y="0"/>
          <a:ext cx="0" cy="0"/>
          <a:chOff x="0" y="0"/>
          <a:chExt cx="0" cy="0"/>
        </a:xfrm>
      </p:grpSpPr>
      <p:sp>
        <p:nvSpPr>
          <p:cNvPr id="693" name="Google Shape;693;p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4" name="Google Shape;694;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9" name="Shape 699"/>
        <p:cNvGrpSpPr/>
        <p:nvPr/>
      </p:nvGrpSpPr>
      <p:grpSpPr>
        <a:xfrm>
          <a:off x="0" y="0"/>
          <a:ext cx="0" cy="0"/>
          <a:chOff x="0" y="0"/>
          <a:chExt cx="0" cy="0"/>
        </a:xfrm>
      </p:grpSpPr>
      <p:sp>
        <p:nvSpPr>
          <p:cNvPr id="700" name="Google Shape;700;p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1" name="Google Shape;701;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6" name="Shape 706"/>
        <p:cNvGrpSpPr/>
        <p:nvPr/>
      </p:nvGrpSpPr>
      <p:grpSpPr>
        <a:xfrm>
          <a:off x="0" y="0"/>
          <a:ext cx="0" cy="0"/>
          <a:chOff x="0" y="0"/>
          <a:chExt cx="0" cy="0"/>
        </a:xfrm>
      </p:grpSpPr>
      <p:sp>
        <p:nvSpPr>
          <p:cNvPr id="707" name="Google Shape;707;p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8" name="Google Shape;708;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3" name="Shape 713"/>
        <p:cNvGrpSpPr/>
        <p:nvPr/>
      </p:nvGrpSpPr>
      <p:grpSpPr>
        <a:xfrm>
          <a:off x="0" y="0"/>
          <a:ext cx="0" cy="0"/>
          <a:chOff x="0" y="0"/>
          <a:chExt cx="0" cy="0"/>
        </a:xfrm>
      </p:grpSpPr>
      <p:sp>
        <p:nvSpPr>
          <p:cNvPr id="714" name="Google Shape;714;p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5" name="Google Shape;715;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0" name="Shape 720"/>
        <p:cNvGrpSpPr/>
        <p:nvPr/>
      </p:nvGrpSpPr>
      <p:grpSpPr>
        <a:xfrm>
          <a:off x="0" y="0"/>
          <a:ext cx="0" cy="0"/>
          <a:chOff x="0" y="0"/>
          <a:chExt cx="0" cy="0"/>
        </a:xfrm>
      </p:grpSpPr>
      <p:sp>
        <p:nvSpPr>
          <p:cNvPr id="721" name="Google Shape;721;p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2" name="Google Shape;722;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7" name="Shape 727"/>
        <p:cNvGrpSpPr/>
        <p:nvPr/>
      </p:nvGrpSpPr>
      <p:grpSpPr>
        <a:xfrm>
          <a:off x="0" y="0"/>
          <a:ext cx="0" cy="0"/>
          <a:chOff x="0" y="0"/>
          <a:chExt cx="0" cy="0"/>
        </a:xfrm>
      </p:grpSpPr>
      <p:sp>
        <p:nvSpPr>
          <p:cNvPr id="728" name="Google Shape;728;p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9" name="Google Shape;729;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4" name="Shape 734"/>
        <p:cNvGrpSpPr/>
        <p:nvPr/>
      </p:nvGrpSpPr>
      <p:grpSpPr>
        <a:xfrm>
          <a:off x="0" y="0"/>
          <a:ext cx="0" cy="0"/>
          <a:chOff x="0" y="0"/>
          <a:chExt cx="0" cy="0"/>
        </a:xfrm>
      </p:grpSpPr>
      <p:sp>
        <p:nvSpPr>
          <p:cNvPr id="735" name="Google Shape;735;p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6" name="Google Shape;736;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2" name="Shape 742"/>
        <p:cNvGrpSpPr/>
        <p:nvPr/>
      </p:nvGrpSpPr>
      <p:grpSpPr>
        <a:xfrm>
          <a:off x="0" y="0"/>
          <a:ext cx="0" cy="0"/>
          <a:chOff x="0" y="0"/>
          <a:chExt cx="0" cy="0"/>
        </a:xfrm>
      </p:grpSpPr>
      <p:sp>
        <p:nvSpPr>
          <p:cNvPr id="743" name="Google Shape;743;p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4" name="Google Shape;744;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0" name="Shape 750"/>
        <p:cNvGrpSpPr/>
        <p:nvPr/>
      </p:nvGrpSpPr>
      <p:grpSpPr>
        <a:xfrm>
          <a:off x="0" y="0"/>
          <a:ext cx="0" cy="0"/>
          <a:chOff x="0" y="0"/>
          <a:chExt cx="0" cy="0"/>
        </a:xfrm>
      </p:grpSpPr>
      <p:sp>
        <p:nvSpPr>
          <p:cNvPr id="751" name="Google Shape;751;p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2" name="Google Shape;752;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7" name="Shape 757"/>
        <p:cNvGrpSpPr/>
        <p:nvPr/>
      </p:nvGrpSpPr>
      <p:grpSpPr>
        <a:xfrm>
          <a:off x="0" y="0"/>
          <a:ext cx="0" cy="0"/>
          <a:chOff x="0" y="0"/>
          <a:chExt cx="0" cy="0"/>
        </a:xfrm>
      </p:grpSpPr>
      <p:sp>
        <p:nvSpPr>
          <p:cNvPr id="758" name="Google Shape;758;p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9" name="Google Shape;759;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4" name="Shape 764"/>
        <p:cNvGrpSpPr/>
        <p:nvPr/>
      </p:nvGrpSpPr>
      <p:grpSpPr>
        <a:xfrm>
          <a:off x="0" y="0"/>
          <a:ext cx="0" cy="0"/>
          <a:chOff x="0" y="0"/>
          <a:chExt cx="0" cy="0"/>
        </a:xfrm>
      </p:grpSpPr>
      <p:sp>
        <p:nvSpPr>
          <p:cNvPr id="765" name="Google Shape;765;p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6" name="Google Shape;766;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1" name="Shape 771"/>
        <p:cNvGrpSpPr/>
        <p:nvPr/>
      </p:nvGrpSpPr>
      <p:grpSpPr>
        <a:xfrm>
          <a:off x="0" y="0"/>
          <a:ext cx="0" cy="0"/>
          <a:chOff x="0" y="0"/>
          <a:chExt cx="0" cy="0"/>
        </a:xfrm>
      </p:grpSpPr>
      <p:sp>
        <p:nvSpPr>
          <p:cNvPr id="772" name="Google Shape;772;p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3" name="Google Shape;773;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8" name="Shape 778"/>
        <p:cNvGrpSpPr/>
        <p:nvPr/>
      </p:nvGrpSpPr>
      <p:grpSpPr>
        <a:xfrm>
          <a:off x="0" y="0"/>
          <a:ext cx="0" cy="0"/>
          <a:chOff x="0" y="0"/>
          <a:chExt cx="0" cy="0"/>
        </a:xfrm>
      </p:grpSpPr>
      <p:sp>
        <p:nvSpPr>
          <p:cNvPr id="779" name="Google Shape;779;p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0" name="Google Shape;780;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5" name="Shape 785"/>
        <p:cNvGrpSpPr/>
        <p:nvPr/>
      </p:nvGrpSpPr>
      <p:grpSpPr>
        <a:xfrm>
          <a:off x="0" y="0"/>
          <a:ext cx="0" cy="0"/>
          <a:chOff x="0" y="0"/>
          <a:chExt cx="0" cy="0"/>
        </a:xfrm>
      </p:grpSpPr>
      <p:sp>
        <p:nvSpPr>
          <p:cNvPr id="786" name="Google Shape;786;p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7" name="Google Shape;787;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2" name="Shape 792"/>
        <p:cNvGrpSpPr/>
        <p:nvPr/>
      </p:nvGrpSpPr>
      <p:grpSpPr>
        <a:xfrm>
          <a:off x="0" y="0"/>
          <a:ext cx="0" cy="0"/>
          <a:chOff x="0" y="0"/>
          <a:chExt cx="0" cy="0"/>
        </a:xfrm>
      </p:grpSpPr>
      <p:sp>
        <p:nvSpPr>
          <p:cNvPr id="793" name="Google Shape;793;p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4" name="Google Shape;794;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9" name="Shape 799"/>
        <p:cNvGrpSpPr/>
        <p:nvPr/>
      </p:nvGrpSpPr>
      <p:grpSpPr>
        <a:xfrm>
          <a:off x="0" y="0"/>
          <a:ext cx="0" cy="0"/>
          <a:chOff x="0" y="0"/>
          <a:chExt cx="0" cy="0"/>
        </a:xfrm>
      </p:grpSpPr>
      <p:sp>
        <p:nvSpPr>
          <p:cNvPr id="800" name="Google Shape;800;p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1" name="Google Shape;801;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6" name="Shape 806"/>
        <p:cNvGrpSpPr/>
        <p:nvPr/>
      </p:nvGrpSpPr>
      <p:grpSpPr>
        <a:xfrm>
          <a:off x="0" y="0"/>
          <a:ext cx="0" cy="0"/>
          <a:chOff x="0" y="0"/>
          <a:chExt cx="0" cy="0"/>
        </a:xfrm>
      </p:grpSpPr>
      <p:sp>
        <p:nvSpPr>
          <p:cNvPr id="807" name="Google Shape;807;p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8" name="Google Shape;808;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3" name="Shape 813"/>
        <p:cNvGrpSpPr/>
        <p:nvPr/>
      </p:nvGrpSpPr>
      <p:grpSpPr>
        <a:xfrm>
          <a:off x="0" y="0"/>
          <a:ext cx="0" cy="0"/>
          <a:chOff x="0" y="0"/>
          <a:chExt cx="0" cy="0"/>
        </a:xfrm>
      </p:grpSpPr>
      <p:sp>
        <p:nvSpPr>
          <p:cNvPr id="814" name="Google Shape;814;p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5" name="Google Shape;815;p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0" name="Shape 820"/>
        <p:cNvGrpSpPr/>
        <p:nvPr/>
      </p:nvGrpSpPr>
      <p:grpSpPr>
        <a:xfrm>
          <a:off x="0" y="0"/>
          <a:ext cx="0" cy="0"/>
          <a:chOff x="0" y="0"/>
          <a:chExt cx="0" cy="0"/>
        </a:xfrm>
      </p:grpSpPr>
      <p:sp>
        <p:nvSpPr>
          <p:cNvPr id="821" name="Google Shape;821;p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2" name="Google Shape;822;p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7" name="Shape 827"/>
        <p:cNvGrpSpPr/>
        <p:nvPr/>
      </p:nvGrpSpPr>
      <p:grpSpPr>
        <a:xfrm>
          <a:off x="0" y="0"/>
          <a:ext cx="0" cy="0"/>
          <a:chOff x="0" y="0"/>
          <a:chExt cx="0" cy="0"/>
        </a:xfrm>
      </p:grpSpPr>
      <p:sp>
        <p:nvSpPr>
          <p:cNvPr id="828" name="Google Shape;828;p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9" name="Google Shape;829;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4" name="Shape 834"/>
        <p:cNvGrpSpPr/>
        <p:nvPr/>
      </p:nvGrpSpPr>
      <p:grpSpPr>
        <a:xfrm>
          <a:off x="0" y="0"/>
          <a:ext cx="0" cy="0"/>
          <a:chOff x="0" y="0"/>
          <a:chExt cx="0" cy="0"/>
        </a:xfrm>
      </p:grpSpPr>
      <p:sp>
        <p:nvSpPr>
          <p:cNvPr id="835" name="Google Shape;835;p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6" name="Google Shape;836;p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1" name="Shape 841"/>
        <p:cNvGrpSpPr/>
        <p:nvPr/>
      </p:nvGrpSpPr>
      <p:grpSpPr>
        <a:xfrm>
          <a:off x="0" y="0"/>
          <a:ext cx="0" cy="0"/>
          <a:chOff x="0" y="0"/>
          <a:chExt cx="0" cy="0"/>
        </a:xfrm>
      </p:grpSpPr>
      <p:sp>
        <p:nvSpPr>
          <p:cNvPr id="842" name="Google Shape;842;p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3" name="Google Shape;843;p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8" name="Shape 848"/>
        <p:cNvGrpSpPr/>
        <p:nvPr/>
      </p:nvGrpSpPr>
      <p:grpSpPr>
        <a:xfrm>
          <a:off x="0" y="0"/>
          <a:ext cx="0" cy="0"/>
          <a:chOff x="0" y="0"/>
          <a:chExt cx="0" cy="0"/>
        </a:xfrm>
      </p:grpSpPr>
      <p:sp>
        <p:nvSpPr>
          <p:cNvPr id="849" name="Google Shape;849;p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0" name="Google Shape;850;p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6" name="Shape 856"/>
        <p:cNvGrpSpPr/>
        <p:nvPr/>
      </p:nvGrpSpPr>
      <p:grpSpPr>
        <a:xfrm>
          <a:off x="0" y="0"/>
          <a:ext cx="0" cy="0"/>
          <a:chOff x="0" y="0"/>
          <a:chExt cx="0" cy="0"/>
        </a:xfrm>
      </p:grpSpPr>
      <p:sp>
        <p:nvSpPr>
          <p:cNvPr id="857" name="Google Shape;857;p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8" name="Google Shape;858;p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3" name="Shape 863"/>
        <p:cNvGrpSpPr/>
        <p:nvPr/>
      </p:nvGrpSpPr>
      <p:grpSpPr>
        <a:xfrm>
          <a:off x="0" y="0"/>
          <a:ext cx="0" cy="0"/>
          <a:chOff x="0" y="0"/>
          <a:chExt cx="0" cy="0"/>
        </a:xfrm>
      </p:grpSpPr>
      <p:sp>
        <p:nvSpPr>
          <p:cNvPr id="864" name="Google Shape;864;p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5" name="Google Shape;865;p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0" name="Shape 870"/>
        <p:cNvGrpSpPr/>
        <p:nvPr/>
      </p:nvGrpSpPr>
      <p:grpSpPr>
        <a:xfrm>
          <a:off x="0" y="0"/>
          <a:ext cx="0" cy="0"/>
          <a:chOff x="0" y="0"/>
          <a:chExt cx="0" cy="0"/>
        </a:xfrm>
      </p:grpSpPr>
      <p:sp>
        <p:nvSpPr>
          <p:cNvPr id="871" name="Google Shape;871;p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2" name="Google Shape;872;p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7" name="Shape 877"/>
        <p:cNvGrpSpPr/>
        <p:nvPr/>
      </p:nvGrpSpPr>
      <p:grpSpPr>
        <a:xfrm>
          <a:off x="0" y="0"/>
          <a:ext cx="0" cy="0"/>
          <a:chOff x="0" y="0"/>
          <a:chExt cx="0" cy="0"/>
        </a:xfrm>
      </p:grpSpPr>
      <p:sp>
        <p:nvSpPr>
          <p:cNvPr id="878" name="Google Shape;878;p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9" name="Google Shape;879;p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solidFill>
          <a:schemeClr val="dk2"/>
        </a:solidFill>
      </p:bgPr>
    </p:bg>
    <p:spTree>
      <p:nvGrpSpPr>
        <p:cNvPr id="18" name="Shape 18"/>
        <p:cNvGrpSpPr/>
        <p:nvPr/>
      </p:nvGrpSpPr>
      <p:grpSpPr>
        <a:xfrm>
          <a:off x="0" y="0"/>
          <a:ext cx="0" cy="0"/>
          <a:chOff x="0" y="0"/>
          <a:chExt cx="0" cy="0"/>
        </a:xfrm>
      </p:grpSpPr>
      <p:sp>
        <p:nvSpPr>
          <p:cNvPr id="19" name="Google Shape;19;p118"/>
          <p:cNvSpPr/>
          <p:nvPr/>
        </p:nvSpPr>
        <p:spPr>
          <a:xfrm>
            <a:off x="0" y="5971032"/>
            <a:ext cx="9144000" cy="88696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0" name="Google Shape;20;p118"/>
          <p:cNvSpPr/>
          <p:nvPr/>
        </p:nvSpPr>
        <p:spPr>
          <a:xfrm>
            <a:off x="-9144" y="6053328"/>
            <a:ext cx="2249424" cy="7132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1" name="Google Shape;21;p118"/>
          <p:cNvSpPr/>
          <p:nvPr/>
        </p:nvSpPr>
        <p:spPr>
          <a:xfrm>
            <a:off x="2359152" y="6044184"/>
            <a:ext cx="6784848" cy="71323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2" name="Google Shape;22;p118"/>
          <p:cNvSpPr txBox="1"/>
          <p:nvPr>
            <p:ph type="ctrTitle"/>
          </p:nvPr>
        </p:nvSpPr>
        <p:spPr>
          <a:xfrm>
            <a:off x="2362200" y="4038600"/>
            <a:ext cx="6477000" cy="182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4400"/>
              <a:buFont typeface="Twentieth Century"/>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18"/>
          <p:cNvSpPr txBox="1"/>
          <p:nvPr>
            <p:ph idx="1" type="subTitle"/>
          </p:nvPr>
        </p:nvSpPr>
        <p:spPr>
          <a:xfrm>
            <a:off x="2362200" y="6050037"/>
            <a:ext cx="6705600" cy="685800"/>
          </a:xfrm>
          <a:prstGeom prst="rect">
            <a:avLst/>
          </a:prstGeom>
          <a:noFill/>
          <a:ln>
            <a:noFill/>
          </a:ln>
        </p:spPr>
        <p:txBody>
          <a:bodyPr anchorCtr="0" anchor="ctr" bIns="45700" lIns="91425" spcFirstLastPara="1" rIns="91425" wrap="square" tIns="45700">
            <a:normAutofit/>
          </a:bodyPr>
          <a:lstStyle>
            <a:lvl1pPr lvl="0" algn="l">
              <a:spcBef>
                <a:spcPts val="700"/>
              </a:spcBef>
              <a:spcAft>
                <a:spcPts val="0"/>
              </a:spcAft>
              <a:buSzPts val="1560"/>
              <a:buNone/>
              <a:defRPr sz="2600">
                <a:solidFill>
                  <a:srgbClr val="FFFFFF"/>
                </a:solidFill>
              </a:defRPr>
            </a:lvl1pPr>
            <a:lvl2pPr lvl="1" algn="ctr">
              <a:spcBef>
                <a:spcPts val="550"/>
              </a:spcBef>
              <a:spcAft>
                <a:spcPts val="0"/>
              </a:spcAft>
              <a:buSzPts val="1260"/>
              <a:buNone/>
              <a:defRPr/>
            </a:lvl2pPr>
            <a:lvl3pPr lvl="2" algn="ctr">
              <a:spcBef>
                <a:spcPts val="500"/>
              </a:spcBef>
              <a:spcAft>
                <a:spcPts val="0"/>
              </a:spcAft>
              <a:buSzPts val="1350"/>
              <a:buNone/>
              <a:defRPr/>
            </a:lvl3pPr>
            <a:lvl4pPr lvl="3" algn="ctr">
              <a:spcBef>
                <a:spcPts val="400"/>
              </a:spcBef>
              <a:spcAft>
                <a:spcPts val="0"/>
              </a:spcAft>
              <a:buSzPts val="1350"/>
              <a:buNone/>
              <a:defRPr/>
            </a:lvl4pPr>
            <a:lvl5pPr lvl="4" algn="ctr">
              <a:spcBef>
                <a:spcPts val="400"/>
              </a:spcBef>
              <a:spcAft>
                <a:spcPts val="0"/>
              </a:spcAft>
              <a:buSzPts val="117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24" name="Google Shape;24;p118"/>
          <p:cNvSpPr txBox="1"/>
          <p:nvPr>
            <p:ph idx="10" type="dt"/>
          </p:nvPr>
        </p:nvSpPr>
        <p:spPr>
          <a:xfrm>
            <a:off x="76200" y="6068699"/>
            <a:ext cx="2057400" cy="685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2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8"/>
          <p:cNvSpPr txBox="1"/>
          <p:nvPr>
            <p:ph idx="11" type="ftr"/>
          </p:nvPr>
        </p:nvSpPr>
        <p:spPr>
          <a:xfrm>
            <a:off x="2085393" y="236538"/>
            <a:ext cx="586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8"/>
          <p:cNvSpPr txBox="1"/>
          <p:nvPr>
            <p:ph idx="12" type="sldNum"/>
          </p:nvPr>
        </p:nvSpPr>
        <p:spPr>
          <a:xfrm>
            <a:off x="8001000" y="228600"/>
            <a:ext cx="838200" cy="381000"/>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chemeClr val="lt2"/>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chemeClr val="lt2"/>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chemeClr val="lt2"/>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chemeClr val="lt2"/>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chemeClr val="lt2"/>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chemeClr val="lt2"/>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chemeClr val="lt2"/>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chemeClr val="lt2"/>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chemeClr val="lt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bg>
      <p:bgPr>
        <a:blipFill rotWithShape="1">
          <a:blip r:embed="rId2">
            <a:alphaModFix/>
          </a:blip>
          <a:tile algn="tl" flip="none" tx="0" sx="100000" ty="0" sy="100000"/>
        </a:blipFill>
      </p:bgPr>
    </p:bg>
    <p:spTree>
      <p:nvGrpSpPr>
        <p:cNvPr id="92" name="Shape 92"/>
        <p:cNvGrpSpPr/>
        <p:nvPr/>
      </p:nvGrpSpPr>
      <p:grpSpPr>
        <a:xfrm>
          <a:off x="0" y="0"/>
          <a:ext cx="0" cy="0"/>
          <a:chOff x="0" y="0"/>
          <a:chExt cx="0" cy="0"/>
        </a:xfrm>
      </p:grpSpPr>
      <p:sp>
        <p:nvSpPr>
          <p:cNvPr id="93" name="Google Shape;93;p126"/>
          <p:cNvSpPr txBox="1"/>
          <p:nvPr>
            <p:ph idx="1" type="body"/>
          </p:nvPr>
        </p:nvSpPr>
        <p:spPr>
          <a:xfrm>
            <a:off x="1600200" y="5486400"/>
            <a:ext cx="7315200" cy="685800"/>
          </a:xfrm>
          <a:prstGeom prst="rect">
            <a:avLst/>
          </a:prstGeom>
          <a:noFill/>
          <a:ln>
            <a:noFill/>
          </a:ln>
        </p:spPr>
        <p:txBody>
          <a:bodyPr anchorCtr="0" anchor="t" bIns="45700" lIns="91425" spcFirstLastPara="1" rIns="91425" wrap="square" tIns="45700">
            <a:normAutofit/>
          </a:bodyPr>
          <a:lstStyle>
            <a:lvl1pPr indent="-228600" lvl="0" marL="457200" algn="l">
              <a:spcBef>
                <a:spcPts val="700"/>
              </a:spcBef>
              <a:spcAft>
                <a:spcPts val="0"/>
              </a:spcAft>
              <a:buSzPts val="1020"/>
              <a:buFont typeface="Twentieth Century"/>
              <a:buNone/>
              <a:defRPr sz="1700"/>
            </a:lvl1pPr>
            <a:lvl2pPr indent="-228600" lvl="1" marL="914400" algn="l">
              <a:spcBef>
                <a:spcPts val="550"/>
              </a:spcBef>
              <a:spcAft>
                <a:spcPts val="0"/>
              </a:spcAft>
              <a:buSzPts val="840"/>
              <a:buFont typeface="Twentieth Century"/>
              <a:buNone/>
              <a:defRPr sz="1200"/>
            </a:lvl2pPr>
            <a:lvl3pPr indent="-228600" lvl="2" marL="1371600" algn="l">
              <a:spcBef>
                <a:spcPts val="500"/>
              </a:spcBef>
              <a:spcAft>
                <a:spcPts val="0"/>
              </a:spcAft>
              <a:buSzPts val="750"/>
              <a:buFont typeface="Twentieth Century"/>
              <a:buNone/>
              <a:defRPr sz="1000"/>
            </a:lvl3pPr>
            <a:lvl4pPr indent="-228600" lvl="3" marL="1828800" algn="l">
              <a:spcBef>
                <a:spcPts val="400"/>
              </a:spcBef>
              <a:spcAft>
                <a:spcPts val="0"/>
              </a:spcAft>
              <a:buSzPts val="675"/>
              <a:buFont typeface="Twentieth Century"/>
              <a:buNone/>
              <a:defRPr sz="900"/>
            </a:lvl4pPr>
            <a:lvl5pPr indent="-228600" lvl="4" marL="2286000" algn="l">
              <a:spcBef>
                <a:spcPts val="400"/>
              </a:spcBef>
              <a:spcAft>
                <a:spcPts val="0"/>
              </a:spcAft>
              <a:buSzPts val="585"/>
              <a:buFont typeface="Twentieth Century"/>
              <a:buNone/>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4" name="Google Shape;94;p126"/>
          <p:cNvSpPr/>
          <p:nvPr/>
        </p:nvSpPr>
        <p:spPr>
          <a:xfrm>
            <a:off x="-9144" y="4572000"/>
            <a:ext cx="9144000" cy="88696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95" name="Google Shape;95;p126"/>
          <p:cNvSpPr/>
          <p:nvPr/>
        </p:nvSpPr>
        <p:spPr>
          <a:xfrm>
            <a:off x="-9144" y="4663440"/>
            <a:ext cx="1463040" cy="7132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96" name="Google Shape;96;p126"/>
          <p:cNvSpPr/>
          <p:nvPr/>
        </p:nvSpPr>
        <p:spPr>
          <a:xfrm>
            <a:off x="1545336" y="4654296"/>
            <a:ext cx="7598664" cy="71323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97" name="Google Shape;97;p126"/>
          <p:cNvSpPr txBox="1"/>
          <p:nvPr>
            <p:ph type="title"/>
          </p:nvPr>
        </p:nvSpPr>
        <p:spPr>
          <a:xfrm>
            <a:off x="1600200" y="4648200"/>
            <a:ext cx="7315200" cy="685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FFFF"/>
              </a:buClr>
              <a:buSzPts val="2800"/>
              <a:buFont typeface="Twentieth Century"/>
              <a:buNone/>
              <a:defRPr b="0" sz="28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26"/>
          <p:cNvSpPr/>
          <p:nvPr/>
        </p:nvSpPr>
        <p:spPr>
          <a:xfrm>
            <a:off x="1447800" y="0"/>
            <a:ext cx="100584" cy="6867144"/>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99" name="Google Shape;99;p126"/>
          <p:cNvSpPr txBox="1"/>
          <p:nvPr>
            <p:ph idx="10" type="dt"/>
          </p:nvPr>
        </p:nvSpPr>
        <p:spPr>
          <a:xfrm>
            <a:off x="62484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26"/>
          <p:cNvSpPr txBox="1"/>
          <p:nvPr>
            <p:ph idx="12" type="sldNum"/>
          </p:nvPr>
        </p:nvSpPr>
        <p:spPr>
          <a:xfrm>
            <a:off x="0" y="4667249"/>
            <a:ext cx="1447800" cy="663578"/>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2800">
                <a:solidFill>
                  <a:srgbClr val="FFFFFF"/>
                </a:solidFill>
                <a:latin typeface="Twentieth Century"/>
                <a:ea typeface="Twentieth Century"/>
                <a:cs typeface="Twentieth Century"/>
                <a:sym typeface="Twentieth Century"/>
              </a:defRPr>
            </a:lvl1pPr>
            <a:lvl2pPr indent="0" lvl="1" marL="0" algn="ctr">
              <a:spcBef>
                <a:spcPts val="0"/>
              </a:spcBef>
              <a:buNone/>
              <a:defRPr b="1" sz="2800">
                <a:solidFill>
                  <a:srgbClr val="FFFFFF"/>
                </a:solidFill>
                <a:latin typeface="Twentieth Century"/>
                <a:ea typeface="Twentieth Century"/>
                <a:cs typeface="Twentieth Century"/>
                <a:sym typeface="Twentieth Century"/>
              </a:defRPr>
            </a:lvl2pPr>
            <a:lvl3pPr indent="0" lvl="2" marL="0" algn="ctr">
              <a:spcBef>
                <a:spcPts val="0"/>
              </a:spcBef>
              <a:buNone/>
              <a:defRPr b="1" sz="2800">
                <a:solidFill>
                  <a:srgbClr val="FFFFFF"/>
                </a:solidFill>
                <a:latin typeface="Twentieth Century"/>
                <a:ea typeface="Twentieth Century"/>
                <a:cs typeface="Twentieth Century"/>
                <a:sym typeface="Twentieth Century"/>
              </a:defRPr>
            </a:lvl3pPr>
            <a:lvl4pPr indent="0" lvl="3" marL="0" algn="ctr">
              <a:spcBef>
                <a:spcPts val="0"/>
              </a:spcBef>
              <a:buNone/>
              <a:defRPr b="1" sz="2800">
                <a:solidFill>
                  <a:srgbClr val="FFFFFF"/>
                </a:solidFill>
                <a:latin typeface="Twentieth Century"/>
                <a:ea typeface="Twentieth Century"/>
                <a:cs typeface="Twentieth Century"/>
                <a:sym typeface="Twentieth Century"/>
              </a:defRPr>
            </a:lvl4pPr>
            <a:lvl5pPr indent="0" lvl="4" marL="0" algn="ctr">
              <a:spcBef>
                <a:spcPts val="0"/>
              </a:spcBef>
              <a:buNone/>
              <a:defRPr b="1" sz="2800">
                <a:solidFill>
                  <a:srgbClr val="FFFFFF"/>
                </a:solidFill>
                <a:latin typeface="Twentieth Century"/>
                <a:ea typeface="Twentieth Century"/>
                <a:cs typeface="Twentieth Century"/>
                <a:sym typeface="Twentieth Century"/>
              </a:defRPr>
            </a:lvl5pPr>
            <a:lvl6pPr indent="0" lvl="5" marL="0" algn="ctr">
              <a:spcBef>
                <a:spcPts val="0"/>
              </a:spcBef>
              <a:buNone/>
              <a:defRPr b="1" sz="2800">
                <a:solidFill>
                  <a:srgbClr val="FFFFFF"/>
                </a:solidFill>
                <a:latin typeface="Twentieth Century"/>
                <a:ea typeface="Twentieth Century"/>
                <a:cs typeface="Twentieth Century"/>
                <a:sym typeface="Twentieth Century"/>
              </a:defRPr>
            </a:lvl6pPr>
            <a:lvl7pPr indent="0" lvl="6" marL="0" algn="ctr">
              <a:spcBef>
                <a:spcPts val="0"/>
              </a:spcBef>
              <a:buNone/>
              <a:defRPr b="1" sz="2800">
                <a:solidFill>
                  <a:srgbClr val="FFFFFF"/>
                </a:solidFill>
                <a:latin typeface="Twentieth Century"/>
                <a:ea typeface="Twentieth Century"/>
                <a:cs typeface="Twentieth Century"/>
                <a:sym typeface="Twentieth Century"/>
              </a:defRPr>
            </a:lvl7pPr>
            <a:lvl8pPr indent="0" lvl="7" marL="0" algn="ctr">
              <a:spcBef>
                <a:spcPts val="0"/>
              </a:spcBef>
              <a:buNone/>
              <a:defRPr b="1" sz="2800">
                <a:solidFill>
                  <a:srgbClr val="FFFFFF"/>
                </a:solidFill>
                <a:latin typeface="Twentieth Century"/>
                <a:ea typeface="Twentieth Century"/>
                <a:cs typeface="Twentieth Century"/>
                <a:sym typeface="Twentieth Century"/>
              </a:defRPr>
            </a:lvl8pPr>
            <a:lvl9pPr indent="0" lvl="8" marL="0" algn="ctr">
              <a:spcBef>
                <a:spcPts val="0"/>
              </a:spcBef>
              <a:buNone/>
              <a:defRPr b="1" sz="28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IN"/>
              <a:t>‹#›</a:t>
            </a:fld>
            <a:endParaRPr/>
          </a:p>
        </p:txBody>
      </p:sp>
      <p:sp>
        <p:nvSpPr>
          <p:cNvPr id="101" name="Google Shape;101;p126"/>
          <p:cNvSpPr txBox="1"/>
          <p:nvPr>
            <p:ph idx="11" type="ftr"/>
          </p:nvPr>
        </p:nvSpPr>
        <p:spPr>
          <a:xfrm>
            <a:off x="1600200" y="6248206"/>
            <a:ext cx="4572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6"/>
          <p:cNvSpPr/>
          <p:nvPr>
            <p:ph idx="2" type="pic"/>
          </p:nvPr>
        </p:nvSpPr>
        <p:spPr>
          <a:xfrm>
            <a:off x="1560576" y="0"/>
            <a:ext cx="7583424" cy="4568952"/>
          </a:xfrm>
          <a:prstGeom prst="rect">
            <a:avLst/>
          </a:prstGeom>
          <a:solidFill>
            <a:srgbClr val="DCE5EE"/>
          </a:solidFill>
          <a:ln>
            <a:noFill/>
          </a:ln>
        </p:spPr>
        <p:txBody>
          <a:bodyPr anchorCtr="0" anchor="t" bIns="45700" lIns="91425" spcFirstLastPara="1" rIns="91425" wrap="square" tIns="45700">
            <a:normAutofit/>
          </a:bodyPr>
          <a:lstStyle>
            <a:lvl1pPr lvl="0" marR="0" rtl="0" algn="l">
              <a:spcBef>
                <a:spcPts val="700"/>
              </a:spcBef>
              <a:spcAft>
                <a:spcPts val="0"/>
              </a:spcAft>
              <a:buClr>
                <a:schemeClr val="accent2"/>
              </a:buClr>
              <a:buSzPts val="1920"/>
              <a:buFont typeface="Noto Sans Symbols"/>
              <a:buNone/>
              <a:defRPr b="0" i="0" sz="3200" u="none" cap="none" strike="noStrike">
                <a:solidFill>
                  <a:schemeClr val="dk1"/>
                </a:solidFill>
                <a:latin typeface="Twentieth Century"/>
                <a:ea typeface="Twentieth Century"/>
                <a:cs typeface="Twentieth Century"/>
                <a:sym typeface="Twentieth Century"/>
              </a:defRPr>
            </a:lvl1pPr>
            <a:lvl2pPr lvl="1"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lvl="2"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lvl="3" marR="0" rtl="0" algn="l">
              <a:spcBef>
                <a:spcPts val="400"/>
              </a:spcBef>
              <a:spcAft>
                <a:spcPts val="0"/>
              </a:spcAft>
              <a:buClr>
                <a:schemeClr val="accent3"/>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lvl="4"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lvl="5"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03" name="Shape 103"/>
        <p:cNvGrpSpPr/>
        <p:nvPr/>
      </p:nvGrpSpPr>
      <p:grpSpPr>
        <a:xfrm>
          <a:off x="0" y="0"/>
          <a:ext cx="0" cy="0"/>
          <a:chOff x="0" y="0"/>
          <a:chExt cx="0" cy="0"/>
        </a:xfrm>
      </p:grpSpPr>
      <p:sp>
        <p:nvSpPr>
          <p:cNvPr id="104" name="Google Shape;104;p12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127"/>
          <p:cNvSpPr txBox="1"/>
          <p:nvPr>
            <p:ph idx="1" type="body"/>
          </p:nvPr>
        </p:nvSpPr>
        <p:spPr>
          <a:xfrm rot="5400000">
            <a:off x="2426208" y="-213360"/>
            <a:ext cx="4526280" cy="81534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6" name="Google Shape;106;p127"/>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27"/>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27"/>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bg>
      <p:bgPr>
        <a:solidFill>
          <a:schemeClr val="lt1"/>
        </a:solidFill>
      </p:bgPr>
    </p:bg>
    <p:spTree>
      <p:nvGrpSpPr>
        <p:cNvPr id="109" name="Shape 109"/>
        <p:cNvGrpSpPr/>
        <p:nvPr/>
      </p:nvGrpSpPr>
      <p:grpSpPr>
        <a:xfrm>
          <a:off x="0" y="0"/>
          <a:ext cx="0" cy="0"/>
          <a:chOff x="0" y="0"/>
          <a:chExt cx="0" cy="0"/>
        </a:xfrm>
      </p:grpSpPr>
      <p:sp>
        <p:nvSpPr>
          <p:cNvPr id="110" name="Google Shape;110;p128"/>
          <p:cNvSpPr txBox="1"/>
          <p:nvPr>
            <p:ph type="title"/>
          </p:nvPr>
        </p:nvSpPr>
        <p:spPr>
          <a:xfrm rot="5400000">
            <a:off x="4823619" y="2339181"/>
            <a:ext cx="5516563" cy="2057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1" name="Google Shape;111;p128"/>
          <p:cNvSpPr txBox="1"/>
          <p:nvPr>
            <p:ph idx="1" type="body"/>
          </p:nvPr>
        </p:nvSpPr>
        <p:spPr>
          <a:xfrm rot="5400000">
            <a:off x="480218" y="586582"/>
            <a:ext cx="5516564" cy="55626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12" name="Google Shape;112;p128"/>
          <p:cNvSpPr txBox="1"/>
          <p:nvPr>
            <p:ph idx="10" type="dt"/>
          </p:nvPr>
        </p:nvSpPr>
        <p:spPr>
          <a:xfrm>
            <a:off x="6553200" y="6248402"/>
            <a:ext cx="2209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28"/>
          <p:cNvSpPr txBox="1"/>
          <p:nvPr>
            <p:ph idx="11" type="ftr"/>
          </p:nvPr>
        </p:nvSpPr>
        <p:spPr>
          <a:xfrm>
            <a:off x="457201" y="6248207"/>
            <a:ext cx="55734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28"/>
          <p:cNvSpPr/>
          <p:nvPr/>
        </p:nvSpPr>
        <p:spPr>
          <a:xfrm>
            <a:off x="6096318" y="0"/>
            <a:ext cx="32004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15" name="Google Shape;115;p128"/>
          <p:cNvSpPr/>
          <p:nvPr/>
        </p:nvSpPr>
        <p:spPr>
          <a:xfrm>
            <a:off x="6142038" y="609600"/>
            <a:ext cx="228600" cy="6248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16" name="Google Shape;116;p128"/>
          <p:cNvSpPr/>
          <p:nvPr/>
        </p:nvSpPr>
        <p:spPr>
          <a:xfrm>
            <a:off x="6142038" y="0"/>
            <a:ext cx="228600" cy="5334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17" name="Google Shape;117;p128"/>
          <p:cNvSpPr txBox="1"/>
          <p:nvPr>
            <p:ph idx="12" type="sldNum"/>
          </p:nvPr>
        </p:nvSpPr>
        <p:spPr>
          <a:xfrm rot="5400000">
            <a:off x="5989638" y="14446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6" name="Shape 36"/>
        <p:cNvGrpSpPr/>
        <p:nvPr/>
      </p:nvGrpSpPr>
      <p:grpSpPr>
        <a:xfrm>
          <a:off x="0" y="0"/>
          <a:ext cx="0" cy="0"/>
          <a:chOff x="0" y="0"/>
          <a:chExt cx="0" cy="0"/>
        </a:xfrm>
      </p:grpSpPr>
      <p:sp>
        <p:nvSpPr>
          <p:cNvPr id="37" name="Google Shape;37;p119"/>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19"/>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19"/>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19"/>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IN"/>
              <a:t>‹#›</a:t>
            </a:fld>
            <a:endParaRPr/>
          </a:p>
        </p:txBody>
      </p:sp>
      <p:sp>
        <p:nvSpPr>
          <p:cNvPr id="41" name="Google Shape;41;p119"/>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2" name="Shape 42"/>
        <p:cNvGrpSpPr/>
        <p:nvPr/>
      </p:nvGrpSpPr>
      <p:grpSpPr>
        <a:xfrm>
          <a:off x="0" y="0"/>
          <a:ext cx="0" cy="0"/>
          <a:chOff x="0" y="0"/>
          <a:chExt cx="0" cy="0"/>
        </a:xfrm>
      </p:grpSpPr>
      <p:sp>
        <p:nvSpPr>
          <p:cNvPr id="43" name="Google Shape;43;p120"/>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20"/>
          <p:cNvSpPr txBox="1"/>
          <p:nvPr>
            <p:ph idx="1" type="body"/>
          </p:nvPr>
        </p:nvSpPr>
        <p:spPr>
          <a:xfrm>
            <a:off x="609600" y="1589567"/>
            <a:ext cx="3886200" cy="45720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5" name="Google Shape;45;p120"/>
          <p:cNvSpPr txBox="1"/>
          <p:nvPr>
            <p:ph idx="2" type="body"/>
          </p:nvPr>
        </p:nvSpPr>
        <p:spPr>
          <a:xfrm>
            <a:off x="4844901" y="1589567"/>
            <a:ext cx="3886200" cy="45720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6" name="Google Shape;46;p120"/>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0"/>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48" name="Google Shape;48;p120"/>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solidFill>
          <a:schemeClr val="dk2"/>
        </a:solidFill>
      </p:bgPr>
    </p:bg>
    <p:spTree>
      <p:nvGrpSpPr>
        <p:cNvPr id="49" name="Shape 49"/>
        <p:cNvGrpSpPr/>
        <p:nvPr/>
      </p:nvGrpSpPr>
      <p:grpSpPr>
        <a:xfrm>
          <a:off x="0" y="0"/>
          <a:ext cx="0" cy="0"/>
          <a:chOff x="0" y="0"/>
          <a:chExt cx="0" cy="0"/>
        </a:xfrm>
      </p:grpSpPr>
      <p:sp>
        <p:nvSpPr>
          <p:cNvPr id="50" name="Google Shape;50;p117"/>
          <p:cNvSpPr/>
          <p:nvPr/>
        </p:nvSpPr>
        <p:spPr>
          <a:xfrm>
            <a:off x="0" y="5971032"/>
            <a:ext cx="9144000" cy="88696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51" name="Google Shape;51;p117"/>
          <p:cNvSpPr/>
          <p:nvPr/>
        </p:nvSpPr>
        <p:spPr>
          <a:xfrm>
            <a:off x="-9144" y="6053328"/>
            <a:ext cx="2249424" cy="7132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52" name="Google Shape;52;p117"/>
          <p:cNvSpPr/>
          <p:nvPr/>
        </p:nvSpPr>
        <p:spPr>
          <a:xfrm>
            <a:off x="2359152" y="6044184"/>
            <a:ext cx="6784848" cy="71323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53" name="Google Shape;53;p117"/>
          <p:cNvSpPr txBox="1"/>
          <p:nvPr>
            <p:ph type="ctrTitle"/>
          </p:nvPr>
        </p:nvSpPr>
        <p:spPr>
          <a:xfrm>
            <a:off x="2362200" y="4038600"/>
            <a:ext cx="6477000" cy="182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4400"/>
              <a:buFont typeface="Twentieth Century"/>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17"/>
          <p:cNvSpPr txBox="1"/>
          <p:nvPr>
            <p:ph idx="1" type="subTitle"/>
          </p:nvPr>
        </p:nvSpPr>
        <p:spPr>
          <a:xfrm>
            <a:off x="2362200" y="6050037"/>
            <a:ext cx="6705600" cy="685800"/>
          </a:xfrm>
          <a:prstGeom prst="rect">
            <a:avLst/>
          </a:prstGeom>
          <a:noFill/>
          <a:ln>
            <a:noFill/>
          </a:ln>
        </p:spPr>
        <p:txBody>
          <a:bodyPr anchorCtr="0" anchor="ctr" bIns="45700" lIns="91425" spcFirstLastPara="1" rIns="91425" wrap="square" tIns="45700">
            <a:normAutofit/>
          </a:bodyPr>
          <a:lstStyle>
            <a:lvl1pPr lvl="0" algn="l">
              <a:spcBef>
                <a:spcPts val="700"/>
              </a:spcBef>
              <a:spcAft>
                <a:spcPts val="0"/>
              </a:spcAft>
              <a:buSzPts val="1560"/>
              <a:buNone/>
              <a:defRPr sz="2600">
                <a:solidFill>
                  <a:srgbClr val="FFFFFF"/>
                </a:solidFill>
              </a:defRPr>
            </a:lvl1pPr>
            <a:lvl2pPr lvl="1" algn="ctr">
              <a:spcBef>
                <a:spcPts val="550"/>
              </a:spcBef>
              <a:spcAft>
                <a:spcPts val="0"/>
              </a:spcAft>
              <a:buSzPts val="1260"/>
              <a:buNone/>
              <a:defRPr/>
            </a:lvl2pPr>
            <a:lvl3pPr lvl="2" algn="ctr">
              <a:spcBef>
                <a:spcPts val="500"/>
              </a:spcBef>
              <a:spcAft>
                <a:spcPts val="0"/>
              </a:spcAft>
              <a:buSzPts val="1350"/>
              <a:buNone/>
              <a:defRPr/>
            </a:lvl3pPr>
            <a:lvl4pPr lvl="3" algn="ctr">
              <a:spcBef>
                <a:spcPts val="400"/>
              </a:spcBef>
              <a:spcAft>
                <a:spcPts val="0"/>
              </a:spcAft>
              <a:buSzPts val="1350"/>
              <a:buNone/>
              <a:defRPr/>
            </a:lvl4pPr>
            <a:lvl5pPr lvl="4" algn="ctr">
              <a:spcBef>
                <a:spcPts val="400"/>
              </a:spcBef>
              <a:spcAft>
                <a:spcPts val="0"/>
              </a:spcAft>
              <a:buSzPts val="117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55" name="Google Shape;55;p117"/>
          <p:cNvSpPr txBox="1"/>
          <p:nvPr>
            <p:ph idx="10" type="dt"/>
          </p:nvPr>
        </p:nvSpPr>
        <p:spPr>
          <a:xfrm>
            <a:off x="76200" y="6068699"/>
            <a:ext cx="2057400" cy="685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2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17"/>
          <p:cNvSpPr txBox="1"/>
          <p:nvPr>
            <p:ph idx="11" type="ftr"/>
          </p:nvPr>
        </p:nvSpPr>
        <p:spPr>
          <a:xfrm>
            <a:off x="2085393" y="236538"/>
            <a:ext cx="586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17"/>
          <p:cNvSpPr txBox="1"/>
          <p:nvPr>
            <p:ph idx="12" type="sldNum"/>
          </p:nvPr>
        </p:nvSpPr>
        <p:spPr>
          <a:xfrm>
            <a:off x="8001000" y="228600"/>
            <a:ext cx="838200" cy="381000"/>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chemeClr val="lt2"/>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chemeClr val="lt2"/>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chemeClr val="lt2"/>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chemeClr val="lt2"/>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chemeClr val="lt2"/>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chemeClr val="lt2"/>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chemeClr val="lt2"/>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chemeClr val="lt2"/>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chemeClr val="lt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blipFill rotWithShape="1">
          <a:blip r:embed="rId2">
            <a:alphaModFix/>
          </a:blip>
          <a:tile algn="tl" flip="none" tx="0" sx="100000" ty="0" sy="100000"/>
        </a:blipFill>
      </p:bgPr>
    </p:bg>
    <p:spTree>
      <p:nvGrpSpPr>
        <p:cNvPr id="58" name="Shape 58"/>
        <p:cNvGrpSpPr/>
        <p:nvPr/>
      </p:nvGrpSpPr>
      <p:grpSpPr>
        <a:xfrm>
          <a:off x="0" y="0"/>
          <a:ext cx="0" cy="0"/>
          <a:chOff x="0" y="0"/>
          <a:chExt cx="0" cy="0"/>
        </a:xfrm>
      </p:grpSpPr>
      <p:sp>
        <p:nvSpPr>
          <p:cNvPr id="59" name="Google Shape;59;p121"/>
          <p:cNvSpPr txBox="1"/>
          <p:nvPr>
            <p:ph idx="1" type="body"/>
          </p:nvPr>
        </p:nvSpPr>
        <p:spPr>
          <a:xfrm>
            <a:off x="1371600" y="2743200"/>
            <a:ext cx="7123113" cy="1673225"/>
          </a:xfrm>
          <a:prstGeom prst="rect">
            <a:avLst/>
          </a:prstGeom>
          <a:noFill/>
          <a:ln>
            <a:noFill/>
          </a:ln>
        </p:spPr>
        <p:txBody>
          <a:bodyPr anchorCtr="0" anchor="t" bIns="45700" lIns="91425" spcFirstLastPara="1" rIns="91425" wrap="square" tIns="45700">
            <a:normAutofit/>
          </a:bodyPr>
          <a:lstStyle>
            <a:lvl1pPr indent="-228600" lvl="0" marL="457200" algn="l">
              <a:spcBef>
                <a:spcPts val="700"/>
              </a:spcBef>
              <a:spcAft>
                <a:spcPts val="0"/>
              </a:spcAft>
              <a:buSzPts val="1680"/>
              <a:buNone/>
              <a:defRPr sz="2800">
                <a:solidFill>
                  <a:schemeClr val="dk2"/>
                </a:solidFill>
              </a:defRPr>
            </a:lvl1pPr>
            <a:lvl2pPr indent="-228600" lvl="1" marL="914400" algn="l">
              <a:spcBef>
                <a:spcPts val="550"/>
              </a:spcBef>
              <a:spcAft>
                <a:spcPts val="0"/>
              </a:spcAft>
              <a:buSzPts val="1260"/>
              <a:buNone/>
              <a:defRPr sz="1800">
                <a:solidFill>
                  <a:srgbClr val="888888"/>
                </a:solidFill>
              </a:defRPr>
            </a:lvl2pPr>
            <a:lvl3pPr indent="-228600" lvl="2" marL="1371600" algn="l">
              <a:spcBef>
                <a:spcPts val="500"/>
              </a:spcBef>
              <a:spcAft>
                <a:spcPts val="0"/>
              </a:spcAft>
              <a:buSzPts val="1200"/>
              <a:buNone/>
              <a:defRPr sz="1600">
                <a:solidFill>
                  <a:srgbClr val="888888"/>
                </a:solidFill>
              </a:defRPr>
            </a:lvl3pPr>
            <a:lvl4pPr indent="-228600" lvl="3" marL="1828800" algn="l">
              <a:spcBef>
                <a:spcPts val="400"/>
              </a:spcBef>
              <a:spcAft>
                <a:spcPts val="0"/>
              </a:spcAft>
              <a:buSzPts val="1050"/>
              <a:buNone/>
              <a:defRPr sz="1400">
                <a:solidFill>
                  <a:srgbClr val="888888"/>
                </a:solidFill>
              </a:defRPr>
            </a:lvl4pPr>
            <a:lvl5pPr indent="-228600" lvl="4" marL="2286000" algn="l">
              <a:spcBef>
                <a:spcPts val="400"/>
              </a:spcBef>
              <a:spcAft>
                <a:spcPts val="0"/>
              </a:spcAft>
              <a:buSzPts val="910"/>
              <a:buNone/>
              <a:defRPr sz="1400">
                <a:solidFill>
                  <a:srgbClr val="888888"/>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0" name="Google Shape;60;p121"/>
          <p:cNvSpPr/>
          <p:nvPr/>
        </p:nvSpPr>
        <p:spPr>
          <a:xfrm>
            <a:off x="0" y="1524000"/>
            <a:ext cx="9144000" cy="1143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61" name="Google Shape;61;p121"/>
          <p:cNvSpPr/>
          <p:nvPr/>
        </p:nvSpPr>
        <p:spPr>
          <a:xfrm>
            <a:off x="0" y="1600200"/>
            <a:ext cx="1295400" cy="990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62" name="Google Shape;62;p121"/>
          <p:cNvSpPr/>
          <p:nvPr/>
        </p:nvSpPr>
        <p:spPr>
          <a:xfrm>
            <a:off x="1371600" y="1600200"/>
            <a:ext cx="7772400" cy="990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63" name="Google Shape;63;p121"/>
          <p:cNvSpPr txBox="1"/>
          <p:nvPr>
            <p:ph type="title"/>
          </p:nvPr>
        </p:nvSpPr>
        <p:spPr>
          <a:xfrm>
            <a:off x="1371600" y="1600200"/>
            <a:ext cx="76200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FFFF"/>
              </a:buClr>
              <a:buSzPts val="4400"/>
              <a:buFont typeface="Twentieth Century"/>
              <a:buNone/>
              <a:defRPr b="0" sz="440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21"/>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21"/>
          <p:cNvSpPr txBox="1"/>
          <p:nvPr>
            <p:ph idx="12" type="sldNum"/>
          </p:nvPr>
        </p:nvSpPr>
        <p:spPr>
          <a:xfrm>
            <a:off x="0" y="1752600"/>
            <a:ext cx="1295400" cy="701676"/>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sz="2400">
                <a:solidFill>
                  <a:srgbClr val="FFFFFF"/>
                </a:solidFill>
                <a:latin typeface="Twentieth Century"/>
                <a:ea typeface="Twentieth Century"/>
                <a:cs typeface="Twentieth Century"/>
                <a:sym typeface="Twentieth Century"/>
              </a:defRPr>
            </a:lvl1pPr>
            <a:lvl2pPr indent="0" lvl="1" marL="0" algn="ctr">
              <a:spcBef>
                <a:spcPts val="0"/>
              </a:spcBef>
              <a:buNone/>
              <a:defRPr b="1" sz="2400">
                <a:solidFill>
                  <a:srgbClr val="FFFFFF"/>
                </a:solidFill>
                <a:latin typeface="Twentieth Century"/>
                <a:ea typeface="Twentieth Century"/>
                <a:cs typeface="Twentieth Century"/>
                <a:sym typeface="Twentieth Century"/>
              </a:defRPr>
            </a:lvl2pPr>
            <a:lvl3pPr indent="0" lvl="2" marL="0" algn="ctr">
              <a:spcBef>
                <a:spcPts val="0"/>
              </a:spcBef>
              <a:buNone/>
              <a:defRPr b="1" sz="2400">
                <a:solidFill>
                  <a:srgbClr val="FFFFFF"/>
                </a:solidFill>
                <a:latin typeface="Twentieth Century"/>
                <a:ea typeface="Twentieth Century"/>
                <a:cs typeface="Twentieth Century"/>
                <a:sym typeface="Twentieth Century"/>
              </a:defRPr>
            </a:lvl3pPr>
            <a:lvl4pPr indent="0" lvl="3" marL="0" algn="ctr">
              <a:spcBef>
                <a:spcPts val="0"/>
              </a:spcBef>
              <a:buNone/>
              <a:defRPr b="1" sz="2400">
                <a:solidFill>
                  <a:srgbClr val="FFFFFF"/>
                </a:solidFill>
                <a:latin typeface="Twentieth Century"/>
                <a:ea typeface="Twentieth Century"/>
                <a:cs typeface="Twentieth Century"/>
                <a:sym typeface="Twentieth Century"/>
              </a:defRPr>
            </a:lvl4pPr>
            <a:lvl5pPr indent="0" lvl="4" marL="0" algn="ctr">
              <a:spcBef>
                <a:spcPts val="0"/>
              </a:spcBef>
              <a:buNone/>
              <a:defRPr b="1" sz="2400">
                <a:solidFill>
                  <a:srgbClr val="FFFFFF"/>
                </a:solidFill>
                <a:latin typeface="Twentieth Century"/>
                <a:ea typeface="Twentieth Century"/>
                <a:cs typeface="Twentieth Century"/>
                <a:sym typeface="Twentieth Century"/>
              </a:defRPr>
            </a:lvl5pPr>
            <a:lvl6pPr indent="0" lvl="5" marL="0" algn="ctr">
              <a:spcBef>
                <a:spcPts val="0"/>
              </a:spcBef>
              <a:buNone/>
              <a:defRPr b="1" sz="2400">
                <a:solidFill>
                  <a:srgbClr val="FFFFFF"/>
                </a:solidFill>
                <a:latin typeface="Twentieth Century"/>
                <a:ea typeface="Twentieth Century"/>
                <a:cs typeface="Twentieth Century"/>
                <a:sym typeface="Twentieth Century"/>
              </a:defRPr>
            </a:lvl6pPr>
            <a:lvl7pPr indent="0" lvl="6" marL="0" algn="ctr">
              <a:spcBef>
                <a:spcPts val="0"/>
              </a:spcBef>
              <a:buNone/>
              <a:defRPr b="1" sz="2400">
                <a:solidFill>
                  <a:srgbClr val="FFFFFF"/>
                </a:solidFill>
                <a:latin typeface="Twentieth Century"/>
                <a:ea typeface="Twentieth Century"/>
                <a:cs typeface="Twentieth Century"/>
                <a:sym typeface="Twentieth Century"/>
              </a:defRPr>
            </a:lvl7pPr>
            <a:lvl8pPr indent="0" lvl="7" marL="0" algn="ctr">
              <a:spcBef>
                <a:spcPts val="0"/>
              </a:spcBef>
              <a:buNone/>
              <a:defRPr b="1" sz="2400">
                <a:solidFill>
                  <a:srgbClr val="FFFFFF"/>
                </a:solidFill>
                <a:latin typeface="Twentieth Century"/>
                <a:ea typeface="Twentieth Century"/>
                <a:cs typeface="Twentieth Century"/>
                <a:sym typeface="Twentieth Century"/>
              </a:defRPr>
            </a:lvl8pPr>
            <a:lvl9pPr indent="0" lvl="8" marL="0" algn="ctr">
              <a:spcBef>
                <a:spcPts val="0"/>
              </a:spcBef>
              <a:buNone/>
              <a:defRPr b="1" sz="2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IN"/>
              <a:t>‹#›</a:t>
            </a:fld>
            <a:endParaRPr/>
          </a:p>
        </p:txBody>
      </p:sp>
      <p:sp>
        <p:nvSpPr>
          <p:cNvPr id="66" name="Google Shape;66;p121"/>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7" name="Shape 67"/>
        <p:cNvGrpSpPr/>
        <p:nvPr/>
      </p:nvGrpSpPr>
      <p:grpSpPr>
        <a:xfrm>
          <a:off x="0" y="0"/>
          <a:ext cx="0" cy="0"/>
          <a:chOff x="0" y="0"/>
          <a:chExt cx="0" cy="0"/>
        </a:xfrm>
      </p:grpSpPr>
      <p:sp>
        <p:nvSpPr>
          <p:cNvPr id="68" name="Google Shape;68;p122"/>
          <p:cNvSpPr txBox="1"/>
          <p:nvPr>
            <p:ph type="title"/>
          </p:nvPr>
        </p:nvSpPr>
        <p:spPr>
          <a:xfrm>
            <a:off x="533400" y="273050"/>
            <a:ext cx="8153400" cy="869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400"/>
              <a:buFont typeface="Twentieth Centur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22"/>
          <p:cNvSpPr txBox="1"/>
          <p:nvPr>
            <p:ph idx="1" type="body"/>
          </p:nvPr>
        </p:nvSpPr>
        <p:spPr>
          <a:xfrm>
            <a:off x="609600" y="2438400"/>
            <a:ext cx="3886200" cy="35814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0" name="Google Shape;70;p122"/>
          <p:cNvSpPr txBox="1"/>
          <p:nvPr>
            <p:ph idx="2" type="body"/>
          </p:nvPr>
        </p:nvSpPr>
        <p:spPr>
          <a:xfrm>
            <a:off x="4800600" y="2438400"/>
            <a:ext cx="3886200" cy="35814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1" name="Google Shape;71;p122"/>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2"/>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73" name="Google Shape;73;p122"/>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22"/>
          <p:cNvSpPr txBox="1"/>
          <p:nvPr>
            <p:ph idx="3" type="body"/>
          </p:nvPr>
        </p:nvSpPr>
        <p:spPr>
          <a:xfrm>
            <a:off x="609600" y="1752600"/>
            <a:ext cx="3886200" cy="640080"/>
          </a:xfrm>
          <a:prstGeom prst="rect">
            <a:avLst/>
          </a:prstGeom>
          <a:solidFill>
            <a:schemeClr val="accent2"/>
          </a:solidFill>
          <a:ln>
            <a:noFill/>
          </a:ln>
        </p:spPr>
        <p:txBody>
          <a:bodyPr anchorCtr="0" anchor="ctr" bIns="45700" lIns="91425" spcFirstLastPara="1" rIns="91425" wrap="square" tIns="45700">
            <a:normAutofit/>
          </a:bodyPr>
          <a:lstStyle>
            <a:lvl1pPr indent="-228600" lvl="0" marL="457200" algn="l">
              <a:spcBef>
                <a:spcPts val="700"/>
              </a:spcBef>
              <a:spcAft>
                <a:spcPts val="0"/>
              </a:spcAft>
              <a:buSzPts val="1200"/>
              <a:buFont typeface="Twentieth Century"/>
              <a:buNone/>
              <a:defRPr b="1" sz="2000">
                <a:solidFill>
                  <a:srgbClr val="FFFFFF"/>
                </a:solidFill>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5" name="Google Shape;75;p122"/>
          <p:cNvSpPr txBox="1"/>
          <p:nvPr>
            <p:ph idx="4" type="body"/>
          </p:nvPr>
        </p:nvSpPr>
        <p:spPr>
          <a:xfrm>
            <a:off x="4800600" y="1752600"/>
            <a:ext cx="3886200" cy="640080"/>
          </a:xfrm>
          <a:prstGeom prst="rect">
            <a:avLst/>
          </a:prstGeom>
          <a:solidFill>
            <a:schemeClr val="accent4"/>
          </a:solidFill>
          <a:ln>
            <a:noFill/>
          </a:ln>
        </p:spPr>
        <p:txBody>
          <a:bodyPr anchorCtr="0" anchor="ctr" bIns="45700" lIns="91425" spcFirstLastPara="1" rIns="91425" wrap="square" tIns="45700">
            <a:normAutofit/>
          </a:bodyPr>
          <a:lstStyle>
            <a:lvl1pPr indent="-228600" lvl="0" marL="457200" algn="l">
              <a:spcBef>
                <a:spcPts val="700"/>
              </a:spcBef>
              <a:spcAft>
                <a:spcPts val="0"/>
              </a:spcAft>
              <a:buSzPts val="1200"/>
              <a:buFont typeface="Twentieth Century"/>
              <a:buNone/>
              <a:defRPr b="1" sz="2000">
                <a:solidFill>
                  <a:srgbClr val="FFFFFF"/>
                </a:solidFill>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6" name="Shape 76"/>
        <p:cNvGrpSpPr/>
        <p:nvPr/>
      </p:nvGrpSpPr>
      <p:grpSpPr>
        <a:xfrm>
          <a:off x="0" y="0"/>
          <a:ext cx="0" cy="0"/>
          <a:chOff x="0" y="0"/>
          <a:chExt cx="0" cy="0"/>
        </a:xfrm>
      </p:grpSpPr>
      <p:sp>
        <p:nvSpPr>
          <p:cNvPr id="77" name="Google Shape;77;p12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23"/>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3"/>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3"/>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rgbClr val="FFFFFF"/>
                </a:solidFill>
                <a:latin typeface="Twentieth Century"/>
                <a:ea typeface="Twentieth Century"/>
                <a:cs typeface="Twentieth Century"/>
                <a:sym typeface="Twentieth Century"/>
              </a:defRPr>
            </a:lvl1pPr>
            <a:lvl2pPr indent="0" lvl="1" marL="0" algn="ctr">
              <a:spcBef>
                <a:spcPts val="0"/>
              </a:spcBef>
              <a:buNone/>
              <a:defRPr b="1" sz="1400">
                <a:solidFill>
                  <a:srgbClr val="FFFFFF"/>
                </a:solidFill>
                <a:latin typeface="Twentieth Century"/>
                <a:ea typeface="Twentieth Century"/>
                <a:cs typeface="Twentieth Century"/>
                <a:sym typeface="Twentieth Century"/>
              </a:defRPr>
            </a:lvl2pPr>
            <a:lvl3pPr indent="0" lvl="2" marL="0" algn="ctr">
              <a:spcBef>
                <a:spcPts val="0"/>
              </a:spcBef>
              <a:buNone/>
              <a:defRPr b="1" sz="1400">
                <a:solidFill>
                  <a:srgbClr val="FFFFFF"/>
                </a:solidFill>
                <a:latin typeface="Twentieth Century"/>
                <a:ea typeface="Twentieth Century"/>
                <a:cs typeface="Twentieth Century"/>
                <a:sym typeface="Twentieth Century"/>
              </a:defRPr>
            </a:lvl3pPr>
            <a:lvl4pPr indent="0" lvl="3" marL="0" algn="ctr">
              <a:spcBef>
                <a:spcPts val="0"/>
              </a:spcBef>
              <a:buNone/>
              <a:defRPr b="1" sz="1400">
                <a:solidFill>
                  <a:srgbClr val="FFFFFF"/>
                </a:solidFill>
                <a:latin typeface="Twentieth Century"/>
                <a:ea typeface="Twentieth Century"/>
                <a:cs typeface="Twentieth Century"/>
                <a:sym typeface="Twentieth Century"/>
              </a:defRPr>
            </a:lvl4pPr>
            <a:lvl5pPr indent="0" lvl="4" marL="0" algn="ctr">
              <a:spcBef>
                <a:spcPts val="0"/>
              </a:spcBef>
              <a:buNone/>
              <a:defRPr b="1" sz="1400">
                <a:solidFill>
                  <a:srgbClr val="FFFFFF"/>
                </a:solidFill>
                <a:latin typeface="Twentieth Century"/>
                <a:ea typeface="Twentieth Century"/>
                <a:cs typeface="Twentieth Century"/>
                <a:sym typeface="Twentieth Century"/>
              </a:defRPr>
            </a:lvl5pPr>
            <a:lvl6pPr indent="0" lvl="5" marL="0" algn="ctr">
              <a:spcBef>
                <a:spcPts val="0"/>
              </a:spcBef>
              <a:buNone/>
              <a:defRPr b="1" sz="1400">
                <a:solidFill>
                  <a:srgbClr val="FFFFFF"/>
                </a:solidFill>
                <a:latin typeface="Twentieth Century"/>
                <a:ea typeface="Twentieth Century"/>
                <a:cs typeface="Twentieth Century"/>
                <a:sym typeface="Twentieth Century"/>
              </a:defRPr>
            </a:lvl6pPr>
            <a:lvl7pPr indent="0" lvl="6" marL="0" algn="ctr">
              <a:spcBef>
                <a:spcPts val="0"/>
              </a:spcBef>
              <a:buNone/>
              <a:defRPr b="1" sz="1400">
                <a:solidFill>
                  <a:srgbClr val="FFFFFF"/>
                </a:solidFill>
                <a:latin typeface="Twentieth Century"/>
                <a:ea typeface="Twentieth Century"/>
                <a:cs typeface="Twentieth Century"/>
                <a:sym typeface="Twentieth Century"/>
              </a:defRPr>
            </a:lvl7pPr>
            <a:lvl8pPr indent="0" lvl="7" marL="0" algn="ctr">
              <a:spcBef>
                <a:spcPts val="0"/>
              </a:spcBef>
              <a:buNone/>
              <a:defRPr b="1" sz="1400">
                <a:solidFill>
                  <a:srgbClr val="FFFFFF"/>
                </a:solidFill>
                <a:latin typeface="Twentieth Century"/>
                <a:ea typeface="Twentieth Century"/>
                <a:cs typeface="Twentieth Century"/>
                <a:sym typeface="Twentieth Century"/>
              </a:defRPr>
            </a:lvl8pPr>
            <a:lvl9pPr indent="0" lvl="8" marL="0" algn="ctr">
              <a:spcBef>
                <a:spcPts val="0"/>
              </a:spcBef>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81" name="Shape 81"/>
        <p:cNvGrpSpPr/>
        <p:nvPr/>
      </p:nvGrpSpPr>
      <p:grpSpPr>
        <a:xfrm>
          <a:off x="0" y="0"/>
          <a:ext cx="0" cy="0"/>
          <a:chOff x="0" y="0"/>
          <a:chExt cx="0" cy="0"/>
        </a:xfrm>
      </p:grpSpPr>
      <p:sp>
        <p:nvSpPr>
          <p:cNvPr id="82" name="Google Shape;82;p124"/>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4"/>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4"/>
          <p:cNvSpPr txBox="1"/>
          <p:nvPr>
            <p:ph idx="12" type="sldNum"/>
          </p:nvPr>
        </p:nvSpPr>
        <p:spPr>
          <a:xfrm>
            <a:off x="0" y="6248400"/>
            <a:ext cx="533400" cy="381000"/>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chemeClr val="dk2"/>
                </a:solidFill>
                <a:latin typeface="Twentieth Century"/>
                <a:ea typeface="Twentieth Century"/>
                <a:cs typeface="Twentieth Century"/>
                <a:sym typeface="Twentieth Century"/>
              </a:defRPr>
            </a:lvl1pPr>
            <a:lvl2pPr indent="0" lvl="1" marL="0" algn="ctr">
              <a:spcBef>
                <a:spcPts val="0"/>
              </a:spcBef>
              <a:buNone/>
              <a:defRPr b="1" sz="1400">
                <a:solidFill>
                  <a:schemeClr val="dk2"/>
                </a:solidFill>
                <a:latin typeface="Twentieth Century"/>
                <a:ea typeface="Twentieth Century"/>
                <a:cs typeface="Twentieth Century"/>
                <a:sym typeface="Twentieth Century"/>
              </a:defRPr>
            </a:lvl2pPr>
            <a:lvl3pPr indent="0" lvl="2" marL="0" algn="ctr">
              <a:spcBef>
                <a:spcPts val="0"/>
              </a:spcBef>
              <a:buNone/>
              <a:defRPr b="1" sz="1400">
                <a:solidFill>
                  <a:schemeClr val="dk2"/>
                </a:solidFill>
                <a:latin typeface="Twentieth Century"/>
                <a:ea typeface="Twentieth Century"/>
                <a:cs typeface="Twentieth Century"/>
                <a:sym typeface="Twentieth Century"/>
              </a:defRPr>
            </a:lvl3pPr>
            <a:lvl4pPr indent="0" lvl="3" marL="0" algn="ctr">
              <a:spcBef>
                <a:spcPts val="0"/>
              </a:spcBef>
              <a:buNone/>
              <a:defRPr b="1" sz="1400">
                <a:solidFill>
                  <a:schemeClr val="dk2"/>
                </a:solidFill>
                <a:latin typeface="Twentieth Century"/>
                <a:ea typeface="Twentieth Century"/>
                <a:cs typeface="Twentieth Century"/>
                <a:sym typeface="Twentieth Century"/>
              </a:defRPr>
            </a:lvl4pPr>
            <a:lvl5pPr indent="0" lvl="4" marL="0" algn="ctr">
              <a:spcBef>
                <a:spcPts val="0"/>
              </a:spcBef>
              <a:buNone/>
              <a:defRPr b="1" sz="1400">
                <a:solidFill>
                  <a:schemeClr val="dk2"/>
                </a:solidFill>
                <a:latin typeface="Twentieth Century"/>
                <a:ea typeface="Twentieth Century"/>
                <a:cs typeface="Twentieth Century"/>
                <a:sym typeface="Twentieth Century"/>
              </a:defRPr>
            </a:lvl5pPr>
            <a:lvl6pPr indent="0" lvl="5" marL="0" algn="ctr">
              <a:spcBef>
                <a:spcPts val="0"/>
              </a:spcBef>
              <a:buNone/>
              <a:defRPr b="1" sz="1400">
                <a:solidFill>
                  <a:schemeClr val="dk2"/>
                </a:solidFill>
                <a:latin typeface="Twentieth Century"/>
                <a:ea typeface="Twentieth Century"/>
                <a:cs typeface="Twentieth Century"/>
                <a:sym typeface="Twentieth Century"/>
              </a:defRPr>
            </a:lvl6pPr>
            <a:lvl7pPr indent="0" lvl="6" marL="0" algn="ctr">
              <a:spcBef>
                <a:spcPts val="0"/>
              </a:spcBef>
              <a:buNone/>
              <a:defRPr b="1" sz="1400">
                <a:solidFill>
                  <a:schemeClr val="dk2"/>
                </a:solidFill>
                <a:latin typeface="Twentieth Century"/>
                <a:ea typeface="Twentieth Century"/>
                <a:cs typeface="Twentieth Century"/>
                <a:sym typeface="Twentieth Century"/>
              </a:defRPr>
            </a:lvl7pPr>
            <a:lvl8pPr indent="0" lvl="7" marL="0" algn="ctr">
              <a:spcBef>
                <a:spcPts val="0"/>
              </a:spcBef>
              <a:buNone/>
              <a:defRPr b="1" sz="1400">
                <a:solidFill>
                  <a:schemeClr val="dk2"/>
                </a:solidFill>
                <a:latin typeface="Twentieth Century"/>
                <a:ea typeface="Twentieth Century"/>
                <a:cs typeface="Twentieth Century"/>
                <a:sym typeface="Twentieth Century"/>
              </a:defRPr>
            </a:lvl8pPr>
            <a:lvl9pPr indent="0" lvl="8" marL="0" algn="ctr">
              <a:spcBef>
                <a:spcPts val="0"/>
              </a:spcBef>
              <a:buNone/>
              <a:defRPr b="1" sz="1400">
                <a:solidFill>
                  <a:schemeClr val="dk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85" name="Shape 85"/>
        <p:cNvGrpSpPr/>
        <p:nvPr/>
      </p:nvGrpSpPr>
      <p:grpSpPr>
        <a:xfrm>
          <a:off x="0" y="0"/>
          <a:ext cx="0" cy="0"/>
          <a:chOff x="0" y="0"/>
          <a:chExt cx="0" cy="0"/>
        </a:xfrm>
      </p:grpSpPr>
      <p:sp>
        <p:nvSpPr>
          <p:cNvPr id="86" name="Google Shape;86;p125"/>
          <p:cNvSpPr txBox="1"/>
          <p:nvPr>
            <p:ph type="title"/>
          </p:nvPr>
        </p:nvSpPr>
        <p:spPr>
          <a:xfrm>
            <a:off x="609600" y="273050"/>
            <a:ext cx="8077200" cy="869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400"/>
              <a:buFont typeface="Twentieth Century"/>
              <a:buNone/>
              <a:defRPr b="0"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25"/>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25"/>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5"/>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rgbClr val="FFFFFF"/>
                </a:solidFill>
                <a:latin typeface="Twentieth Century"/>
                <a:ea typeface="Twentieth Century"/>
                <a:cs typeface="Twentieth Century"/>
                <a:sym typeface="Twentieth Century"/>
              </a:defRPr>
            </a:lvl1pPr>
            <a:lvl2pPr indent="0" lvl="1" marL="0" algn="ctr">
              <a:spcBef>
                <a:spcPts val="0"/>
              </a:spcBef>
              <a:buNone/>
              <a:defRPr b="1" sz="1400">
                <a:solidFill>
                  <a:srgbClr val="FFFFFF"/>
                </a:solidFill>
                <a:latin typeface="Twentieth Century"/>
                <a:ea typeface="Twentieth Century"/>
                <a:cs typeface="Twentieth Century"/>
                <a:sym typeface="Twentieth Century"/>
              </a:defRPr>
            </a:lvl2pPr>
            <a:lvl3pPr indent="0" lvl="2" marL="0" algn="ctr">
              <a:spcBef>
                <a:spcPts val="0"/>
              </a:spcBef>
              <a:buNone/>
              <a:defRPr b="1" sz="1400">
                <a:solidFill>
                  <a:srgbClr val="FFFFFF"/>
                </a:solidFill>
                <a:latin typeface="Twentieth Century"/>
                <a:ea typeface="Twentieth Century"/>
                <a:cs typeface="Twentieth Century"/>
                <a:sym typeface="Twentieth Century"/>
              </a:defRPr>
            </a:lvl3pPr>
            <a:lvl4pPr indent="0" lvl="3" marL="0" algn="ctr">
              <a:spcBef>
                <a:spcPts val="0"/>
              </a:spcBef>
              <a:buNone/>
              <a:defRPr b="1" sz="1400">
                <a:solidFill>
                  <a:srgbClr val="FFFFFF"/>
                </a:solidFill>
                <a:latin typeface="Twentieth Century"/>
                <a:ea typeface="Twentieth Century"/>
                <a:cs typeface="Twentieth Century"/>
                <a:sym typeface="Twentieth Century"/>
              </a:defRPr>
            </a:lvl4pPr>
            <a:lvl5pPr indent="0" lvl="4" marL="0" algn="ctr">
              <a:spcBef>
                <a:spcPts val="0"/>
              </a:spcBef>
              <a:buNone/>
              <a:defRPr b="1" sz="1400">
                <a:solidFill>
                  <a:srgbClr val="FFFFFF"/>
                </a:solidFill>
                <a:latin typeface="Twentieth Century"/>
                <a:ea typeface="Twentieth Century"/>
                <a:cs typeface="Twentieth Century"/>
                <a:sym typeface="Twentieth Century"/>
              </a:defRPr>
            </a:lvl5pPr>
            <a:lvl6pPr indent="0" lvl="5" marL="0" algn="ctr">
              <a:spcBef>
                <a:spcPts val="0"/>
              </a:spcBef>
              <a:buNone/>
              <a:defRPr b="1" sz="1400">
                <a:solidFill>
                  <a:srgbClr val="FFFFFF"/>
                </a:solidFill>
                <a:latin typeface="Twentieth Century"/>
                <a:ea typeface="Twentieth Century"/>
                <a:cs typeface="Twentieth Century"/>
                <a:sym typeface="Twentieth Century"/>
              </a:defRPr>
            </a:lvl6pPr>
            <a:lvl7pPr indent="0" lvl="6" marL="0" algn="ctr">
              <a:spcBef>
                <a:spcPts val="0"/>
              </a:spcBef>
              <a:buNone/>
              <a:defRPr b="1" sz="1400">
                <a:solidFill>
                  <a:srgbClr val="FFFFFF"/>
                </a:solidFill>
                <a:latin typeface="Twentieth Century"/>
                <a:ea typeface="Twentieth Century"/>
                <a:cs typeface="Twentieth Century"/>
                <a:sym typeface="Twentieth Century"/>
              </a:defRPr>
            </a:lvl7pPr>
            <a:lvl8pPr indent="0" lvl="7" marL="0" algn="ctr">
              <a:spcBef>
                <a:spcPts val="0"/>
              </a:spcBef>
              <a:buNone/>
              <a:defRPr b="1" sz="1400">
                <a:solidFill>
                  <a:srgbClr val="FFFFFF"/>
                </a:solidFill>
                <a:latin typeface="Twentieth Century"/>
                <a:ea typeface="Twentieth Century"/>
                <a:cs typeface="Twentieth Century"/>
                <a:sym typeface="Twentieth Century"/>
              </a:defRPr>
            </a:lvl8pPr>
            <a:lvl9pPr indent="0" lvl="8" marL="0" algn="ctr">
              <a:spcBef>
                <a:spcPts val="0"/>
              </a:spcBef>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IN"/>
              <a:t>‹#›</a:t>
            </a:fld>
            <a:endParaRPr/>
          </a:p>
        </p:txBody>
      </p:sp>
      <p:sp>
        <p:nvSpPr>
          <p:cNvPr id="90" name="Google Shape;90;p125"/>
          <p:cNvSpPr txBox="1"/>
          <p:nvPr>
            <p:ph idx="1" type="body"/>
          </p:nvPr>
        </p:nvSpPr>
        <p:spPr>
          <a:xfrm>
            <a:off x="609600" y="1752600"/>
            <a:ext cx="1600200" cy="4343400"/>
          </a:xfrm>
          <a:prstGeom prst="rect">
            <a:avLst/>
          </a:prstGeom>
          <a:solidFill>
            <a:schemeClr val="accent2"/>
          </a:solidFill>
          <a:ln cap="sq" cmpd="dbl" w="50800">
            <a:solidFill>
              <a:schemeClr val="accent2"/>
            </a:solidFill>
            <a:prstDash val="solid"/>
            <a:miter lim="800000"/>
            <a:headEnd len="sm" w="sm" type="none"/>
            <a:tailEnd len="sm" w="sm" type="none"/>
          </a:ln>
        </p:spPr>
        <p:txBody>
          <a:bodyPr anchorCtr="0" anchor="t" bIns="91425" lIns="137150" spcFirstLastPara="1" rIns="137150" wrap="square" tIns="182875">
            <a:normAutofit/>
          </a:bodyPr>
          <a:lstStyle>
            <a:lvl1pPr indent="-228600" lvl="0" marL="457200" algn="l">
              <a:spcBef>
                <a:spcPts val="700"/>
              </a:spcBef>
              <a:spcAft>
                <a:spcPts val="0"/>
              </a:spcAft>
              <a:buSzPts val="1080"/>
              <a:buNone/>
              <a:defRPr sz="1800">
                <a:solidFill>
                  <a:schemeClr val="lt1"/>
                </a:solidFill>
                <a:latin typeface="Twentieth Century"/>
                <a:ea typeface="Twentieth Century"/>
                <a:cs typeface="Twentieth Century"/>
                <a:sym typeface="Twentieth Century"/>
              </a:defRPr>
            </a:lvl1pPr>
            <a:lvl2pPr indent="-228600" lvl="1" marL="914400" algn="l">
              <a:spcBef>
                <a:spcPts val="1000"/>
              </a:spcBef>
              <a:spcAft>
                <a:spcPts val="0"/>
              </a:spcAft>
              <a:buSzPts val="840"/>
              <a:buNone/>
              <a:defRPr sz="1200">
                <a:solidFill>
                  <a:schemeClr val="lt1"/>
                </a:solidFill>
                <a:latin typeface="Twentieth Century"/>
                <a:ea typeface="Twentieth Century"/>
                <a:cs typeface="Twentieth Century"/>
                <a:sym typeface="Twentieth Century"/>
              </a:defRPr>
            </a:lvl2pPr>
            <a:lvl3pPr indent="-228600" lvl="2" marL="1371600" algn="l">
              <a:spcBef>
                <a:spcPts val="500"/>
              </a:spcBef>
              <a:spcAft>
                <a:spcPts val="0"/>
              </a:spcAft>
              <a:buSzPts val="750"/>
              <a:buNone/>
              <a:defRPr sz="1000">
                <a:solidFill>
                  <a:schemeClr val="lt1"/>
                </a:solidFill>
                <a:latin typeface="Twentieth Century"/>
                <a:ea typeface="Twentieth Century"/>
                <a:cs typeface="Twentieth Century"/>
                <a:sym typeface="Twentieth Century"/>
              </a:defRPr>
            </a:lvl3pPr>
            <a:lvl4pPr indent="-228600" lvl="3" marL="1828800" algn="l">
              <a:spcBef>
                <a:spcPts val="400"/>
              </a:spcBef>
              <a:spcAft>
                <a:spcPts val="0"/>
              </a:spcAft>
              <a:buSzPts val="675"/>
              <a:buNone/>
              <a:defRPr sz="900">
                <a:solidFill>
                  <a:schemeClr val="lt1"/>
                </a:solidFill>
                <a:latin typeface="Twentieth Century"/>
                <a:ea typeface="Twentieth Century"/>
                <a:cs typeface="Twentieth Century"/>
                <a:sym typeface="Twentieth Century"/>
              </a:defRPr>
            </a:lvl4pPr>
            <a:lvl5pPr indent="-228600" lvl="4" marL="2286000" algn="l">
              <a:spcBef>
                <a:spcPts val="400"/>
              </a:spcBef>
              <a:spcAft>
                <a:spcPts val="0"/>
              </a:spcAft>
              <a:buSzPts val="585"/>
              <a:buNone/>
              <a:defRPr sz="900">
                <a:solidFill>
                  <a:schemeClr val="lt1"/>
                </a:solidFill>
                <a:latin typeface="Twentieth Century"/>
                <a:ea typeface="Twentieth Century"/>
                <a:cs typeface="Twentieth Century"/>
                <a:sym typeface="Twentieth Century"/>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1" name="Google Shape;91;p125"/>
          <p:cNvSpPr txBox="1"/>
          <p:nvPr>
            <p:ph idx="2" type="body"/>
          </p:nvPr>
        </p:nvSpPr>
        <p:spPr>
          <a:xfrm>
            <a:off x="2362200" y="1752600"/>
            <a:ext cx="6400800" cy="44196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3.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 name="Shape 9"/>
        <p:cNvGrpSpPr/>
        <p:nvPr/>
      </p:nvGrpSpPr>
      <p:grpSpPr>
        <a:xfrm>
          <a:off x="0" y="0"/>
          <a:ext cx="0" cy="0"/>
          <a:chOff x="0" y="0"/>
          <a:chExt cx="0" cy="0"/>
        </a:xfrm>
      </p:grpSpPr>
      <p:sp>
        <p:nvSpPr>
          <p:cNvPr id="10" name="Google Shape;10;p11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2"/>
              </a:buClr>
              <a:buSzPts val="4400"/>
              <a:buFont typeface="Twentieth Century"/>
              <a:buNone/>
              <a:defRPr b="0" i="0" sz="4400" u="none" cap="none" strike="noStrike">
                <a:solidFill>
                  <a:schemeClr val="lt2"/>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6"/>
          <p:cNvSpPr txBox="1"/>
          <p:nvPr>
            <p:ph idx="1" type="body"/>
          </p:nvPr>
        </p:nvSpPr>
        <p:spPr>
          <a:xfrm>
            <a:off x="612648" y="1600200"/>
            <a:ext cx="8153400" cy="4526280"/>
          </a:xfrm>
          <a:prstGeom prst="rect">
            <a:avLst/>
          </a:prstGeom>
          <a:noFill/>
          <a:ln>
            <a:noFill/>
          </a:ln>
        </p:spPr>
        <p:txBody>
          <a:bodyPr anchorCtr="0" anchor="t" bIns="45700" lIns="91425" spcFirstLastPara="1" rIns="91425" wrap="square" tIns="45700">
            <a:norm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lt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lt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lt1"/>
                </a:solidFill>
                <a:latin typeface="Twentieth Century"/>
                <a:ea typeface="Twentieth Century"/>
                <a:cs typeface="Twentieth Century"/>
                <a:sym typeface="Twentieth Century"/>
              </a:defRPr>
            </a:lvl3pPr>
            <a:lvl4pPr indent="-323850" lvl="3" marL="1828800" marR="0" rtl="0" algn="l">
              <a:spcBef>
                <a:spcPts val="400"/>
              </a:spcBef>
              <a:spcAft>
                <a:spcPts val="0"/>
              </a:spcAft>
              <a:buClr>
                <a:schemeClr val="accent3"/>
              </a:buClr>
              <a:buSzPts val="1500"/>
              <a:buFont typeface="Noto Sans Symbols"/>
              <a:buChar char="■"/>
              <a:defRPr b="0" i="0" sz="2000" u="none" cap="none" strike="noStrike">
                <a:solidFill>
                  <a:schemeClr val="lt1"/>
                </a:solidFill>
                <a:latin typeface="Twentieth Century"/>
                <a:ea typeface="Twentieth Century"/>
                <a:cs typeface="Twentieth Century"/>
                <a:sym typeface="Twentieth Century"/>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lt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9pPr>
          </a:lstStyle>
          <a:p/>
        </p:txBody>
      </p:sp>
      <p:sp>
        <p:nvSpPr>
          <p:cNvPr id="12" name="Google Shape;12;p116"/>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lt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13" name="Google Shape;13;p116"/>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lt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14" name="Google Shape;14;p116"/>
          <p:cNvSpPr/>
          <p:nvPr/>
        </p:nvSpPr>
        <p:spPr>
          <a:xfrm>
            <a:off x="0" y="1234440"/>
            <a:ext cx="9144000" cy="32004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5" name="Google Shape;15;p116"/>
          <p:cNvSpPr/>
          <p:nvPr/>
        </p:nvSpPr>
        <p:spPr>
          <a:xfrm>
            <a:off x="0" y="1280160"/>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6" name="Google Shape;16;p116"/>
          <p:cNvSpPr/>
          <p:nvPr/>
        </p:nvSpPr>
        <p:spPr>
          <a:xfrm>
            <a:off x="590550" y="1280160"/>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7" name="Google Shape;17;p116"/>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 name="Shape 27"/>
        <p:cNvGrpSpPr/>
        <p:nvPr/>
      </p:nvGrpSpPr>
      <p:grpSpPr>
        <a:xfrm>
          <a:off x="0" y="0"/>
          <a:ext cx="0" cy="0"/>
          <a:chOff x="0" y="0"/>
          <a:chExt cx="0" cy="0"/>
        </a:xfrm>
      </p:grpSpPr>
      <p:sp>
        <p:nvSpPr>
          <p:cNvPr id="28" name="Google Shape;28;p115"/>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2"/>
              </a:buClr>
              <a:buSzPts val="4400"/>
              <a:buFont typeface="Twentieth Century"/>
              <a:buNone/>
              <a:defRPr b="0" i="0" sz="4400" u="none" cap="none" strike="noStrike">
                <a:solidFill>
                  <a:schemeClr val="dk2"/>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115"/>
          <p:cNvSpPr txBox="1"/>
          <p:nvPr>
            <p:ph idx="1" type="body"/>
          </p:nvPr>
        </p:nvSpPr>
        <p:spPr>
          <a:xfrm>
            <a:off x="612648" y="1600200"/>
            <a:ext cx="8153400" cy="4526280"/>
          </a:xfrm>
          <a:prstGeom prst="rect">
            <a:avLst/>
          </a:prstGeom>
          <a:noFill/>
          <a:ln>
            <a:noFill/>
          </a:ln>
        </p:spPr>
        <p:txBody>
          <a:bodyPr anchorCtr="0" anchor="t" bIns="45700" lIns="91425" spcFirstLastPara="1" rIns="91425" wrap="square" tIns="45700">
            <a:norm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spcBef>
                <a:spcPts val="400"/>
              </a:spcBef>
              <a:spcAft>
                <a:spcPts val="0"/>
              </a:spcAft>
              <a:buClr>
                <a:schemeClr val="accent3"/>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30" name="Google Shape;30;p115"/>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31" name="Google Shape;31;p115"/>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32" name="Google Shape;32;p115"/>
          <p:cNvSpPr/>
          <p:nvPr/>
        </p:nvSpPr>
        <p:spPr>
          <a:xfrm>
            <a:off x="0" y="1234440"/>
            <a:ext cx="9144000" cy="32004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33" name="Google Shape;33;p115"/>
          <p:cNvSpPr/>
          <p:nvPr/>
        </p:nvSpPr>
        <p:spPr>
          <a:xfrm>
            <a:off x="0" y="1280160"/>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34" name="Google Shape;34;p115"/>
          <p:cNvSpPr/>
          <p:nvPr/>
        </p:nvSpPr>
        <p:spPr>
          <a:xfrm>
            <a:off x="590550" y="1280160"/>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35" name="Google Shape;35;p115"/>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 Id="rId3" Type="http://schemas.openxmlformats.org/officeDocument/2006/relationships/image" Target="../media/image19.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 Id="rId3" Type="http://schemas.openxmlformats.org/officeDocument/2006/relationships/image" Target="../media/image20.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1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15.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 Id="rId3" Type="http://schemas.openxmlformats.org/officeDocument/2006/relationships/image" Target="../media/image17.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 Id="rId3" Type="http://schemas.openxmlformats.org/officeDocument/2006/relationships/image" Target="../media/image16.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 Id="rId3" Type="http://schemas.openxmlformats.org/officeDocument/2006/relationships/image" Target="../media/image18.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
          <p:cNvSpPr txBox="1"/>
          <p:nvPr>
            <p:ph type="ctrTitle"/>
          </p:nvPr>
        </p:nvSpPr>
        <p:spPr>
          <a:xfrm>
            <a:off x="2362200" y="4038600"/>
            <a:ext cx="6477000" cy="1828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2"/>
              </a:buClr>
              <a:buSzPts val="3959"/>
              <a:buFont typeface="Twentieth Century"/>
              <a:buNone/>
            </a:pPr>
            <a:r>
              <a:rPr lang="en-IN" sz="3959"/>
              <a:t>FUNDAMENTAL IOT MECHANISM AND KEY TECHNOLOGIES,</a:t>
            </a:r>
            <a:br>
              <a:rPr lang="en-IN" sz="3959"/>
            </a:br>
            <a:r>
              <a:rPr lang="en-IN" sz="3959"/>
              <a:t>EVOLVING IOT STANDARDS,</a:t>
            </a:r>
            <a:br>
              <a:rPr lang="en-IN" sz="3959"/>
            </a:br>
            <a:r>
              <a:rPr lang="en-IN" sz="3959"/>
              <a:t>THIRD GENERATION</a:t>
            </a:r>
            <a:br>
              <a:rPr lang="en-IN" sz="3959"/>
            </a:br>
            <a:r>
              <a:rPr lang="en-IN" sz="3959"/>
              <a:t>PARTNERSHIP PROJECT SERVICE REQUIREMENTS FOR MACHINE</a:t>
            </a:r>
            <a:endParaRPr/>
          </a:p>
        </p:txBody>
      </p:sp>
      <p:sp>
        <p:nvSpPr>
          <p:cNvPr id="123" name="Google Shape;123;p1"/>
          <p:cNvSpPr txBox="1"/>
          <p:nvPr>
            <p:ph idx="1" type="subTitle"/>
          </p:nvPr>
        </p:nvSpPr>
        <p:spPr>
          <a:xfrm>
            <a:off x="2362200" y="6050037"/>
            <a:ext cx="6705600" cy="685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560"/>
              <a:buNone/>
            </a:pPr>
            <a:r>
              <a:rPr lang="en-IN"/>
              <a:t>Module-2</a:t>
            </a:r>
            <a:endParaRPr/>
          </a:p>
        </p:txBody>
      </p:sp>
      <p:sp>
        <p:nvSpPr>
          <p:cNvPr id="124" name="Google Shape;124;p1"/>
          <p:cNvSpPr txBox="1"/>
          <p:nvPr>
            <p:ph idx="12" type="sldNum"/>
          </p:nvPr>
        </p:nvSpPr>
        <p:spPr>
          <a:xfrm>
            <a:off x="8001000" y="228600"/>
            <a:ext cx="838200" cy="381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10"/>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959"/>
              <a:buFont typeface="Twentieth Century"/>
              <a:buNone/>
            </a:pPr>
            <a:r>
              <a:rPr lang="en-IN" sz="3959"/>
              <a:t>Identification of IoT Object and</a:t>
            </a:r>
            <a:br>
              <a:rPr lang="en-IN" sz="3959"/>
            </a:br>
            <a:r>
              <a:rPr lang="en-IN" sz="3959"/>
              <a:t>Services</a:t>
            </a:r>
            <a:endParaRPr/>
          </a:p>
        </p:txBody>
      </p:sp>
      <p:sp>
        <p:nvSpPr>
          <p:cNvPr id="186" name="Google Shape;186;p10"/>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lnSpc>
                <a:spcPct val="90000"/>
              </a:lnSpc>
              <a:spcBef>
                <a:spcPts val="0"/>
              </a:spcBef>
              <a:spcAft>
                <a:spcPts val="0"/>
              </a:spcAft>
              <a:buSzPts val="1200"/>
              <a:buChar char="◻"/>
            </a:pPr>
            <a:r>
              <a:rPr lang="en-IN" sz="2000"/>
              <a:t>OID may be replaced by object naming</a:t>
            </a:r>
            <a:endParaRPr/>
          </a:p>
          <a:p>
            <a:pPr indent="-320040" lvl="0" marL="320040" rtl="0" algn="just">
              <a:lnSpc>
                <a:spcPct val="90000"/>
              </a:lnSpc>
              <a:spcBef>
                <a:spcPts val="700"/>
              </a:spcBef>
              <a:spcAft>
                <a:spcPts val="0"/>
              </a:spcAft>
              <a:buSzPts val="1200"/>
              <a:buChar char="◻"/>
            </a:pPr>
            <a:r>
              <a:rPr lang="en-IN" sz="2000"/>
              <a:t>Domain name system (DNS) is a mechanism for Internet-based naming</a:t>
            </a:r>
            <a:endParaRPr/>
          </a:p>
          <a:p>
            <a:pPr indent="-320040" lvl="0" marL="320040" rtl="0" algn="just">
              <a:lnSpc>
                <a:spcPct val="90000"/>
              </a:lnSpc>
              <a:spcBef>
                <a:spcPts val="700"/>
              </a:spcBef>
              <a:spcAft>
                <a:spcPts val="0"/>
              </a:spcAft>
              <a:buSzPts val="1200"/>
              <a:buChar char="◻"/>
            </a:pPr>
            <a:r>
              <a:rPr lang="en-IN" sz="2000"/>
              <a:t>In the IoT context, the advantages of identifying information by name, not by node address. </a:t>
            </a:r>
            <a:endParaRPr sz="2000"/>
          </a:p>
          <a:p>
            <a:pPr indent="-320040" lvl="0" marL="320040" rtl="0" algn="just">
              <a:lnSpc>
                <a:spcPct val="90000"/>
              </a:lnSpc>
              <a:spcBef>
                <a:spcPts val="700"/>
              </a:spcBef>
              <a:spcAft>
                <a:spcPts val="0"/>
              </a:spcAft>
              <a:buSzPts val="1200"/>
              <a:buChar char="◻"/>
            </a:pPr>
            <a:r>
              <a:rPr lang="en-IN" sz="2000"/>
              <a:t>DNS is used to map the “human-friendly” host names of computers to their corresponding “machinefriendly” IP addresses. E.g. www.google.com</a:t>
            </a:r>
            <a:endParaRPr/>
          </a:p>
          <a:p>
            <a:pPr indent="-320040" lvl="0" marL="320040" rtl="0" algn="just">
              <a:lnSpc>
                <a:spcPct val="90000"/>
              </a:lnSpc>
              <a:spcBef>
                <a:spcPts val="700"/>
              </a:spcBef>
              <a:spcAft>
                <a:spcPts val="0"/>
              </a:spcAft>
              <a:buSzPts val="1200"/>
              <a:buChar char="◻"/>
            </a:pPr>
            <a:r>
              <a:rPr lang="en-IN" sz="2000"/>
              <a:t>Object name service (ONS) will also be important in the IoT to map the “thing-friendly” names of object which may belong to heterogeneous name spaces (e.g., EPC, uCode, and any other self-defined code) on different networks (e.g., TCP/IP network) into their corresponding “machine-friendly” addresses or other related information of another TCP/IP network.</a:t>
            </a:r>
            <a:endParaRPr/>
          </a:p>
          <a:p>
            <a:pPr indent="-320040" lvl="0" marL="320040" rtl="0" algn="just">
              <a:lnSpc>
                <a:spcPct val="90000"/>
              </a:lnSpc>
              <a:spcBef>
                <a:spcPts val="700"/>
              </a:spcBef>
              <a:spcAft>
                <a:spcPts val="0"/>
              </a:spcAft>
              <a:buSzPts val="1200"/>
              <a:buChar char="◻"/>
            </a:pPr>
            <a:r>
              <a:rPr lang="en-IN" sz="2000"/>
              <a:t>This naming system can used for set of systems as object name should disclose its identity.</a:t>
            </a:r>
            <a:endParaRPr b="1" sz="2000"/>
          </a:p>
        </p:txBody>
      </p:sp>
      <p:sp>
        <p:nvSpPr>
          <p:cNvPr id="187" name="Google Shape;187;p10"/>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7" name="Shape 887"/>
        <p:cNvGrpSpPr/>
        <p:nvPr/>
      </p:nvGrpSpPr>
      <p:grpSpPr>
        <a:xfrm>
          <a:off x="0" y="0"/>
          <a:ext cx="0" cy="0"/>
          <a:chOff x="0" y="0"/>
          <a:chExt cx="0" cy="0"/>
        </a:xfrm>
      </p:grpSpPr>
      <p:sp>
        <p:nvSpPr>
          <p:cNvPr id="888" name="Google Shape;888;p100"/>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2430"/>
              <a:buFont typeface="Twentieth Century"/>
              <a:buNone/>
            </a:pPr>
            <a:r>
              <a:rPr b="1" lang="en-IN" sz="2430"/>
              <a:t>Third Generation Partnership Project Service Requirements for Machine Type Communications (MTC)</a:t>
            </a:r>
            <a:br>
              <a:rPr b="1" lang="en-IN" sz="2430"/>
            </a:br>
            <a:r>
              <a:rPr b="1" lang="en-IN" sz="2430"/>
              <a:t>Approach</a:t>
            </a:r>
            <a:endParaRPr b="1" sz="2880"/>
          </a:p>
        </p:txBody>
      </p:sp>
      <p:sp>
        <p:nvSpPr>
          <p:cNvPr id="889" name="Google Shape;889;p100"/>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
        <p:nvSpPr>
          <p:cNvPr id="890" name="Google Shape;890;p100"/>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lnSpc>
                <a:spcPct val="80000"/>
              </a:lnSpc>
              <a:spcBef>
                <a:spcPts val="0"/>
              </a:spcBef>
              <a:spcAft>
                <a:spcPts val="0"/>
              </a:spcAft>
              <a:buSzPts val="1217"/>
              <a:buChar char="◻"/>
            </a:pPr>
            <a:r>
              <a:rPr lang="en-IN" sz="2029"/>
              <a:t>The following MTC features have been defined:</a:t>
            </a:r>
            <a:endParaRPr/>
          </a:p>
          <a:p>
            <a:pPr indent="-274320" lvl="1" marL="640080" rtl="0" algn="just">
              <a:lnSpc>
                <a:spcPct val="80000"/>
              </a:lnSpc>
              <a:spcBef>
                <a:spcPts val="550"/>
              </a:spcBef>
              <a:spcAft>
                <a:spcPts val="0"/>
              </a:spcAft>
              <a:buSzPts val="1274"/>
              <a:buChar char="🞑"/>
            </a:pPr>
            <a:r>
              <a:rPr lang="en-IN" sz="1820"/>
              <a:t>Low mobility</a:t>
            </a:r>
            <a:endParaRPr/>
          </a:p>
          <a:p>
            <a:pPr indent="-274320" lvl="1" marL="640080" rtl="0" algn="just">
              <a:lnSpc>
                <a:spcPct val="80000"/>
              </a:lnSpc>
              <a:spcBef>
                <a:spcPts val="550"/>
              </a:spcBef>
              <a:spcAft>
                <a:spcPts val="0"/>
              </a:spcAft>
              <a:buSzPts val="1274"/>
              <a:buChar char="🞑"/>
            </a:pPr>
            <a:r>
              <a:rPr lang="en-IN" sz="1820"/>
              <a:t>Time controlled</a:t>
            </a:r>
            <a:endParaRPr/>
          </a:p>
          <a:p>
            <a:pPr indent="-274320" lvl="1" marL="640080" rtl="0" algn="just">
              <a:lnSpc>
                <a:spcPct val="80000"/>
              </a:lnSpc>
              <a:spcBef>
                <a:spcPts val="550"/>
              </a:spcBef>
              <a:spcAft>
                <a:spcPts val="0"/>
              </a:spcAft>
              <a:buSzPts val="1274"/>
              <a:buChar char="🞑"/>
            </a:pPr>
            <a:r>
              <a:rPr lang="en-IN" sz="1820"/>
              <a:t>Time tolerant</a:t>
            </a:r>
            <a:endParaRPr/>
          </a:p>
          <a:p>
            <a:pPr indent="-274320" lvl="1" marL="640080" rtl="0" algn="just">
              <a:lnSpc>
                <a:spcPct val="80000"/>
              </a:lnSpc>
              <a:spcBef>
                <a:spcPts val="550"/>
              </a:spcBef>
              <a:spcAft>
                <a:spcPts val="0"/>
              </a:spcAft>
              <a:buSzPts val="1274"/>
              <a:buChar char="🞑"/>
            </a:pPr>
            <a:r>
              <a:rPr lang="en-IN" sz="1820"/>
              <a:t>Packet switched (PS) only (here the MTC feature PS only is intended for use with MTC devices that only require packet switched services)</a:t>
            </a:r>
            <a:endParaRPr/>
          </a:p>
          <a:p>
            <a:pPr indent="-274320" lvl="1" marL="640080" rtl="0" algn="just">
              <a:lnSpc>
                <a:spcPct val="80000"/>
              </a:lnSpc>
              <a:spcBef>
                <a:spcPts val="550"/>
              </a:spcBef>
              <a:spcAft>
                <a:spcPts val="0"/>
              </a:spcAft>
              <a:buSzPts val="1274"/>
              <a:buChar char="🞑"/>
            </a:pPr>
            <a:r>
              <a:rPr lang="en-IN" sz="1820"/>
              <a:t>Small data transmissions</a:t>
            </a:r>
            <a:endParaRPr/>
          </a:p>
          <a:p>
            <a:pPr indent="-274320" lvl="1" marL="640080" rtl="0" algn="just">
              <a:lnSpc>
                <a:spcPct val="80000"/>
              </a:lnSpc>
              <a:spcBef>
                <a:spcPts val="550"/>
              </a:spcBef>
              <a:spcAft>
                <a:spcPts val="0"/>
              </a:spcAft>
              <a:buSzPts val="1274"/>
              <a:buChar char="🞑"/>
            </a:pPr>
            <a:r>
              <a:rPr lang="en-IN" sz="1820"/>
              <a:t>Mobile originated only</a:t>
            </a:r>
            <a:endParaRPr/>
          </a:p>
          <a:p>
            <a:pPr indent="-274320" lvl="1" marL="640080" rtl="0" algn="just">
              <a:lnSpc>
                <a:spcPct val="80000"/>
              </a:lnSpc>
              <a:spcBef>
                <a:spcPts val="550"/>
              </a:spcBef>
              <a:spcAft>
                <a:spcPts val="0"/>
              </a:spcAft>
              <a:buSzPts val="1274"/>
              <a:buChar char="🞑"/>
            </a:pPr>
            <a:r>
              <a:rPr lang="en-IN" sz="1820"/>
              <a:t>Infrequent mobile terminated</a:t>
            </a:r>
            <a:endParaRPr/>
          </a:p>
          <a:p>
            <a:pPr indent="-274320" lvl="1" marL="640080" rtl="0" algn="just">
              <a:lnSpc>
                <a:spcPct val="80000"/>
              </a:lnSpc>
              <a:spcBef>
                <a:spcPts val="550"/>
              </a:spcBef>
              <a:spcAft>
                <a:spcPts val="0"/>
              </a:spcAft>
              <a:buSzPts val="1274"/>
              <a:buChar char="🞑"/>
            </a:pPr>
            <a:r>
              <a:rPr lang="en-IN" sz="1820"/>
              <a:t>MTC monitoring</a:t>
            </a:r>
            <a:endParaRPr/>
          </a:p>
          <a:p>
            <a:pPr indent="-274320" lvl="1" marL="640080" rtl="0" algn="just">
              <a:lnSpc>
                <a:spcPct val="80000"/>
              </a:lnSpc>
              <a:spcBef>
                <a:spcPts val="550"/>
              </a:spcBef>
              <a:spcAft>
                <a:spcPts val="0"/>
              </a:spcAft>
              <a:buSzPts val="1274"/>
              <a:buChar char="🞑"/>
            </a:pPr>
            <a:r>
              <a:rPr lang="en-IN" sz="1820"/>
              <a:t>Priority alarm</a:t>
            </a:r>
            <a:endParaRPr/>
          </a:p>
          <a:p>
            <a:pPr indent="-274320" lvl="1" marL="640080" rtl="0" algn="just">
              <a:lnSpc>
                <a:spcPct val="80000"/>
              </a:lnSpc>
              <a:spcBef>
                <a:spcPts val="550"/>
              </a:spcBef>
              <a:spcAft>
                <a:spcPts val="0"/>
              </a:spcAft>
              <a:buSzPts val="1274"/>
              <a:buChar char="🞑"/>
            </a:pPr>
            <a:r>
              <a:rPr lang="en-IN" sz="1820"/>
              <a:t>Secure connection</a:t>
            </a:r>
            <a:endParaRPr/>
          </a:p>
          <a:p>
            <a:pPr indent="-274320" lvl="1" marL="640080" rtl="0" algn="just">
              <a:lnSpc>
                <a:spcPct val="80000"/>
              </a:lnSpc>
              <a:spcBef>
                <a:spcPts val="550"/>
              </a:spcBef>
              <a:spcAft>
                <a:spcPts val="0"/>
              </a:spcAft>
              <a:buSzPts val="1274"/>
              <a:buChar char="🞑"/>
            </a:pPr>
            <a:r>
              <a:rPr lang="en-IN" sz="1820"/>
              <a:t>Location-specific trigger</a:t>
            </a:r>
            <a:endParaRPr/>
          </a:p>
          <a:p>
            <a:pPr indent="-274320" lvl="1" marL="640080" rtl="0" algn="just">
              <a:lnSpc>
                <a:spcPct val="80000"/>
              </a:lnSpc>
              <a:spcBef>
                <a:spcPts val="550"/>
              </a:spcBef>
              <a:spcAft>
                <a:spcPts val="0"/>
              </a:spcAft>
              <a:buSzPts val="1274"/>
              <a:buChar char="🞑"/>
            </a:pPr>
            <a:r>
              <a:rPr lang="en-IN" sz="1820"/>
              <a:t>Network provided destination for uplink data</a:t>
            </a:r>
            <a:endParaRPr/>
          </a:p>
          <a:p>
            <a:pPr indent="-274320" lvl="1" marL="640080" rtl="0" algn="just">
              <a:lnSpc>
                <a:spcPct val="80000"/>
              </a:lnSpc>
              <a:spcBef>
                <a:spcPts val="550"/>
              </a:spcBef>
              <a:spcAft>
                <a:spcPts val="0"/>
              </a:spcAft>
              <a:buSzPts val="1274"/>
              <a:buChar char="🞑"/>
            </a:pPr>
            <a:r>
              <a:rPr lang="en-IN" sz="1820"/>
              <a:t>Infrequent transmission</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4" name="Shape 894"/>
        <p:cNvGrpSpPr/>
        <p:nvPr/>
      </p:nvGrpSpPr>
      <p:grpSpPr>
        <a:xfrm>
          <a:off x="0" y="0"/>
          <a:ext cx="0" cy="0"/>
          <a:chOff x="0" y="0"/>
          <a:chExt cx="0" cy="0"/>
        </a:xfrm>
      </p:grpSpPr>
      <p:sp>
        <p:nvSpPr>
          <p:cNvPr id="895" name="Google Shape;895;p101"/>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2430"/>
              <a:buFont typeface="Twentieth Century"/>
              <a:buNone/>
            </a:pPr>
            <a:r>
              <a:rPr b="1" lang="en-IN" sz="2430"/>
              <a:t>Third Generation Partnership Project Service Requirements for Machine Type Communications (MTC)</a:t>
            </a:r>
            <a:br>
              <a:rPr b="1" lang="en-IN" sz="2430"/>
            </a:br>
            <a:r>
              <a:rPr b="1" lang="en-IN" sz="2160"/>
              <a:t>Architectural Reference Model for MTC</a:t>
            </a:r>
            <a:endParaRPr b="1" sz="2880"/>
          </a:p>
        </p:txBody>
      </p:sp>
      <p:sp>
        <p:nvSpPr>
          <p:cNvPr id="896" name="Google Shape;896;p101"/>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
        <p:nvSpPr>
          <p:cNvPr id="897" name="Google Shape;897;p101"/>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740"/>
              <a:buChar char="◻"/>
            </a:pPr>
            <a:r>
              <a:rPr i="1" lang="en-IN"/>
              <a:t>3rd Generation Partnership Project Service Requirements for Machine Type Communications</a:t>
            </a:r>
            <a:r>
              <a:rPr lang="en-IN"/>
              <a:t> focuses on numbers and addressing,  on improvements of device triggering, and on interfaces between MTC server and mobile network. </a:t>
            </a:r>
            <a:endParaRPr/>
          </a:p>
          <a:p>
            <a:pPr indent="-320040" lvl="0" marL="320040" rtl="0" algn="just">
              <a:spcBef>
                <a:spcPts val="700"/>
              </a:spcBef>
              <a:spcAft>
                <a:spcPts val="0"/>
              </a:spcAft>
              <a:buSzPts val="1740"/>
              <a:buChar char="◻"/>
            </a:pPr>
            <a:r>
              <a:rPr lang="en-IN"/>
              <a:t>Referring to Figure in next slide,</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1" name="Shape 901"/>
        <p:cNvGrpSpPr/>
        <p:nvPr/>
      </p:nvGrpSpPr>
      <p:grpSpPr>
        <a:xfrm>
          <a:off x="0" y="0"/>
          <a:ext cx="0" cy="0"/>
          <a:chOff x="0" y="0"/>
          <a:chExt cx="0" cy="0"/>
        </a:xfrm>
      </p:grpSpPr>
      <p:sp>
        <p:nvSpPr>
          <p:cNvPr id="902" name="Google Shape;902;p102"/>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2430"/>
              <a:buFont typeface="Twentieth Century"/>
              <a:buNone/>
            </a:pPr>
            <a:r>
              <a:rPr b="1" lang="en-IN" sz="2430"/>
              <a:t>Third Generation Partnership Project Service Requirements for Machine Type Communications (MTC)</a:t>
            </a:r>
            <a:br>
              <a:rPr b="1" lang="en-IN" sz="2430"/>
            </a:br>
            <a:r>
              <a:rPr b="1" lang="en-IN" sz="2160"/>
              <a:t>Architectural Reference Model for MTC</a:t>
            </a:r>
            <a:endParaRPr b="1" sz="2880"/>
          </a:p>
        </p:txBody>
      </p:sp>
      <p:sp>
        <p:nvSpPr>
          <p:cNvPr id="903" name="Google Shape;903;p102"/>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pic>
        <p:nvPicPr>
          <p:cNvPr id="904" name="Google Shape;904;p102"/>
          <p:cNvPicPr preferRelativeResize="0"/>
          <p:nvPr>
            <p:ph idx="1" type="body"/>
          </p:nvPr>
        </p:nvPicPr>
        <p:blipFill rotWithShape="1">
          <a:blip r:embed="rId3">
            <a:alphaModFix/>
          </a:blip>
          <a:srcRect b="0" l="0" r="0" t="0"/>
          <a:stretch/>
        </p:blipFill>
        <p:spPr>
          <a:xfrm>
            <a:off x="457200" y="1828800"/>
            <a:ext cx="8229600" cy="4608050"/>
          </a:xfrm>
          <a:prstGeom prst="rect">
            <a:avLst/>
          </a:prstGeom>
          <a:noFill/>
          <a:ln>
            <a:noFill/>
          </a:ln>
        </p:spPr>
      </p:pic>
      <p:sp>
        <p:nvSpPr>
          <p:cNvPr id="905" name="Google Shape;905;p102"/>
          <p:cNvSpPr/>
          <p:nvPr/>
        </p:nvSpPr>
        <p:spPr>
          <a:xfrm>
            <a:off x="5105400" y="1676400"/>
            <a:ext cx="4038600" cy="685800"/>
          </a:xfrm>
          <a:prstGeom prst="wedgeRectCallout">
            <a:avLst>
              <a:gd fmla="val -34131" name="adj1"/>
              <a:gd fmla="val 275047" name="adj2"/>
            </a:avLst>
          </a:prstGeom>
          <a:solidFill>
            <a:schemeClr val="accent1"/>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1" marL="0" marR="0" rtl="0" algn="just">
              <a:spcBef>
                <a:spcPts val="0"/>
              </a:spcBef>
              <a:spcAft>
                <a:spcPts val="0"/>
              </a:spcAft>
              <a:buNone/>
            </a:pPr>
            <a:r>
              <a:rPr b="0" i="0" lang="en-IN" sz="1800" u="none" cap="none" strike="noStrike">
                <a:solidFill>
                  <a:schemeClr val="lt1"/>
                </a:solidFill>
                <a:latin typeface="Twentieth Century"/>
                <a:ea typeface="Twentieth Century"/>
                <a:cs typeface="Twentieth Century"/>
                <a:sym typeface="Twentieth Century"/>
              </a:rPr>
              <a:t>MTCsp is a new control interface for interactions with MTC server</a:t>
            </a:r>
            <a:endParaRPr b="0" i="0" sz="1800" u="none" cap="none" strike="noStrike">
              <a:solidFill>
                <a:schemeClr val="lt1"/>
              </a:solidFill>
              <a:latin typeface="Twentieth Century"/>
              <a:ea typeface="Twentieth Century"/>
              <a:cs typeface="Twentieth Century"/>
              <a:sym typeface="Twentieth Century"/>
            </a:endParaRPr>
          </a:p>
        </p:txBody>
      </p:sp>
      <p:sp>
        <p:nvSpPr>
          <p:cNvPr id="906" name="Google Shape;906;p102"/>
          <p:cNvSpPr/>
          <p:nvPr/>
        </p:nvSpPr>
        <p:spPr>
          <a:xfrm>
            <a:off x="203200" y="1382485"/>
            <a:ext cx="4038600" cy="1578430"/>
          </a:xfrm>
          <a:prstGeom prst="wedgeRectCallout">
            <a:avLst>
              <a:gd fmla="val 55357" name="adj1"/>
              <a:gd fmla="val 104465" name="adj2"/>
            </a:avLst>
          </a:prstGeom>
          <a:solidFill>
            <a:schemeClr val="accent1"/>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1" marL="0" marR="0" rtl="0" algn="just">
              <a:spcBef>
                <a:spcPts val="0"/>
              </a:spcBef>
              <a:spcAft>
                <a:spcPts val="0"/>
              </a:spcAft>
              <a:buNone/>
            </a:pPr>
            <a:r>
              <a:rPr b="0" i="0" lang="en-IN" sz="1800" u="none" cap="none" strike="noStrike">
                <a:solidFill>
                  <a:schemeClr val="lt1"/>
                </a:solidFill>
                <a:latin typeface="Twentieth Century"/>
                <a:ea typeface="Twentieth Century"/>
                <a:cs typeface="Twentieth Century"/>
                <a:sym typeface="Twentieth Century"/>
              </a:rPr>
              <a:t>MTC-IWF is a new interworking function between (external) MTC server and operator core network handling security, authorization, authentication, and charging.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5"/>
                                        </p:tgtEl>
                                        <p:attrNameLst>
                                          <p:attrName>style.visibility</p:attrName>
                                        </p:attrNameLst>
                                      </p:cBhvr>
                                      <p:to>
                                        <p:strVal val="visible"/>
                                      </p:to>
                                    </p:set>
                                    <p:animEffect filter="fade" transition="in">
                                      <p:cBhvr>
                                        <p:cTn dur="1000"/>
                                        <p:tgtEl>
                                          <p:spTgt spid="9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6"/>
                                        </p:tgtEl>
                                        <p:attrNameLst>
                                          <p:attrName>style.visibility</p:attrName>
                                        </p:attrNameLst>
                                      </p:cBhvr>
                                      <p:to>
                                        <p:strVal val="visible"/>
                                      </p:to>
                                    </p:set>
                                    <p:animEffect filter="fade" transition="in">
                                      <p:cBhvr>
                                        <p:cTn dur="1000"/>
                                        <p:tgtEl>
                                          <p:spTgt spid="9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0" name="Shape 910"/>
        <p:cNvGrpSpPr/>
        <p:nvPr/>
      </p:nvGrpSpPr>
      <p:grpSpPr>
        <a:xfrm>
          <a:off x="0" y="0"/>
          <a:ext cx="0" cy="0"/>
          <a:chOff x="0" y="0"/>
          <a:chExt cx="0" cy="0"/>
        </a:xfrm>
      </p:grpSpPr>
      <p:sp>
        <p:nvSpPr>
          <p:cNvPr id="911" name="Google Shape;911;p103"/>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2430"/>
              <a:buFont typeface="Twentieth Century"/>
              <a:buNone/>
            </a:pPr>
            <a:r>
              <a:rPr b="1" lang="en-IN" sz="2430"/>
              <a:t>Third Generation Partnership Project Service Requirements for Machine Type Communications (MTC)</a:t>
            </a:r>
            <a:br>
              <a:rPr b="1" lang="en-IN" sz="2430"/>
            </a:br>
            <a:r>
              <a:rPr b="1" lang="en-IN" sz="2160"/>
              <a:t>Architectural Reference Model for MTC</a:t>
            </a:r>
            <a:endParaRPr b="1" sz="2880"/>
          </a:p>
        </p:txBody>
      </p:sp>
      <p:sp>
        <p:nvSpPr>
          <p:cNvPr id="912" name="Google Shape;912;p103"/>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
        <p:nvSpPr>
          <p:cNvPr id="913" name="Google Shape;913;p103"/>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lnSpc>
                <a:spcPct val="90000"/>
              </a:lnSpc>
              <a:spcBef>
                <a:spcPts val="0"/>
              </a:spcBef>
              <a:spcAft>
                <a:spcPts val="0"/>
              </a:spcAft>
              <a:buSzPts val="1609"/>
              <a:buChar char="◻"/>
            </a:pPr>
            <a:r>
              <a:rPr lang="en-IN" sz="2682"/>
              <a:t>The end-to-end application, between the user equipment (UE) used for MTC and the MTC application, uses services provided by the 3GPP system, and optionally services provided by an MTC server. </a:t>
            </a:r>
            <a:endParaRPr sz="2682"/>
          </a:p>
          <a:p>
            <a:pPr indent="-320040" lvl="0" marL="320040" rtl="0" algn="just">
              <a:lnSpc>
                <a:spcPct val="90000"/>
              </a:lnSpc>
              <a:spcBef>
                <a:spcPts val="700"/>
              </a:spcBef>
              <a:spcAft>
                <a:spcPts val="0"/>
              </a:spcAft>
              <a:buSzPts val="1609"/>
              <a:buChar char="◻"/>
            </a:pPr>
            <a:r>
              <a:rPr lang="en-IN" sz="2682"/>
              <a:t>The 3GPP system provides transport and communication services (including 3GPP bearer services, IMS, and SMS) including various optimizations that can facilitate MTC. </a:t>
            </a:r>
            <a:endParaRPr sz="2682"/>
          </a:p>
          <a:p>
            <a:pPr indent="-320040" lvl="0" marL="320040" rtl="0" algn="just">
              <a:lnSpc>
                <a:spcPct val="90000"/>
              </a:lnSpc>
              <a:spcBef>
                <a:spcPts val="700"/>
              </a:spcBef>
              <a:spcAft>
                <a:spcPts val="0"/>
              </a:spcAft>
              <a:buSzPts val="1609"/>
              <a:buChar char="◻"/>
            </a:pPr>
            <a:r>
              <a:rPr lang="en-IN" sz="2682"/>
              <a:t>UE used for MTC connecting to the 3GPP network (UTRAN, E-UTRAN, GERAN, I-WLAN, and so on) via the Um/Uu/LTE-Uu interface.</a:t>
            </a:r>
            <a:endParaRPr sz="2682"/>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7" name="Shape 917"/>
        <p:cNvGrpSpPr/>
        <p:nvPr/>
      </p:nvGrpSpPr>
      <p:grpSpPr>
        <a:xfrm>
          <a:off x="0" y="0"/>
          <a:ext cx="0" cy="0"/>
          <a:chOff x="0" y="0"/>
          <a:chExt cx="0" cy="0"/>
        </a:xfrm>
      </p:grpSpPr>
      <p:sp>
        <p:nvSpPr>
          <p:cNvPr id="918" name="Google Shape;918;p104"/>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2430"/>
              <a:buFont typeface="Twentieth Century"/>
              <a:buNone/>
            </a:pPr>
            <a:r>
              <a:rPr b="1" lang="en-IN" sz="2430"/>
              <a:t>Third Generation Partnership Project Service Requirements for Machine Type Communications (MTC)</a:t>
            </a:r>
            <a:br>
              <a:rPr b="1" lang="en-IN" sz="2430"/>
            </a:br>
            <a:r>
              <a:rPr b="1" lang="en-IN" sz="2160"/>
              <a:t>Architectural Reference Model for MTC</a:t>
            </a:r>
            <a:endParaRPr b="1" sz="2880"/>
          </a:p>
        </p:txBody>
      </p:sp>
      <p:sp>
        <p:nvSpPr>
          <p:cNvPr id="919" name="Google Shape;919;p104"/>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
        <p:nvSpPr>
          <p:cNvPr id="920" name="Google Shape;920;p104"/>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Autofit/>
          </a:bodyPr>
          <a:lstStyle/>
          <a:p>
            <a:pPr indent="-320040" lvl="0" marL="320040" rtl="0" algn="just">
              <a:spcBef>
                <a:spcPts val="0"/>
              </a:spcBef>
              <a:spcAft>
                <a:spcPts val="0"/>
              </a:spcAft>
              <a:buSzPts val="1200"/>
              <a:buChar char="◻"/>
            </a:pPr>
            <a:r>
              <a:rPr lang="en-IN" sz="2000"/>
              <a:t>The architecture encompasses a number of models as follows:</a:t>
            </a:r>
            <a:endParaRPr/>
          </a:p>
          <a:p>
            <a:pPr indent="-274320" lvl="1" marL="640080" rtl="0" algn="just">
              <a:spcBef>
                <a:spcPts val="550"/>
              </a:spcBef>
              <a:spcAft>
                <a:spcPts val="0"/>
              </a:spcAft>
              <a:buSzPts val="1400"/>
              <a:buChar char="🞑"/>
            </a:pPr>
            <a:r>
              <a:rPr lang="en-IN" sz="2000"/>
              <a:t>Direct model —direct communication provided by the 3GPP operator: The MTC application connects directly to the operator network without the use of any MTC server;</a:t>
            </a:r>
            <a:endParaRPr/>
          </a:p>
          <a:p>
            <a:pPr indent="-274320" lvl="1" marL="640080" rtl="0" algn="just">
              <a:spcBef>
                <a:spcPts val="550"/>
              </a:spcBef>
              <a:spcAft>
                <a:spcPts val="0"/>
              </a:spcAft>
              <a:buSzPts val="1400"/>
              <a:buChar char="🞑"/>
            </a:pPr>
            <a:r>
              <a:rPr lang="en-IN" sz="2000"/>
              <a:t>Indirect model —MTC service provider controlled communication: The MTC server is an entity outside of the operator domain. The MTCsp and MTCsms are external interfaces (i.e., to a third-party M2M service provider);</a:t>
            </a:r>
            <a:endParaRPr/>
          </a:p>
          <a:p>
            <a:pPr indent="-274320" lvl="1" marL="640080" rtl="0" algn="just">
              <a:spcBef>
                <a:spcPts val="550"/>
              </a:spcBef>
              <a:spcAft>
                <a:spcPts val="0"/>
              </a:spcAft>
              <a:buSzPts val="1400"/>
              <a:buChar char="🞑"/>
            </a:pPr>
            <a:r>
              <a:rPr lang="en-IN" sz="2000"/>
              <a:t>Indirect model—3GPP operator controlled communication: The MTC server is an entity inside the operator domain. The MTCsp and MTCsms are internal to the public land mobile network (PLMN);</a:t>
            </a:r>
            <a:endParaRPr/>
          </a:p>
          <a:p>
            <a:pPr indent="-274320" lvl="1" marL="640080" rtl="0" algn="just">
              <a:spcBef>
                <a:spcPts val="550"/>
              </a:spcBef>
              <a:spcAft>
                <a:spcPts val="0"/>
              </a:spcAft>
              <a:buSzPts val="1400"/>
              <a:buChar char="🞑"/>
            </a:pPr>
            <a:r>
              <a:rPr lang="en-IN" sz="2000"/>
              <a:t>Hybrid model: The direct and indirect models are used simultaneously in the hybrid model, for example, connecting the user plane using the direct model and doing control plane signalling using the indirect model.</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4" name="Shape 924"/>
        <p:cNvGrpSpPr/>
        <p:nvPr/>
      </p:nvGrpSpPr>
      <p:grpSpPr>
        <a:xfrm>
          <a:off x="0" y="0"/>
          <a:ext cx="0" cy="0"/>
          <a:chOff x="0" y="0"/>
          <a:chExt cx="0" cy="0"/>
        </a:xfrm>
      </p:grpSpPr>
      <p:sp>
        <p:nvSpPr>
          <p:cNvPr id="925" name="Google Shape;925;p105"/>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2430"/>
              <a:buFont typeface="Twentieth Century"/>
              <a:buNone/>
            </a:pPr>
            <a:r>
              <a:rPr b="1" lang="en-IN" sz="2430"/>
              <a:t>Third Generation Partnership Project Service Requirements for Machine Type Communications (MTC)</a:t>
            </a:r>
            <a:br>
              <a:rPr b="1" lang="en-IN" sz="2430"/>
            </a:br>
            <a:r>
              <a:rPr b="1" lang="en-IN" sz="2160"/>
              <a:t>Architectural Reference Model for MTC</a:t>
            </a:r>
            <a:endParaRPr b="1" sz="2880"/>
          </a:p>
        </p:txBody>
      </p:sp>
      <p:sp>
        <p:nvSpPr>
          <p:cNvPr id="926" name="Google Shape;926;p105"/>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
        <p:nvSpPr>
          <p:cNvPr id="927" name="Google Shape;927;p105"/>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Autofit/>
          </a:bodyPr>
          <a:lstStyle/>
          <a:p>
            <a:pPr indent="-320040" lvl="0" marL="320040" rtl="0" algn="just">
              <a:spcBef>
                <a:spcPts val="0"/>
              </a:spcBef>
              <a:spcAft>
                <a:spcPts val="0"/>
              </a:spcAft>
              <a:buSzPts val="1200"/>
              <a:buChar char="◻"/>
            </a:pPr>
            <a:r>
              <a:rPr lang="en-IN" sz="2000"/>
              <a:t>In several countries, regulators have indicated that there are not enough (mobile) numbers available for M2M applications. </a:t>
            </a:r>
            <a:endParaRPr sz="2000"/>
          </a:p>
          <a:p>
            <a:pPr indent="-320040" lvl="0" marL="320040" rtl="0" algn="just">
              <a:spcBef>
                <a:spcPts val="700"/>
              </a:spcBef>
              <a:spcAft>
                <a:spcPts val="0"/>
              </a:spcAft>
              <a:buSzPts val="1200"/>
              <a:buChar char="◻"/>
            </a:pPr>
            <a:r>
              <a:rPr lang="en-IN" sz="2000"/>
              <a:t>3GPP postulates that solutions will have to support 100× more M2M devices than devices for H2H communications. </a:t>
            </a:r>
            <a:endParaRPr sz="2000"/>
          </a:p>
          <a:p>
            <a:pPr indent="-320040" lvl="0" marL="320040" rtl="0" algn="just">
              <a:spcBef>
                <a:spcPts val="700"/>
              </a:spcBef>
              <a:spcAft>
                <a:spcPts val="0"/>
              </a:spcAft>
              <a:buSzPts val="1200"/>
              <a:buChar char="◻"/>
            </a:pPr>
            <a:r>
              <a:rPr lang="en-IN" sz="2000"/>
              <a:t>Proposed solutions include: </a:t>
            </a:r>
            <a:endParaRPr sz="2000"/>
          </a:p>
          <a:p>
            <a:pPr indent="-274320" lvl="1" marL="640080" rtl="0" algn="just">
              <a:spcBef>
                <a:spcPts val="550"/>
              </a:spcBef>
              <a:spcAft>
                <a:spcPts val="0"/>
              </a:spcAft>
              <a:buSzPts val="1190"/>
              <a:buChar char="🞑"/>
            </a:pPr>
            <a:r>
              <a:rPr lang="en-IN" sz="1700"/>
              <a:t>(i) mid-term solution: special M2M number ranges with longer telephone numbers (e.g., 14 digits); </a:t>
            </a:r>
            <a:endParaRPr sz="1700"/>
          </a:p>
          <a:p>
            <a:pPr indent="-274320" lvl="1" marL="640080" rtl="0" algn="just">
              <a:spcBef>
                <a:spcPts val="550"/>
              </a:spcBef>
              <a:spcAft>
                <a:spcPts val="0"/>
              </a:spcAft>
              <a:buSzPts val="1190"/>
              <a:buChar char="🞑"/>
            </a:pPr>
            <a:r>
              <a:rPr lang="en-IN" sz="1700"/>
              <a:t>(ii) long-term solution: no longer provide telephone numbers for M2M applications.</a:t>
            </a:r>
            <a:endParaRPr/>
          </a:p>
          <a:p>
            <a:pPr indent="-243840" lvl="0" marL="320040" rtl="0" algn="just">
              <a:spcBef>
                <a:spcPts val="700"/>
              </a:spcBef>
              <a:spcAft>
                <a:spcPts val="0"/>
              </a:spcAft>
              <a:buSzPts val="1200"/>
              <a:buNone/>
            </a:pPr>
            <a:r>
              <a:t/>
            </a:r>
            <a:endParaRPr sz="2000"/>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1" name="Shape 931"/>
        <p:cNvGrpSpPr/>
        <p:nvPr/>
      </p:nvGrpSpPr>
      <p:grpSpPr>
        <a:xfrm>
          <a:off x="0" y="0"/>
          <a:ext cx="0" cy="0"/>
          <a:chOff x="0" y="0"/>
          <a:chExt cx="0" cy="0"/>
        </a:xfrm>
      </p:grpSpPr>
      <p:sp>
        <p:nvSpPr>
          <p:cNvPr id="932" name="Google Shape;932;p106"/>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2430"/>
              <a:buFont typeface="Twentieth Century"/>
              <a:buNone/>
            </a:pPr>
            <a:r>
              <a:rPr b="1" lang="en-IN" sz="2430"/>
              <a:t>Third Generation Partnership Project Service Requirements for Machine Type Communications (MTC)</a:t>
            </a:r>
            <a:br>
              <a:rPr b="1" lang="en-IN" sz="2430"/>
            </a:br>
            <a:r>
              <a:rPr b="1" lang="en-IN" sz="2160"/>
              <a:t>Architectural Reference Model for MTC</a:t>
            </a:r>
            <a:endParaRPr b="1" sz="2880"/>
          </a:p>
        </p:txBody>
      </p:sp>
      <p:sp>
        <p:nvSpPr>
          <p:cNvPr id="933" name="Google Shape;933;p106"/>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pic>
        <p:nvPicPr>
          <p:cNvPr id="934" name="Google Shape;934;p106"/>
          <p:cNvPicPr preferRelativeResize="0"/>
          <p:nvPr>
            <p:ph idx="1" type="body"/>
          </p:nvPr>
        </p:nvPicPr>
        <p:blipFill rotWithShape="1">
          <a:blip r:embed="rId3">
            <a:alphaModFix/>
          </a:blip>
          <a:srcRect b="0" l="0" r="0" t="0"/>
          <a:stretch/>
        </p:blipFill>
        <p:spPr>
          <a:xfrm>
            <a:off x="843303" y="1600199"/>
            <a:ext cx="7457394" cy="5051497"/>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8" name="Shape 938"/>
        <p:cNvGrpSpPr/>
        <p:nvPr/>
      </p:nvGrpSpPr>
      <p:grpSpPr>
        <a:xfrm>
          <a:off x="0" y="0"/>
          <a:ext cx="0" cy="0"/>
          <a:chOff x="0" y="0"/>
          <a:chExt cx="0" cy="0"/>
        </a:xfrm>
      </p:grpSpPr>
      <p:sp>
        <p:nvSpPr>
          <p:cNvPr id="939" name="Google Shape;939;p107"/>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IN"/>
              <a:t>CENELEC</a:t>
            </a:r>
            <a:endParaRPr/>
          </a:p>
        </p:txBody>
      </p:sp>
      <p:sp>
        <p:nvSpPr>
          <p:cNvPr id="940" name="Google Shape;940;p107"/>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lnSpc>
                <a:spcPct val="80000"/>
              </a:lnSpc>
              <a:spcBef>
                <a:spcPts val="0"/>
              </a:spcBef>
              <a:spcAft>
                <a:spcPts val="0"/>
              </a:spcAft>
              <a:buSzPts val="1479"/>
              <a:buChar char="◻"/>
            </a:pPr>
            <a:r>
              <a:rPr lang="en-IN" sz="2465"/>
              <a:t>European Committee for Electrotechnical Standardization (CENELEC) </a:t>
            </a:r>
            <a:endParaRPr/>
          </a:p>
          <a:p>
            <a:pPr indent="-274320" lvl="1" marL="640080" rtl="0" algn="just">
              <a:lnSpc>
                <a:spcPct val="80000"/>
              </a:lnSpc>
              <a:spcBef>
                <a:spcPts val="550"/>
              </a:spcBef>
              <a:spcAft>
                <a:spcPts val="0"/>
              </a:spcAft>
              <a:buSzPts val="1547"/>
              <a:buChar char="🞑"/>
            </a:pPr>
            <a:r>
              <a:rPr lang="en-IN" sz="2210"/>
              <a:t>has adopted  the transport profile of Siemens’ distribution line carrier communication protocol (CX1) as a standardization proposal.</a:t>
            </a:r>
            <a:endParaRPr/>
          </a:p>
          <a:p>
            <a:pPr indent="-320040" lvl="0" marL="320040" rtl="0" algn="just">
              <a:lnSpc>
                <a:spcPct val="80000"/>
              </a:lnSpc>
              <a:spcBef>
                <a:spcPts val="700"/>
              </a:spcBef>
              <a:spcAft>
                <a:spcPts val="0"/>
              </a:spcAft>
              <a:buSzPts val="1479"/>
              <a:buChar char="◻"/>
            </a:pPr>
            <a:r>
              <a:rPr lang="en-IN" sz="2465"/>
              <a:t>The standard aims at supporting open and fault tolerant communication via powerline in intelligent power supply grids.</a:t>
            </a:r>
            <a:endParaRPr/>
          </a:p>
          <a:p>
            <a:pPr indent="-320040" lvl="0" marL="320040" rtl="0" algn="just">
              <a:lnSpc>
                <a:spcPct val="80000"/>
              </a:lnSpc>
              <a:spcBef>
                <a:spcPts val="700"/>
              </a:spcBef>
              <a:spcAft>
                <a:spcPts val="0"/>
              </a:spcAft>
              <a:buSzPts val="1479"/>
              <a:buChar char="◻"/>
            </a:pPr>
            <a:r>
              <a:rPr lang="en-IN" sz="2465"/>
              <a:t>As the basis for the transmission protocol, which uses the low voltage network as a communication channel for data of grid sensors and smart meters, the transport profile has been designed to ensure interoperability in accordance with EU Mandate M/441.</a:t>
            </a:r>
            <a:endParaRPr sz="2465"/>
          </a:p>
          <a:p>
            <a:pPr indent="-226123" lvl="0" marL="320040" rtl="0" algn="just">
              <a:lnSpc>
                <a:spcPct val="80000"/>
              </a:lnSpc>
              <a:spcBef>
                <a:spcPts val="700"/>
              </a:spcBef>
              <a:spcAft>
                <a:spcPts val="0"/>
              </a:spcAft>
              <a:buSzPts val="1479"/>
              <a:buNone/>
            </a:pPr>
            <a:r>
              <a:t/>
            </a:r>
            <a:endParaRPr sz="2465"/>
          </a:p>
        </p:txBody>
      </p:sp>
      <p:sp>
        <p:nvSpPr>
          <p:cNvPr id="941" name="Google Shape;941;p107"/>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5" name="Shape 945"/>
        <p:cNvGrpSpPr/>
        <p:nvPr/>
      </p:nvGrpSpPr>
      <p:grpSpPr>
        <a:xfrm>
          <a:off x="0" y="0"/>
          <a:ext cx="0" cy="0"/>
          <a:chOff x="0" y="0"/>
          <a:chExt cx="0" cy="0"/>
        </a:xfrm>
      </p:grpSpPr>
      <p:sp>
        <p:nvSpPr>
          <p:cNvPr id="946" name="Google Shape;946;p108"/>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IN"/>
              <a:t>CENELEC</a:t>
            </a:r>
            <a:endParaRPr/>
          </a:p>
        </p:txBody>
      </p:sp>
      <p:sp>
        <p:nvSpPr>
          <p:cNvPr id="947" name="Google Shape;947;p108"/>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lnSpc>
                <a:spcPct val="80000"/>
              </a:lnSpc>
              <a:spcBef>
                <a:spcPts val="0"/>
              </a:spcBef>
              <a:spcAft>
                <a:spcPts val="0"/>
              </a:spcAft>
              <a:buSzPts val="1348"/>
              <a:buChar char="◻"/>
            </a:pPr>
            <a:r>
              <a:rPr lang="en-IN" sz="2247"/>
              <a:t>CENELEC TC 13 was planning to forward the CX1 transport profile to TC 57 of the International Electrotechnical Commission (IEC).</a:t>
            </a:r>
            <a:endParaRPr/>
          </a:p>
          <a:p>
            <a:pPr indent="-320040" lvl="0" marL="320040" rtl="0" algn="just">
              <a:lnSpc>
                <a:spcPct val="80000"/>
              </a:lnSpc>
              <a:spcBef>
                <a:spcPts val="700"/>
              </a:spcBef>
              <a:spcAft>
                <a:spcPts val="0"/>
              </a:spcAft>
              <a:buSzPts val="1348"/>
              <a:buChar char="◻"/>
            </a:pPr>
            <a:r>
              <a:rPr lang="en-IN" sz="2247"/>
              <a:t>CX1 is already used to connect meters and other intelligent terminal devices in Siemens’ SG metering systems, such as in the load switching devices that will replace household ripple control receivers.</a:t>
            </a:r>
            <a:endParaRPr/>
          </a:p>
          <a:p>
            <a:pPr indent="-320040" lvl="0" marL="320040" rtl="0" algn="just">
              <a:lnSpc>
                <a:spcPct val="80000"/>
              </a:lnSpc>
              <a:spcBef>
                <a:spcPts val="700"/>
              </a:spcBef>
              <a:spcAft>
                <a:spcPts val="0"/>
              </a:spcAft>
              <a:buSzPts val="1348"/>
              <a:buChar char="◻"/>
            </a:pPr>
            <a:r>
              <a:rPr lang="en-IN" sz="2247"/>
              <a:t>The systems collect energy consumption data and network information, which are then relayed to a control center for further processing.</a:t>
            </a:r>
            <a:endParaRPr/>
          </a:p>
          <a:p>
            <a:pPr indent="-320040" lvl="0" marL="320040" rtl="0" algn="just">
              <a:lnSpc>
                <a:spcPct val="80000"/>
              </a:lnSpc>
              <a:spcBef>
                <a:spcPts val="700"/>
              </a:spcBef>
              <a:spcAft>
                <a:spcPts val="0"/>
              </a:spcAft>
              <a:buSzPts val="1348"/>
              <a:buChar char="◻"/>
            </a:pPr>
            <a:r>
              <a:rPr lang="en-IN" sz="2247"/>
              <a:t>The communication protocol can handle any change in the physical communication parameters of a low voltage power supply grid, such as signal attenuation, noise, network disruption and signal coupling, as well as operational changes in network configuration. </a:t>
            </a:r>
            <a:endParaRPr sz="2247"/>
          </a:p>
          <a:p>
            <a:pPr indent="-320040" lvl="0" marL="320040" rtl="0" algn="just">
              <a:lnSpc>
                <a:spcPct val="80000"/>
              </a:lnSpc>
              <a:spcBef>
                <a:spcPts val="700"/>
              </a:spcBef>
              <a:spcAft>
                <a:spcPts val="0"/>
              </a:spcAft>
              <a:buSzPts val="1348"/>
              <a:buChar char="◻"/>
            </a:pPr>
            <a:r>
              <a:rPr lang="en-IN" sz="2247"/>
              <a:t>The protocol can also be integrated into existing IEC protocol-based network automation and energy management infrastructures.</a:t>
            </a:r>
            <a:endParaRPr/>
          </a:p>
        </p:txBody>
      </p:sp>
      <p:sp>
        <p:nvSpPr>
          <p:cNvPr id="948" name="Google Shape;948;p108"/>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2" name="Shape 952"/>
        <p:cNvGrpSpPr/>
        <p:nvPr/>
      </p:nvGrpSpPr>
      <p:grpSpPr>
        <a:xfrm>
          <a:off x="0" y="0"/>
          <a:ext cx="0" cy="0"/>
          <a:chOff x="0" y="0"/>
          <a:chExt cx="0" cy="0"/>
        </a:xfrm>
      </p:grpSpPr>
      <p:sp>
        <p:nvSpPr>
          <p:cNvPr id="953" name="Google Shape;953;p109"/>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IN"/>
              <a:t>IETF IPv6 Over Lowpower WPAN</a:t>
            </a:r>
            <a:endParaRPr/>
          </a:p>
        </p:txBody>
      </p:sp>
      <p:sp>
        <p:nvSpPr>
          <p:cNvPr id="954" name="Google Shape;954;p109"/>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740"/>
              <a:buChar char="◻"/>
            </a:pPr>
            <a:r>
              <a:rPr lang="en-IN"/>
              <a:t>6LoWPAN is an IPv6 adaption layer for low power wireless PAN (LoWPAN).</a:t>
            </a:r>
            <a:endParaRPr/>
          </a:p>
          <a:p>
            <a:pPr indent="-320040" lvl="0" marL="320040" rtl="0" algn="just">
              <a:spcBef>
                <a:spcPts val="700"/>
              </a:spcBef>
              <a:spcAft>
                <a:spcPts val="0"/>
              </a:spcAft>
              <a:buSzPts val="1740"/>
              <a:buChar char="◻"/>
            </a:pPr>
            <a:r>
              <a:rPr lang="en-IN"/>
              <a:t>Network with the help of an adaptation layer which sits between the MAC layer and the IP network layer. </a:t>
            </a:r>
            <a:endParaRPr/>
          </a:p>
          <a:p>
            <a:pPr indent="-320040" lvl="0" marL="320040" rtl="0" algn="just">
              <a:spcBef>
                <a:spcPts val="700"/>
              </a:spcBef>
              <a:spcAft>
                <a:spcPts val="0"/>
              </a:spcAft>
              <a:buSzPts val="1740"/>
              <a:buChar char="◻"/>
            </a:pPr>
            <a:r>
              <a:rPr lang="en-IN"/>
              <a:t>As it should be clear at this juncture, a link in a LoWPAN is characterized as lossy, low power, low bit-rate, short range, with many nodes saving energy with long sleep periods.</a:t>
            </a:r>
            <a:endParaRPr/>
          </a:p>
        </p:txBody>
      </p:sp>
      <p:sp>
        <p:nvSpPr>
          <p:cNvPr id="955" name="Google Shape;955;p109"/>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11"/>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959"/>
              <a:buFont typeface="Twentieth Century"/>
              <a:buNone/>
            </a:pPr>
            <a:r>
              <a:rPr lang="en-IN" sz="3959"/>
              <a:t>Identification of IoT Object and</a:t>
            </a:r>
            <a:br>
              <a:rPr lang="en-IN" sz="3959"/>
            </a:br>
            <a:r>
              <a:rPr lang="en-IN" sz="3959"/>
              <a:t>Services</a:t>
            </a:r>
            <a:endParaRPr/>
          </a:p>
        </p:txBody>
      </p:sp>
      <p:sp>
        <p:nvSpPr>
          <p:cNvPr id="193" name="Google Shape;193;p11"/>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200"/>
              <a:buChar char="◻"/>
            </a:pPr>
            <a:r>
              <a:rPr lang="en-IN" sz="2000"/>
              <a:t>For some applications, especially where there is a need for simple end-user visibility of a small set of objects (i.e., where the objects are few and discretely identifiable a home’s thermostat, a home’s refrigerator, a home’s lighting system, a pet of the owner), the object may be identified through Web Services (WSs). </a:t>
            </a:r>
            <a:endParaRPr sz="2000"/>
          </a:p>
          <a:p>
            <a:pPr indent="-320040" lvl="0" marL="320040" rtl="0" algn="just">
              <a:spcBef>
                <a:spcPts val="700"/>
              </a:spcBef>
              <a:spcAft>
                <a:spcPts val="0"/>
              </a:spcAft>
              <a:buSzPts val="1200"/>
              <a:buChar char="◻"/>
            </a:pPr>
            <a:r>
              <a:rPr lang="en-IN" sz="2000"/>
              <a:t>WSs provide standard infrastructure for data exchange between two different distributed applications.</a:t>
            </a:r>
            <a:endParaRPr/>
          </a:p>
          <a:p>
            <a:pPr indent="-320040" lvl="0" marL="320040" rtl="0" algn="just">
              <a:spcBef>
                <a:spcPts val="700"/>
              </a:spcBef>
              <a:spcAft>
                <a:spcPts val="0"/>
              </a:spcAft>
              <a:buSzPts val="1200"/>
              <a:buChar char="◻"/>
            </a:pPr>
            <a:r>
              <a:rPr lang="en-IN" sz="2000"/>
              <a:t>Lightweight WS protocols for the representational state transfer (REST) interface may be useful in this context. </a:t>
            </a:r>
            <a:endParaRPr sz="2000"/>
          </a:p>
          <a:p>
            <a:pPr indent="-320040" lvl="0" marL="320040" rtl="0" algn="just">
              <a:spcBef>
                <a:spcPts val="700"/>
              </a:spcBef>
              <a:spcAft>
                <a:spcPts val="0"/>
              </a:spcAft>
              <a:buSzPts val="1200"/>
              <a:buChar char="◻"/>
            </a:pPr>
            <a:r>
              <a:rPr lang="en-IN" sz="2000"/>
              <a:t>REST is a software architecture for distributed systems to implement WSs. REST is good compared to simple object access protocol (SOAP) and web services description language (WSDL) due to its relative simplicity.</a:t>
            </a:r>
            <a:endParaRPr b="1" sz="2000"/>
          </a:p>
        </p:txBody>
      </p:sp>
      <p:sp>
        <p:nvSpPr>
          <p:cNvPr id="194" name="Google Shape;194;p11"/>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9" name="Shape 959"/>
        <p:cNvGrpSpPr/>
        <p:nvPr/>
      </p:nvGrpSpPr>
      <p:grpSpPr>
        <a:xfrm>
          <a:off x="0" y="0"/>
          <a:ext cx="0" cy="0"/>
          <a:chOff x="0" y="0"/>
          <a:chExt cx="0" cy="0"/>
        </a:xfrm>
      </p:grpSpPr>
      <p:sp>
        <p:nvSpPr>
          <p:cNvPr id="960" name="Google Shape;960;p110"/>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IN"/>
              <a:t>IETF IPv6 Over Lowpower WPAN</a:t>
            </a:r>
            <a:endParaRPr/>
          </a:p>
        </p:txBody>
      </p:sp>
      <p:sp>
        <p:nvSpPr>
          <p:cNvPr id="961" name="Google Shape;961;p110"/>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lnSpc>
                <a:spcPct val="90000"/>
              </a:lnSpc>
              <a:spcBef>
                <a:spcPts val="0"/>
              </a:spcBef>
              <a:spcAft>
                <a:spcPts val="0"/>
              </a:spcAft>
              <a:buSzPts val="1609"/>
              <a:buChar char="◻"/>
            </a:pPr>
            <a:r>
              <a:rPr lang="en-IN" sz="2682"/>
              <a:t>A LoWPAN is potentially composed of a large number of overlapping radio ranges. Although a given radio range has broadcast capabilities, the aggregation of these is a complex non-broadcast multiaccess (NBMA) structure with generally no LoWPAN-wide multicast capabilities. </a:t>
            </a:r>
            <a:endParaRPr/>
          </a:p>
          <a:p>
            <a:pPr indent="-320040" lvl="0" marL="320040" rtl="0" algn="just">
              <a:lnSpc>
                <a:spcPct val="90000"/>
              </a:lnSpc>
              <a:spcBef>
                <a:spcPts val="700"/>
              </a:spcBef>
              <a:spcAft>
                <a:spcPts val="0"/>
              </a:spcAft>
              <a:buSzPts val="1609"/>
              <a:buChar char="◻"/>
            </a:pPr>
            <a:r>
              <a:rPr lang="en-IN" sz="2682"/>
              <a:t>Link-local scope is in reality defined by reachability and radio strength.</a:t>
            </a:r>
            <a:endParaRPr/>
          </a:p>
          <a:p>
            <a:pPr indent="-320040" lvl="0" marL="320040" rtl="0" algn="just">
              <a:lnSpc>
                <a:spcPct val="90000"/>
              </a:lnSpc>
              <a:spcBef>
                <a:spcPts val="700"/>
              </a:spcBef>
              <a:spcAft>
                <a:spcPts val="0"/>
              </a:spcAft>
              <a:buSzPts val="1609"/>
              <a:buChar char="◻"/>
            </a:pPr>
            <a:r>
              <a:rPr lang="en-IN" sz="2682"/>
              <a:t>A LoWPAN to be made up of links with undetermined connectivity properties, along with the corresponding address model assumptions defined therein.</a:t>
            </a:r>
            <a:endParaRPr/>
          </a:p>
        </p:txBody>
      </p:sp>
      <p:sp>
        <p:nvSpPr>
          <p:cNvPr id="962" name="Google Shape;962;p110"/>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6" name="Shape 966"/>
        <p:cNvGrpSpPr/>
        <p:nvPr/>
      </p:nvGrpSpPr>
      <p:grpSpPr>
        <a:xfrm>
          <a:off x="0" y="0"/>
          <a:ext cx="0" cy="0"/>
          <a:chOff x="0" y="0"/>
          <a:chExt cx="0" cy="0"/>
        </a:xfrm>
      </p:grpSpPr>
      <p:sp>
        <p:nvSpPr>
          <p:cNvPr id="967" name="Google Shape;967;p111"/>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IN"/>
              <a:t>Zigbee IP(ZIP)</a:t>
            </a:r>
            <a:endParaRPr/>
          </a:p>
        </p:txBody>
      </p:sp>
      <p:sp>
        <p:nvSpPr>
          <p:cNvPr id="968" name="Google Shape;968;p111"/>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609"/>
              <a:buChar char="◻"/>
            </a:pPr>
            <a:r>
              <a:rPr lang="en-IN" sz="2682"/>
              <a:t>ZigBee is a wireless PAN IEEE 802.15.4 standard</a:t>
            </a:r>
            <a:endParaRPr/>
          </a:p>
          <a:p>
            <a:pPr indent="-320040" lvl="0" marL="320040" rtl="0" algn="just">
              <a:spcBef>
                <a:spcPts val="700"/>
              </a:spcBef>
              <a:spcAft>
                <a:spcPts val="0"/>
              </a:spcAft>
              <a:buSzPts val="1609"/>
              <a:buChar char="◻"/>
            </a:pPr>
            <a:r>
              <a:rPr lang="en-IN" sz="2682"/>
              <a:t>ZigBee Alliance’s ZIP standard, which is a first definition of an open standards-based IPv6 stack for smart objects.</a:t>
            </a:r>
            <a:endParaRPr/>
          </a:p>
          <a:p>
            <a:pPr indent="-320040" lvl="0" marL="320040" rtl="0" algn="just">
              <a:spcBef>
                <a:spcPts val="700"/>
              </a:spcBef>
              <a:spcAft>
                <a:spcPts val="0"/>
              </a:spcAft>
              <a:buSzPts val="1609"/>
              <a:buChar char="◻"/>
            </a:pPr>
            <a:r>
              <a:rPr lang="en-IN" sz="2682"/>
              <a:t>The goal is to extend the use of IP networking into resource-constrained devices over a wide range of low power link technologies.</a:t>
            </a:r>
            <a:endParaRPr/>
          </a:p>
          <a:p>
            <a:pPr indent="-320040" lvl="0" marL="320040" rtl="0" algn="just">
              <a:spcBef>
                <a:spcPts val="700"/>
              </a:spcBef>
              <a:spcAft>
                <a:spcPts val="0"/>
              </a:spcAft>
              <a:buSzPts val="1609"/>
              <a:buChar char="◻"/>
            </a:pPr>
            <a:r>
              <a:rPr lang="en-IN" sz="2682"/>
              <a:t>ZIP is a protocol stack based on IETF- and IEEE-defined standards such as 6LoWPAN and IEEE 802.15.4 to be used for the Smart Energy 2.0 (SE 2.0) profile.</a:t>
            </a:r>
            <a:endParaRPr/>
          </a:p>
        </p:txBody>
      </p:sp>
      <p:sp>
        <p:nvSpPr>
          <p:cNvPr id="969" name="Google Shape;969;p111"/>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3" name="Shape 973"/>
        <p:cNvGrpSpPr/>
        <p:nvPr/>
      </p:nvGrpSpPr>
      <p:grpSpPr>
        <a:xfrm>
          <a:off x="0" y="0"/>
          <a:ext cx="0" cy="0"/>
          <a:chOff x="0" y="0"/>
          <a:chExt cx="0" cy="0"/>
        </a:xfrm>
      </p:grpSpPr>
      <p:sp>
        <p:nvSpPr>
          <p:cNvPr id="974" name="Google Shape;974;p112"/>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IN"/>
              <a:t>Zigbee IP(ZIP)</a:t>
            </a:r>
            <a:endParaRPr/>
          </a:p>
        </p:txBody>
      </p:sp>
      <p:sp>
        <p:nvSpPr>
          <p:cNvPr id="975" name="Google Shape;975;p112"/>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lnSpc>
                <a:spcPct val="90000"/>
              </a:lnSpc>
              <a:spcBef>
                <a:spcPts val="0"/>
              </a:spcBef>
              <a:spcAft>
                <a:spcPts val="0"/>
              </a:spcAft>
              <a:buSzPts val="1609"/>
              <a:buChar char="◻"/>
            </a:pPr>
            <a:r>
              <a:rPr lang="en-IN" sz="2682"/>
              <a:t>ZIP enables low power 802.15.4 nodes to participate natively with other IPv6-enabled WiFi, Homeplug, and Ethernet nodes without the complexity and cost of application layer gateways.</a:t>
            </a:r>
            <a:endParaRPr/>
          </a:p>
          <a:p>
            <a:pPr indent="-320040" lvl="0" marL="320040" rtl="0" algn="just">
              <a:lnSpc>
                <a:spcPct val="90000"/>
              </a:lnSpc>
              <a:spcBef>
                <a:spcPts val="700"/>
              </a:spcBef>
              <a:spcAft>
                <a:spcPts val="0"/>
              </a:spcAft>
              <a:buSzPts val="1609"/>
              <a:buChar char="◻"/>
            </a:pPr>
            <a:r>
              <a:rPr lang="en-IN" sz="2682"/>
              <a:t>To accomplish this, the ZIP stack incorporates a number of standardized IETF protocols including 6LoWPAN for IP header compression and ND (Neighbour Discovery), and RPL for mesh routing.</a:t>
            </a:r>
            <a:endParaRPr/>
          </a:p>
          <a:p>
            <a:pPr indent="-320040" lvl="0" marL="320040" rtl="0" algn="just">
              <a:lnSpc>
                <a:spcPct val="90000"/>
              </a:lnSpc>
              <a:spcBef>
                <a:spcPts val="700"/>
              </a:spcBef>
              <a:spcAft>
                <a:spcPts val="0"/>
              </a:spcAft>
              <a:buSzPts val="1609"/>
              <a:buChar char="◻"/>
            </a:pPr>
            <a:r>
              <a:rPr lang="en-IN" sz="2682"/>
              <a:t>ZIP further employs other IETF standards to support network joining procedures, service discovery, and TLS/SSL-based security mechanisms.</a:t>
            </a:r>
            <a:endParaRPr/>
          </a:p>
          <a:p>
            <a:pPr indent="-217855" lvl="0" marL="320040" rtl="0" algn="just">
              <a:lnSpc>
                <a:spcPct val="90000"/>
              </a:lnSpc>
              <a:spcBef>
                <a:spcPts val="700"/>
              </a:spcBef>
              <a:spcAft>
                <a:spcPts val="0"/>
              </a:spcAft>
              <a:buSzPts val="1609"/>
              <a:buNone/>
            </a:pPr>
            <a:r>
              <a:t/>
            </a:r>
            <a:endParaRPr sz="2682"/>
          </a:p>
        </p:txBody>
      </p:sp>
      <p:sp>
        <p:nvSpPr>
          <p:cNvPr id="976" name="Google Shape;976;p112"/>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0" name="Shape 980"/>
        <p:cNvGrpSpPr/>
        <p:nvPr/>
      </p:nvGrpSpPr>
      <p:grpSpPr>
        <a:xfrm>
          <a:off x="0" y="0"/>
          <a:ext cx="0" cy="0"/>
          <a:chOff x="0" y="0"/>
          <a:chExt cx="0" cy="0"/>
        </a:xfrm>
      </p:grpSpPr>
      <p:sp>
        <p:nvSpPr>
          <p:cNvPr id="981" name="Google Shape;981;p113"/>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IN"/>
              <a:t>IPSO (IP IN SMART OBJECTS)</a:t>
            </a:r>
            <a:endParaRPr/>
          </a:p>
        </p:txBody>
      </p:sp>
      <p:sp>
        <p:nvSpPr>
          <p:cNvPr id="982" name="Google Shape;982;p113"/>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740"/>
              <a:buChar char="◻"/>
            </a:pPr>
            <a:r>
              <a:rPr lang="en-IN"/>
              <a:t>The IPSO Alliance is an advocate for IP-networked devices for use in energy, consumer, healthcare, and industrial applications. </a:t>
            </a:r>
            <a:endParaRPr/>
          </a:p>
          <a:p>
            <a:pPr indent="-320040" lvl="0" marL="320040" rtl="0" algn="just">
              <a:spcBef>
                <a:spcPts val="700"/>
              </a:spcBef>
              <a:spcAft>
                <a:spcPts val="0"/>
              </a:spcAft>
              <a:buSzPts val="1740"/>
              <a:buChar char="◻"/>
            </a:pPr>
            <a:r>
              <a:rPr lang="en-IN"/>
              <a:t>The objective of the Alliance is not to define technologies or standards, but to document the use of IP-based technologies defined at the standard organizations such as IETF with focus on support by the Alliance of various use cases.</a:t>
            </a:r>
            <a:endParaRPr/>
          </a:p>
        </p:txBody>
      </p:sp>
      <p:sp>
        <p:nvSpPr>
          <p:cNvPr id="983" name="Google Shape;983;p113"/>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7" name="Shape 987"/>
        <p:cNvGrpSpPr/>
        <p:nvPr/>
      </p:nvGrpSpPr>
      <p:grpSpPr>
        <a:xfrm>
          <a:off x="0" y="0"/>
          <a:ext cx="0" cy="0"/>
          <a:chOff x="0" y="0"/>
          <a:chExt cx="0" cy="0"/>
        </a:xfrm>
      </p:grpSpPr>
      <p:sp>
        <p:nvSpPr>
          <p:cNvPr id="988" name="Google Shape;988;p114"/>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IN"/>
              <a:t>IPSO (IP IN SMART OBJECTS)</a:t>
            </a:r>
            <a:endParaRPr/>
          </a:p>
        </p:txBody>
      </p:sp>
      <p:sp>
        <p:nvSpPr>
          <p:cNvPr id="989" name="Google Shape;989;p114"/>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Autofit/>
          </a:bodyPr>
          <a:lstStyle/>
          <a:p>
            <a:pPr indent="-320040" lvl="0" marL="320040" rtl="0" algn="just">
              <a:spcBef>
                <a:spcPts val="0"/>
              </a:spcBef>
              <a:spcAft>
                <a:spcPts val="0"/>
              </a:spcAft>
              <a:buSzPts val="1200"/>
              <a:buChar char="◻"/>
            </a:pPr>
            <a:r>
              <a:rPr lang="en-IN" sz="2000"/>
              <a:t>Goals include:</a:t>
            </a:r>
            <a:endParaRPr sz="2000"/>
          </a:p>
          <a:p>
            <a:pPr indent="-274320" lvl="1" marL="640080" rtl="0" algn="just">
              <a:spcBef>
                <a:spcPts val="550"/>
              </a:spcBef>
              <a:spcAft>
                <a:spcPts val="0"/>
              </a:spcAft>
              <a:buSzPts val="1400"/>
              <a:buChar char="🞑"/>
            </a:pPr>
            <a:r>
              <a:rPr lang="en-IN" sz="2000"/>
              <a:t>Promote IP as the premier solution for access and communication for smart objects.</a:t>
            </a:r>
            <a:endParaRPr/>
          </a:p>
          <a:p>
            <a:pPr indent="-274320" lvl="1" marL="640080" rtl="0" algn="just">
              <a:spcBef>
                <a:spcPts val="550"/>
              </a:spcBef>
              <a:spcAft>
                <a:spcPts val="0"/>
              </a:spcAft>
              <a:buSzPts val="1400"/>
              <a:buChar char="🞑"/>
            </a:pPr>
            <a:r>
              <a:rPr lang="en-IN" sz="2000"/>
              <a:t>Promote the use of IP in smart objects by developing and publishing white papers and case studies and providing updates on standards progress from associations like IETF, among others, and through other supporting marketing activities.</a:t>
            </a:r>
            <a:endParaRPr/>
          </a:p>
          <a:p>
            <a:pPr indent="-274320" lvl="1" marL="640080" rtl="0" algn="just">
              <a:spcBef>
                <a:spcPts val="550"/>
              </a:spcBef>
              <a:spcAft>
                <a:spcPts val="0"/>
              </a:spcAft>
              <a:buSzPts val="1400"/>
              <a:buChar char="🞑"/>
            </a:pPr>
            <a:r>
              <a:rPr lang="en-IN" sz="2000"/>
              <a:t>Understand the industries and markets where smart objects can have an effective role in growth when connected using the Internet protocol.</a:t>
            </a:r>
            <a:endParaRPr/>
          </a:p>
          <a:p>
            <a:pPr indent="-274320" lvl="1" marL="640080" rtl="0" algn="just">
              <a:spcBef>
                <a:spcPts val="550"/>
              </a:spcBef>
              <a:spcAft>
                <a:spcPts val="0"/>
              </a:spcAft>
              <a:buSzPts val="1400"/>
              <a:buChar char="🞑"/>
            </a:pPr>
            <a:r>
              <a:rPr lang="en-IN" sz="2000"/>
              <a:t>Organize interoperability tests that will allow members and interested parties to show that products and services using IP for smart objects can work together and meet industry standards for communication.</a:t>
            </a:r>
            <a:endParaRPr/>
          </a:p>
          <a:p>
            <a:pPr indent="-274320" lvl="1" marL="640080" rtl="0" algn="just">
              <a:spcBef>
                <a:spcPts val="550"/>
              </a:spcBef>
              <a:spcAft>
                <a:spcPts val="0"/>
              </a:spcAft>
              <a:buSzPts val="1400"/>
              <a:buChar char="🞑"/>
            </a:pPr>
            <a:r>
              <a:rPr lang="en-IN" sz="2000"/>
              <a:t>Support IETF and other standards development organizations in the development of standards for IP for smart objects.</a:t>
            </a:r>
            <a:endParaRPr sz="2000"/>
          </a:p>
        </p:txBody>
      </p:sp>
      <p:sp>
        <p:nvSpPr>
          <p:cNvPr id="990" name="Google Shape;990;p114"/>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12"/>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959"/>
              <a:buFont typeface="Twentieth Century"/>
              <a:buNone/>
            </a:pPr>
            <a:r>
              <a:rPr lang="en-IN" sz="3959"/>
              <a:t>Identification of IoT Object and</a:t>
            </a:r>
            <a:br>
              <a:rPr lang="en-IN" sz="3959"/>
            </a:br>
            <a:r>
              <a:rPr lang="en-IN" sz="3959"/>
              <a:t>Services</a:t>
            </a:r>
            <a:endParaRPr/>
          </a:p>
        </p:txBody>
      </p:sp>
      <p:sp>
        <p:nvSpPr>
          <p:cNvPr id="200" name="Google Shape;200;p12"/>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200"/>
              <a:buChar char="◻"/>
            </a:pPr>
            <a:r>
              <a:rPr lang="en-IN" sz="2000"/>
              <a:t>IoT objects and IoT applications (e.g., grid control, home control, traffic control, and medical monitoring), security and privacy in communications and services become absolutely critical.</a:t>
            </a:r>
            <a:endParaRPr/>
          </a:p>
          <a:p>
            <a:pPr indent="-320040" lvl="0" marL="320040" rtl="0" algn="just">
              <a:spcBef>
                <a:spcPts val="700"/>
              </a:spcBef>
              <a:spcAft>
                <a:spcPts val="0"/>
              </a:spcAft>
              <a:buSzPts val="1200"/>
              <a:buChar char="◻"/>
            </a:pPr>
            <a:r>
              <a:rPr lang="en-IN" sz="2000"/>
              <a:t>Strong authentication, encryption while transmitting, and also encryptions for data at rest is ideal; however, the computational requirements for encryption can be significant. </a:t>
            </a:r>
            <a:endParaRPr sz="2000"/>
          </a:p>
          <a:p>
            <a:pPr indent="-320040" lvl="0" marL="320040" rtl="0" algn="just">
              <a:spcBef>
                <a:spcPts val="700"/>
              </a:spcBef>
              <a:spcAft>
                <a:spcPts val="0"/>
              </a:spcAft>
              <a:buSzPts val="1200"/>
              <a:buChar char="◻"/>
            </a:pPr>
            <a:r>
              <a:rPr lang="en-IN" sz="2000"/>
              <a:t>At the central/authenticating site, rapid authentication support is desirable; otherwise objects would not be able to authenticate in large-population environments.</a:t>
            </a:r>
            <a:endParaRPr/>
          </a:p>
          <a:p>
            <a:pPr indent="-243840" lvl="0" marL="320040" rtl="0" algn="just">
              <a:spcBef>
                <a:spcPts val="700"/>
              </a:spcBef>
              <a:spcAft>
                <a:spcPts val="0"/>
              </a:spcAft>
              <a:buSzPts val="1200"/>
              <a:buNone/>
            </a:pPr>
            <a:r>
              <a:t/>
            </a:r>
            <a:endParaRPr b="1" sz="2000"/>
          </a:p>
        </p:txBody>
      </p:sp>
      <p:sp>
        <p:nvSpPr>
          <p:cNvPr id="201" name="Google Shape;201;p12"/>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13"/>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959"/>
              <a:buFont typeface="Twentieth Century"/>
              <a:buNone/>
            </a:pPr>
            <a:r>
              <a:rPr lang="en-IN" sz="3959"/>
              <a:t>Identification of IoT Object and</a:t>
            </a:r>
            <a:br>
              <a:rPr lang="en-IN" sz="3959"/>
            </a:br>
            <a:r>
              <a:rPr lang="en-IN" sz="3959"/>
              <a:t>Services</a:t>
            </a:r>
            <a:endParaRPr/>
          </a:p>
        </p:txBody>
      </p:sp>
      <p:sp>
        <p:nvSpPr>
          <p:cNvPr id="207" name="Google Shape;207;p13"/>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200"/>
              <a:buChar char="◻"/>
            </a:pPr>
            <a:r>
              <a:rPr lang="en-IN" sz="2000"/>
              <a:t>Tracking the object using GPS is costly</a:t>
            </a:r>
            <a:endParaRPr/>
          </a:p>
          <a:p>
            <a:pPr indent="-320040" lvl="0" marL="320040" rtl="0" algn="just">
              <a:spcBef>
                <a:spcPts val="700"/>
              </a:spcBef>
              <a:spcAft>
                <a:spcPts val="0"/>
              </a:spcAft>
              <a:buSzPts val="1200"/>
              <a:buChar char="◻"/>
            </a:pPr>
            <a:r>
              <a:rPr lang="en-IN" sz="2000"/>
              <a:t>But worst when tracking more than one object.</a:t>
            </a:r>
            <a:endParaRPr/>
          </a:p>
          <a:p>
            <a:pPr indent="-320040" lvl="0" marL="320040" rtl="0" algn="just">
              <a:spcBef>
                <a:spcPts val="700"/>
              </a:spcBef>
              <a:spcAft>
                <a:spcPts val="0"/>
              </a:spcAft>
              <a:buSzPts val="1200"/>
              <a:buChar char="◻"/>
            </a:pPr>
            <a:r>
              <a:rPr lang="en-IN" sz="2000"/>
              <a:t>There is a need to maintain ubiquitous and seamless communication while tracking the location of objects.</a:t>
            </a:r>
            <a:endParaRPr/>
          </a:p>
        </p:txBody>
      </p:sp>
      <p:sp>
        <p:nvSpPr>
          <p:cNvPr id="208" name="Google Shape;208;p13"/>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14"/>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959"/>
              <a:buFont typeface="Twentieth Century"/>
              <a:buNone/>
            </a:pPr>
            <a:r>
              <a:rPr lang="en-IN" sz="3959"/>
              <a:t>Identification of IoT Object and</a:t>
            </a:r>
            <a:br>
              <a:rPr lang="en-IN" sz="3959"/>
            </a:br>
            <a:r>
              <a:rPr lang="en-IN" sz="3959"/>
              <a:t>Services</a:t>
            </a:r>
            <a:endParaRPr/>
          </a:p>
        </p:txBody>
      </p:sp>
      <p:sp>
        <p:nvSpPr>
          <p:cNvPr id="214" name="Google Shape;214;p14"/>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lnSpc>
                <a:spcPct val="90000"/>
              </a:lnSpc>
              <a:spcBef>
                <a:spcPts val="0"/>
              </a:spcBef>
              <a:spcAft>
                <a:spcPts val="0"/>
              </a:spcAft>
              <a:buSzPts val="1200"/>
              <a:buChar char="◻"/>
            </a:pPr>
            <a:r>
              <a:rPr lang="en-IN" sz="2000"/>
              <a:t>Capabilities for scalability are important in order to be able to support an IoT environment where there is a large population that is highly distributed.</a:t>
            </a:r>
            <a:endParaRPr/>
          </a:p>
          <a:p>
            <a:pPr indent="-320040" lvl="0" marL="320040" rtl="0" algn="just">
              <a:lnSpc>
                <a:spcPct val="90000"/>
              </a:lnSpc>
              <a:spcBef>
                <a:spcPts val="700"/>
              </a:spcBef>
              <a:spcAft>
                <a:spcPts val="0"/>
              </a:spcAft>
              <a:buSzPts val="1200"/>
              <a:buChar char="◻"/>
            </a:pPr>
            <a:r>
              <a:rPr b="1" lang="en-IN" sz="2000"/>
              <a:t>Locator/identifier separation.</a:t>
            </a:r>
            <a:endParaRPr b="1" sz="2000"/>
          </a:p>
          <a:p>
            <a:pPr indent="-274320" lvl="1" marL="640080" rtl="0" algn="just">
              <a:lnSpc>
                <a:spcPct val="90000"/>
              </a:lnSpc>
              <a:spcBef>
                <a:spcPts val="550"/>
              </a:spcBef>
              <a:spcAft>
                <a:spcPts val="0"/>
              </a:spcAft>
              <a:buSzPts val="1400"/>
              <a:buChar char="🞑"/>
            </a:pPr>
            <a:r>
              <a:rPr lang="en-IN" sz="2000"/>
              <a:t>Basic idea behind the separation is that the Internet architecture combines two functions, routing locators (where one is attached to the network) and identifiers (where one is located), in one number space: the IP address. </a:t>
            </a:r>
            <a:endParaRPr sz="2000"/>
          </a:p>
          <a:p>
            <a:pPr indent="-274320" lvl="1" marL="640080" rtl="0" algn="just">
              <a:lnSpc>
                <a:spcPct val="90000"/>
              </a:lnSpc>
              <a:spcBef>
                <a:spcPts val="550"/>
              </a:spcBef>
              <a:spcAft>
                <a:spcPts val="0"/>
              </a:spcAft>
              <a:buSzPts val="1400"/>
              <a:buChar char="🞑"/>
            </a:pPr>
            <a:r>
              <a:rPr lang="en-IN" sz="2000"/>
              <a:t>Proponents of the separation architecture postulate that splitting these functions apart will yield several advantages, including improved scalability for the routing system. </a:t>
            </a:r>
            <a:endParaRPr sz="2000"/>
          </a:p>
          <a:p>
            <a:pPr indent="-274320" lvl="1" marL="640080" rtl="0" algn="just">
              <a:lnSpc>
                <a:spcPct val="90000"/>
              </a:lnSpc>
              <a:spcBef>
                <a:spcPts val="550"/>
              </a:spcBef>
              <a:spcAft>
                <a:spcPts val="0"/>
              </a:spcAft>
              <a:buSzPts val="1400"/>
              <a:buChar char="🞑"/>
            </a:pPr>
            <a:r>
              <a:rPr lang="en-IN" sz="2000"/>
              <a:t>The separation aims to decouple locators and identifiers, thus allowing for efficient aggregation of the routing locator space and providing persistent identifiers in the identifier space.</a:t>
            </a:r>
            <a:endParaRPr/>
          </a:p>
          <a:p>
            <a:pPr indent="-274320" lvl="1" marL="640080" rtl="0" algn="just">
              <a:lnSpc>
                <a:spcPct val="90000"/>
              </a:lnSpc>
              <a:spcBef>
                <a:spcPts val="550"/>
              </a:spcBef>
              <a:spcAft>
                <a:spcPts val="0"/>
              </a:spcAft>
              <a:buSzPts val="1260"/>
              <a:buChar char="🞑"/>
            </a:pPr>
            <a:r>
              <a:rPr lang="en-IN" sz="1800"/>
              <a:t>The protocol called locator/ID separation protocol (LISP)</a:t>
            </a:r>
            <a:endParaRPr sz="2000"/>
          </a:p>
        </p:txBody>
      </p:sp>
      <p:sp>
        <p:nvSpPr>
          <p:cNvPr id="215" name="Google Shape;215;p14"/>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15"/>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959"/>
              <a:buFont typeface="Twentieth Century"/>
              <a:buNone/>
            </a:pPr>
            <a:r>
              <a:rPr lang="en-IN" sz="3959"/>
              <a:t>Identification of IoT Object and</a:t>
            </a:r>
            <a:br>
              <a:rPr lang="en-IN" sz="3959"/>
            </a:br>
            <a:r>
              <a:rPr lang="en-IN" sz="3959"/>
              <a:t>Services</a:t>
            </a:r>
            <a:endParaRPr/>
          </a:p>
        </p:txBody>
      </p:sp>
      <p:sp>
        <p:nvSpPr>
          <p:cNvPr id="221" name="Google Shape;221;p15"/>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080"/>
              <a:buChar char="◻"/>
            </a:pPr>
            <a:r>
              <a:rPr lang="en-IN" sz="1800"/>
              <a:t>LISP aims for an incrementally deployable protocol. </a:t>
            </a:r>
            <a:endParaRPr sz="1800"/>
          </a:p>
          <a:p>
            <a:pPr indent="-320040" lvl="0" marL="320040" rtl="0" algn="just">
              <a:spcBef>
                <a:spcPts val="700"/>
              </a:spcBef>
              <a:spcAft>
                <a:spcPts val="0"/>
              </a:spcAft>
              <a:buSzPts val="1080"/>
              <a:buChar char="◻"/>
            </a:pPr>
            <a:r>
              <a:rPr lang="en-IN" sz="1800"/>
              <a:t>The LISP WG  (Working Group) frame that include </a:t>
            </a:r>
            <a:endParaRPr sz="1800"/>
          </a:p>
          <a:p>
            <a:pPr indent="-274320" lvl="1" marL="640080" rtl="0" algn="just">
              <a:spcBef>
                <a:spcPts val="550"/>
              </a:spcBef>
              <a:spcAft>
                <a:spcPts val="0"/>
              </a:spcAft>
              <a:buSzPts val="1260"/>
              <a:buChar char="🞑"/>
            </a:pPr>
            <a:r>
              <a:rPr lang="en-IN" sz="1800"/>
              <a:t>(i) an architecture description, (ii) deployment models, </a:t>
            </a:r>
            <a:endParaRPr/>
          </a:p>
          <a:p>
            <a:pPr indent="-274320" lvl="1" marL="640080" rtl="0" algn="just">
              <a:spcBef>
                <a:spcPts val="550"/>
              </a:spcBef>
              <a:spcAft>
                <a:spcPts val="0"/>
              </a:spcAft>
              <a:buSzPts val="1260"/>
              <a:buChar char="🞑"/>
            </a:pPr>
            <a:r>
              <a:rPr lang="en-IN" sz="1800"/>
              <a:t>(iii) a description of the impacts of LISP, (iv) LISP security threats and solutions, </a:t>
            </a:r>
            <a:endParaRPr sz="1800"/>
          </a:p>
          <a:p>
            <a:pPr indent="-274320" lvl="1" marL="640080" rtl="0" algn="just">
              <a:spcBef>
                <a:spcPts val="550"/>
              </a:spcBef>
              <a:spcAft>
                <a:spcPts val="0"/>
              </a:spcAft>
              <a:buSzPts val="1260"/>
              <a:buChar char="🞑"/>
            </a:pPr>
            <a:r>
              <a:rPr lang="en-IN" sz="1800"/>
              <a:t>(v) allocation of end-point identifier (EID) space, (vi) alternate mapping system designs</a:t>
            </a:r>
            <a:endParaRPr/>
          </a:p>
          <a:p>
            <a:pPr indent="-274320" lvl="1" marL="640080" rtl="0" algn="just">
              <a:spcBef>
                <a:spcPts val="550"/>
              </a:spcBef>
              <a:spcAft>
                <a:spcPts val="0"/>
              </a:spcAft>
              <a:buSzPts val="1260"/>
              <a:buChar char="🞑"/>
            </a:pPr>
            <a:r>
              <a:rPr lang="en-IN" sz="1800"/>
              <a:t>(vii) data models for management of LISP.</a:t>
            </a:r>
            <a:endParaRPr sz="2000"/>
          </a:p>
        </p:txBody>
      </p:sp>
      <p:sp>
        <p:nvSpPr>
          <p:cNvPr id="222" name="Google Shape;222;p15"/>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16"/>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IN"/>
              <a:t>Structural Aspects of the IoT</a:t>
            </a:r>
            <a:endParaRPr/>
          </a:p>
        </p:txBody>
      </p:sp>
      <p:sp>
        <p:nvSpPr>
          <p:cNvPr id="228" name="Google Shape;228;p16"/>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b="1" lang="en-IN"/>
              <a:t>Structural Issue related to </a:t>
            </a:r>
            <a:endParaRPr/>
          </a:p>
          <a:p>
            <a:pPr indent="-274320" lvl="1" marL="640080" rtl="0" algn="l">
              <a:spcBef>
                <a:spcPts val="550"/>
              </a:spcBef>
              <a:spcAft>
                <a:spcPts val="0"/>
              </a:spcAft>
              <a:buSzPts val="1820"/>
              <a:buChar char="🞑"/>
            </a:pPr>
            <a:r>
              <a:rPr b="1" lang="en-IN"/>
              <a:t>Environment Characteristics</a:t>
            </a:r>
            <a:endParaRPr/>
          </a:p>
          <a:p>
            <a:pPr indent="-274320" lvl="1" marL="640080" rtl="0" algn="l">
              <a:spcBef>
                <a:spcPts val="550"/>
              </a:spcBef>
              <a:spcAft>
                <a:spcPts val="0"/>
              </a:spcAft>
              <a:buSzPts val="1820"/>
              <a:buChar char="🞑"/>
            </a:pPr>
            <a:r>
              <a:rPr b="1" lang="en-IN"/>
              <a:t>Traffic Characteristics</a:t>
            </a:r>
            <a:endParaRPr/>
          </a:p>
          <a:p>
            <a:pPr indent="-274320" lvl="1" marL="640080" rtl="0" algn="l">
              <a:spcBef>
                <a:spcPts val="550"/>
              </a:spcBef>
              <a:spcAft>
                <a:spcPts val="0"/>
              </a:spcAft>
              <a:buSzPts val="1820"/>
              <a:buChar char="🞑"/>
            </a:pPr>
            <a:r>
              <a:rPr b="1" lang="en-IN"/>
              <a:t>Scalability</a:t>
            </a:r>
            <a:endParaRPr/>
          </a:p>
          <a:p>
            <a:pPr indent="-274320" lvl="1" marL="640080" rtl="0" algn="l">
              <a:spcBef>
                <a:spcPts val="550"/>
              </a:spcBef>
              <a:spcAft>
                <a:spcPts val="0"/>
              </a:spcAft>
              <a:buSzPts val="1820"/>
              <a:buChar char="🞑"/>
            </a:pPr>
            <a:r>
              <a:rPr b="1" lang="en-IN"/>
              <a:t>Interoperability</a:t>
            </a:r>
            <a:endParaRPr/>
          </a:p>
          <a:p>
            <a:pPr indent="-274320" lvl="1" marL="640080" rtl="0" algn="l">
              <a:spcBef>
                <a:spcPts val="550"/>
              </a:spcBef>
              <a:spcAft>
                <a:spcPts val="0"/>
              </a:spcAft>
              <a:buSzPts val="1820"/>
              <a:buChar char="🞑"/>
            </a:pPr>
            <a:r>
              <a:rPr b="1" lang="en-IN"/>
              <a:t>Security and Privacy</a:t>
            </a:r>
            <a:endParaRPr/>
          </a:p>
          <a:p>
            <a:pPr indent="-274320" lvl="1" marL="640080" rtl="0" algn="l">
              <a:spcBef>
                <a:spcPts val="550"/>
              </a:spcBef>
              <a:spcAft>
                <a:spcPts val="0"/>
              </a:spcAft>
              <a:buSzPts val="1820"/>
              <a:buChar char="🞑"/>
            </a:pPr>
            <a:r>
              <a:rPr b="1" lang="en-IN"/>
              <a:t>Open Architecture</a:t>
            </a:r>
            <a:endParaRPr/>
          </a:p>
        </p:txBody>
      </p:sp>
      <p:sp>
        <p:nvSpPr>
          <p:cNvPr id="229" name="Google Shape;229;p16"/>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17"/>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959"/>
              <a:buFont typeface="Twentieth Century"/>
              <a:buNone/>
            </a:pPr>
            <a:r>
              <a:rPr lang="en-IN" sz="3959"/>
              <a:t>Structural Aspects of the IoT</a:t>
            </a:r>
            <a:br>
              <a:rPr lang="en-IN" sz="3959"/>
            </a:br>
            <a:r>
              <a:rPr lang="en-IN" sz="3959">
                <a:solidFill>
                  <a:schemeClr val="dk1"/>
                </a:solidFill>
              </a:rPr>
              <a:t>Environment Characteristics</a:t>
            </a:r>
            <a:endParaRPr sz="3959">
              <a:solidFill>
                <a:schemeClr val="dk1"/>
              </a:solidFill>
            </a:endParaRPr>
          </a:p>
        </p:txBody>
      </p:sp>
      <p:sp>
        <p:nvSpPr>
          <p:cNvPr id="235" name="Google Shape;235;p17"/>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lnSpc>
                <a:spcPct val="80000"/>
              </a:lnSpc>
              <a:spcBef>
                <a:spcPts val="0"/>
              </a:spcBef>
              <a:spcAft>
                <a:spcPts val="0"/>
              </a:spcAft>
              <a:buSzPts val="1348"/>
              <a:buChar char="◻"/>
            </a:pPr>
            <a:r>
              <a:rPr lang="en-IN" sz="2247"/>
              <a:t>Most (but certainly not all) IoT/machine-to-machine (M2M) nodes have design constraints:</a:t>
            </a:r>
            <a:endParaRPr/>
          </a:p>
          <a:p>
            <a:pPr indent="-274320" lvl="1" marL="640080" rtl="0" algn="just">
              <a:lnSpc>
                <a:spcPct val="80000"/>
              </a:lnSpc>
              <a:spcBef>
                <a:spcPts val="550"/>
              </a:spcBef>
              <a:spcAft>
                <a:spcPts val="0"/>
              </a:spcAft>
              <a:buSzPts val="1411"/>
              <a:buChar char="🞑"/>
            </a:pPr>
            <a:r>
              <a:rPr lang="en-IN" sz="2015"/>
              <a:t>Low power (with the requirement that they will run potentially for years on batteries)</a:t>
            </a:r>
            <a:endParaRPr/>
          </a:p>
          <a:p>
            <a:pPr indent="-274320" lvl="1" marL="640080" rtl="0" algn="just">
              <a:lnSpc>
                <a:spcPct val="80000"/>
              </a:lnSpc>
              <a:spcBef>
                <a:spcPts val="550"/>
              </a:spcBef>
              <a:spcAft>
                <a:spcPts val="0"/>
              </a:spcAft>
              <a:buSzPts val="1411"/>
              <a:buChar char="🞑"/>
            </a:pPr>
            <a:r>
              <a:rPr lang="en-IN" sz="2015"/>
              <a:t>Low cost (total device cost in single-digit dollars or triple digit rupee)</a:t>
            </a:r>
            <a:endParaRPr/>
          </a:p>
          <a:p>
            <a:pPr indent="-274320" lvl="1" marL="640080" rtl="0" algn="just">
              <a:lnSpc>
                <a:spcPct val="80000"/>
              </a:lnSpc>
              <a:spcBef>
                <a:spcPts val="550"/>
              </a:spcBef>
              <a:spcAft>
                <a:spcPts val="0"/>
              </a:spcAft>
              <a:buSzPts val="1411"/>
              <a:buChar char="🞑"/>
            </a:pPr>
            <a:r>
              <a:rPr lang="en-IN" sz="2015"/>
              <a:t>Significantly more devices than in a LAN environment</a:t>
            </a:r>
            <a:endParaRPr/>
          </a:p>
          <a:p>
            <a:pPr indent="-274320" lvl="1" marL="640080" rtl="0" algn="just">
              <a:lnSpc>
                <a:spcPct val="80000"/>
              </a:lnSpc>
              <a:spcBef>
                <a:spcPts val="550"/>
              </a:spcBef>
              <a:spcAft>
                <a:spcPts val="0"/>
              </a:spcAft>
              <a:buSzPts val="1411"/>
              <a:buChar char="🞑"/>
            </a:pPr>
            <a:r>
              <a:rPr lang="en-IN" sz="2015"/>
              <a:t>Severely limited code and RAM space (e.g., generally desirable to fit the required code—MAC, IP, and anything else needed to execute the embedded application—in, for example, 32K of flash memory, using 8-bit microprocessors)</a:t>
            </a:r>
            <a:endParaRPr/>
          </a:p>
          <a:p>
            <a:pPr indent="-274320" lvl="1" marL="640080" rtl="0" algn="just">
              <a:lnSpc>
                <a:spcPct val="80000"/>
              </a:lnSpc>
              <a:spcBef>
                <a:spcPts val="550"/>
              </a:spcBef>
              <a:spcAft>
                <a:spcPts val="0"/>
              </a:spcAft>
              <a:buSzPts val="1411"/>
              <a:buChar char="🞑"/>
            </a:pPr>
            <a:r>
              <a:rPr lang="en-IN" sz="2015"/>
              <a:t>Unobtrusive but very different user interface for configuration (e.g., using gestures or interactions involving the physical world)</a:t>
            </a:r>
            <a:endParaRPr/>
          </a:p>
          <a:p>
            <a:pPr indent="-274320" lvl="1" marL="640080" rtl="0" algn="just">
              <a:lnSpc>
                <a:spcPct val="80000"/>
              </a:lnSpc>
              <a:spcBef>
                <a:spcPts val="550"/>
              </a:spcBef>
              <a:spcAft>
                <a:spcPts val="0"/>
              </a:spcAft>
              <a:buSzPts val="1411"/>
              <a:buChar char="🞑"/>
            </a:pPr>
            <a:r>
              <a:rPr lang="en-IN" sz="2015"/>
              <a:t>Requirement for simple wireless communication technology. In particular, the IEEE 802.15.4 standard is very promising for the lower (physical and link) layers</a:t>
            </a:r>
            <a:endParaRPr b="1" sz="2015"/>
          </a:p>
        </p:txBody>
      </p:sp>
      <p:sp>
        <p:nvSpPr>
          <p:cNvPr id="236" name="Google Shape;236;p17"/>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18"/>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959"/>
              <a:buFont typeface="Twentieth Century"/>
              <a:buNone/>
            </a:pPr>
            <a:r>
              <a:rPr lang="en-IN" sz="3959"/>
              <a:t>Structural Aspects of the IoT</a:t>
            </a:r>
            <a:br>
              <a:rPr lang="en-IN" sz="3959"/>
            </a:br>
            <a:r>
              <a:rPr lang="en-IN" sz="3959">
                <a:solidFill>
                  <a:schemeClr val="dk1"/>
                </a:solidFill>
              </a:rPr>
              <a:t>Traffic Characteristics</a:t>
            </a:r>
            <a:endParaRPr sz="3959">
              <a:solidFill>
                <a:schemeClr val="dk1"/>
              </a:solidFill>
            </a:endParaRPr>
          </a:p>
        </p:txBody>
      </p:sp>
      <p:sp>
        <p:nvSpPr>
          <p:cNvPr id="242" name="Google Shape;242;p18"/>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lnSpc>
                <a:spcPct val="90000"/>
              </a:lnSpc>
              <a:spcBef>
                <a:spcPts val="0"/>
              </a:spcBef>
              <a:spcAft>
                <a:spcPts val="0"/>
              </a:spcAft>
              <a:buSzPts val="1479"/>
              <a:buChar char="◻"/>
            </a:pPr>
            <a:r>
              <a:rPr lang="en-IN" sz="2465"/>
              <a:t>The characteristics of IoT/M2M communication is different from other types of networks or applications. </a:t>
            </a:r>
            <a:endParaRPr sz="2465"/>
          </a:p>
          <a:p>
            <a:pPr indent="-274320" lvl="1" marL="640080" rtl="0" algn="just">
              <a:lnSpc>
                <a:spcPct val="90000"/>
              </a:lnSpc>
              <a:spcBef>
                <a:spcPts val="550"/>
              </a:spcBef>
              <a:spcAft>
                <a:spcPts val="0"/>
              </a:spcAft>
              <a:buSzPts val="1547"/>
              <a:buChar char="🞑"/>
            </a:pPr>
            <a:r>
              <a:rPr lang="en-IN" sz="2210"/>
              <a:t>For example, cellular mobile networks are designed for human communication and communication is connection centric; it entails interactive communication like</a:t>
            </a:r>
            <a:endParaRPr/>
          </a:p>
          <a:p>
            <a:pPr indent="-228600" lvl="2" marL="914400" rtl="0" algn="just">
              <a:lnSpc>
                <a:spcPct val="90000"/>
              </a:lnSpc>
              <a:spcBef>
                <a:spcPts val="500"/>
              </a:spcBef>
              <a:spcAft>
                <a:spcPts val="0"/>
              </a:spcAft>
              <a:buSzPts val="1466"/>
              <a:buChar char="■"/>
            </a:pPr>
            <a:r>
              <a:rPr lang="en-IN" sz="1954"/>
              <a:t>between humans (voice, video), or data communication involving humans (web browsing, file downloads, and so on). </a:t>
            </a:r>
            <a:endParaRPr sz="1954"/>
          </a:p>
          <a:p>
            <a:pPr indent="-228600" lvl="2" marL="914400" rtl="0" algn="just">
              <a:lnSpc>
                <a:spcPct val="90000"/>
              </a:lnSpc>
              <a:spcBef>
                <a:spcPts val="500"/>
              </a:spcBef>
              <a:spcAft>
                <a:spcPts val="0"/>
              </a:spcAft>
              <a:buSzPts val="1466"/>
              <a:buChar char="■"/>
            </a:pPr>
            <a:r>
              <a:rPr lang="en-IN" sz="1954"/>
              <a:t>It follows that cellular mobile networks are optimized for traffic characteristics of human-based communication and applications.</a:t>
            </a:r>
            <a:endParaRPr/>
          </a:p>
          <a:p>
            <a:pPr indent="-320040" lvl="0" marL="320040" rtl="0" algn="just">
              <a:lnSpc>
                <a:spcPct val="90000"/>
              </a:lnSpc>
              <a:spcBef>
                <a:spcPts val="700"/>
              </a:spcBef>
              <a:spcAft>
                <a:spcPts val="0"/>
              </a:spcAft>
              <a:buSzPts val="1479"/>
              <a:buChar char="◻"/>
            </a:pPr>
            <a:r>
              <a:rPr lang="en-IN" sz="2465"/>
              <a:t>But in IoT, M2M the expectation is that there are many devices, there will be long idle intervals, transmission entails small messages, there may be relaxed delay requirements, and device energy efficiency is paramount.</a:t>
            </a:r>
            <a:endParaRPr b="1" sz="2465"/>
          </a:p>
        </p:txBody>
      </p:sp>
      <p:sp>
        <p:nvSpPr>
          <p:cNvPr id="243" name="Google Shape;243;p18"/>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19"/>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959"/>
              <a:buFont typeface="Twentieth Century"/>
              <a:buNone/>
            </a:pPr>
            <a:r>
              <a:rPr lang="en-IN" sz="3959"/>
              <a:t>Structural Aspects of the IoT</a:t>
            </a:r>
            <a:br>
              <a:rPr lang="en-IN" sz="3959"/>
            </a:br>
            <a:r>
              <a:rPr lang="en-IN" sz="3959">
                <a:solidFill>
                  <a:schemeClr val="dk1"/>
                </a:solidFill>
              </a:rPr>
              <a:t>Traffic Characteristics</a:t>
            </a:r>
            <a:endParaRPr sz="3959">
              <a:solidFill>
                <a:schemeClr val="dk1"/>
              </a:solidFill>
            </a:endParaRPr>
          </a:p>
        </p:txBody>
      </p:sp>
      <p:sp>
        <p:nvSpPr>
          <p:cNvPr id="249" name="Google Shape;249;p19"/>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
        <p:nvSpPr>
          <p:cNvPr id="250" name="Google Shape;250;p19"/>
          <p:cNvSpPr txBox="1"/>
          <p:nvPr>
            <p:ph idx="1" type="body"/>
          </p:nvPr>
        </p:nvSpPr>
        <p:spPr>
          <a:xfrm>
            <a:off x="647700" y="1676400"/>
            <a:ext cx="7848600" cy="5057570"/>
          </a:xfrm>
          <a:prstGeom prst="rect">
            <a:avLst/>
          </a:prstGeom>
          <a:noFill/>
          <a:ln>
            <a:noFill/>
          </a:ln>
        </p:spPr>
        <p:txBody>
          <a:bodyPr anchorCtr="0" anchor="t" bIns="45700" lIns="91425" spcFirstLastPara="1" rIns="91425" wrap="square" tIns="45700">
            <a:noAutofit/>
          </a:bodyPr>
          <a:lstStyle/>
          <a:p>
            <a:pPr indent="0" lvl="0" marL="0" rtl="0" algn="l">
              <a:spcBef>
                <a:spcPts val="7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IN"/>
              <a:t>Books Referred</a:t>
            </a:r>
            <a:endParaRPr/>
          </a:p>
        </p:txBody>
      </p:sp>
      <p:sp>
        <p:nvSpPr>
          <p:cNvPr id="130" name="Google Shape;130;p2"/>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740"/>
              <a:buChar char="◻"/>
            </a:pPr>
            <a:r>
              <a:rPr lang="en-IN"/>
              <a:t>Daniel Minoli, ”Building the Internet of Things with IPv6 and MIPv6:The Evolving World of M2M Communications”, Wiley, 2013.</a:t>
            </a:r>
            <a:endParaRPr/>
          </a:p>
          <a:p>
            <a:pPr indent="-209550" lvl="0" marL="320040" rtl="0" algn="just">
              <a:spcBef>
                <a:spcPts val="700"/>
              </a:spcBef>
              <a:spcAft>
                <a:spcPts val="0"/>
              </a:spcAft>
              <a:buSzPts val="1740"/>
              <a:buNone/>
            </a:pPr>
            <a:r>
              <a:t/>
            </a:r>
            <a:endParaRPr/>
          </a:p>
        </p:txBody>
      </p:sp>
      <p:sp>
        <p:nvSpPr>
          <p:cNvPr id="131" name="Google Shape;131;p2"/>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20"/>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959"/>
              <a:buFont typeface="Twentieth Century"/>
              <a:buNone/>
            </a:pPr>
            <a:r>
              <a:rPr lang="en-IN" sz="3959"/>
              <a:t>Structural Aspects of the IoT</a:t>
            </a:r>
            <a:br>
              <a:rPr lang="en-IN" sz="3959"/>
            </a:br>
            <a:r>
              <a:rPr lang="en-IN" sz="3959">
                <a:solidFill>
                  <a:schemeClr val="dk1"/>
                </a:solidFill>
              </a:rPr>
              <a:t>Scalability</a:t>
            </a:r>
            <a:endParaRPr/>
          </a:p>
        </p:txBody>
      </p:sp>
      <p:sp>
        <p:nvSpPr>
          <p:cNvPr id="256" name="Google Shape;256;p20"/>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
        <p:nvSpPr>
          <p:cNvPr id="257" name="Google Shape;257;p20"/>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lnSpc>
                <a:spcPct val="80000"/>
              </a:lnSpc>
              <a:spcBef>
                <a:spcPts val="0"/>
              </a:spcBef>
              <a:spcAft>
                <a:spcPts val="0"/>
              </a:spcAft>
              <a:buSzPts val="1479"/>
              <a:buChar char="◻"/>
            </a:pPr>
            <a:r>
              <a:rPr lang="en-IN" sz="2465"/>
              <a:t>The application and its a desire over time for the service decides the Scalability.</a:t>
            </a:r>
            <a:endParaRPr/>
          </a:p>
          <a:p>
            <a:pPr indent="-320040" lvl="0" marL="320040" rtl="0" algn="just">
              <a:lnSpc>
                <a:spcPct val="80000"/>
              </a:lnSpc>
              <a:spcBef>
                <a:spcPts val="700"/>
              </a:spcBef>
              <a:spcAft>
                <a:spcPts val="0"/>
              </a:spcAft>
              <a:buSzPts val="1479"/>
              <a:buChar char="◻"/>
            </a:pPr>
            <a:r>
              <a:rPr lang="en-IN" sz="2465"/>
              <a:t>When contemplating expansion, one wants to be able to build on previously deployed technology (systems, protocols), without having to scrap the system and start from scratch. </a:t>
            </a:r>
            <a:endParaRPr sz="2465"/>
          </a:p>
          <a:p>
            <a:pPr indent="-320040" lvl="0" marL="320040" rtl="0" algn="just">
              <a:lnSpc>
                <a:spcPct val="80000"/>
              </a:lnSpc>
              <a:spcBef>
                <a:spcPts val="700"/>
              </a:spcBef>
              <a:spcAft>
                <a:spcPts val="0"/>
              </a:spcAft>
              <a:buSzPts val="1479"/>
              <a:buChar char="◻"/>
            </a:pPr>
            <a:r>
              <a:rPr lang="en-IN" sz="2465"/>
              <a:t>The efficiency of a larger system should be better than the efficiency of a smaller system. </a:t>
            </a:r>
            <a:endParaRPr sz="2465"/>
          </a:p>
          <a:p>
            <a:pPr indent="-320040" lvl="0" marL="320040" rtl="0" algn="just">
              <a:lnSpc>
                <a:spcPct val="80000"/>
              </a:lnSpc>
              <a:spcBef>
                <a:spcPts val="700"/>
              </a:spcBef>
              <a:spcAft>
                <a:spcPts val="0"/>
              </a:spcAft>
              <a:buSzPts val="1479"/>
              <a:buChar char="◻"/>
            </a:pPr>
            <a:r>
              <a:rPr lang="en-IN" sz="2465"/>
              <a:t>This is what is meant by scalability.</a:t>
            </a:r>
            <a:endParaRPr/>
          </a:p>
          <a:p>
            <a:pPr indent="-320040" lvl="0" marL="320040" rtl="0" algn="just">
              <a:lnSpc>
                <a:spcPct val="80000"/>
              </a:lnSpc>
              <a:spcBef>
                <a:spcPts val="700"/>
              </a:spcBef>
              <a:spcAft>
                <a:spcPts val="0"/>
              </a:spcAft>
              <a:buSzPts val="1479"/>
              <a:buChar char="◻"/>
            </a:pPr>
            <a:r>
              <a:rPr lang="en-IN" sz="2465"/>
              <a:t>The goal is to make sure that capabilities such as addressing, communication, and service discovery, among others, are delivered efficiently in both small and large scale.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21"/>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959"/>
              <a:buFont typeface="Twentieth Century"/>
              <a:buNone/>
            </a:pPr>
            <a:r>
              <a:rPr lang="en-IN" sz="3959"/>
              <a:t>Structural Aspects of the IoT</a:t>
            </a:r>
            <a:br>
              <a:rPr lang="en-IN" sz="3959"/>
            </a:br>
            <a:r>
              <a:rPr lang="en-IN" sz="3959">
                <a:solidFill>
                  <a:schemeClr val="dk1"/>
                </a:solidFill>
              </a:rPr>
              <a:t>Interoperability</a:t>
            </a:r>
            <a:endParaRPr sz="3959">
              <a:solidFill>
                <a:schemeClr val="dk1"/>
              </a:solidFill>
            </a:endParaRPr>
          </a:p>
        </p:txBody>
      </p:sp>
      <p:sp>
        <p:nvSpPr>
          <p:cNvPr id="263" name="Google Shape;263;p21"/>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
        <p:nvSpPr>
          <p:cNvPr id="264" name="Google Shape;264;p21"/>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740"/>
              <a:buChar char="◻"/>
            </a:pPr>
            <a:r>
              <a:rPr lang="en-IN"/>
              <a:t>Applications, technology suppliers, and stakeholders, it is desirable to develop and/or re-use a core set of common standards. </a:t>
            </a:r>
            <a:endParaRPr/>
          </a:p>
          <a:p>
            <a:pPr indent="-320040" lvl="0" marL="320040" rtl="0" algn="just">
              <a:spcBef>
                <a:spcPts val="700"/>
              </a:spcBef>
              <a:spcAft>
                <a:spcPts val="0"/>
              </a:spcAft>
              <a:buSzPts val="1740"/>
              <a:buChar char="◻"/>
            </a:pPr>
            <a:r>
              <a:rPr lang="en-IN"/>
              <a:t>To the degree possible, existing standards may prove advantageous to a rapid and cost-effective deployment of the technology.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22"/>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959"/>
              <a:buFont typeface="Twentieth Century"/>
              <a:buNone/>
            </a:pPr>
            <a:r>
              <a:rPr lang="en-IN" sz="3959"/>
              <a:t>Structural Aspects of the IoT</a:t>
            </a:r>
            <a:br>
              <a:rPr lang="en-IN" sz="3959"/>
            </a:br>
            <a:r>
              <a:rPr b="1" lang="en-IN" sz="3959"/>
              <a:t>Security and Privacy</a:t>
            </a:r>
            <a:endParaRPr sz="3959">
              <a:solidFill>
                <a:schemeClr val="dk1"/>
              </a:solidFill>
            </a:endParaRPr>
          </a:p>
        </p:txBody>
      </p:sp>
      <p:sp>
        <p:nvSpPr>
          <p:cNvPr id="270" name="Google Shape;270;p22"/>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
        <p:nvSpPr>
          <p:cNvPr id="271" name="Google Shape;271;p22"/>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740"/>
              <a:buChar char="◻"/>
            </a:pPr>
            <a:r>
              <a:rPr lang="en-IN"/>
              <a:t>IoT relates to electric power distribution, goods distribution, transport and traffic management, e-health, and other key applications, as noted earlier </a:t>
            </a:r>
            <a:endParaRPr/>
          </a:p>
          <a:p>
            <a:pPr indent="-320040" lvl="0" marL="320040" rtl="0" algn="just">
              <a:spcBef>
                <a:spcPts val="700"/>
              </a:spcBef>
              <a:spcAft>
                <a:spcPts val="0"/>
              </a:spcAft>
              <a:buSzPts val="1740"/>
              <a:buChar char="◻"/>
            </a:pPr>
            <a:r>
              <a:rPr lang="en-IN"/>
              <a:t>It is critical to maintain system-wide confidentiality, identity integrity, and trustworthiness.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23"/>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959"/>
              <a:buFont typeface="Twentieth Century"/>
              <a:buNone/>
            </a:pPr>
            <a:r>
              <a:rPr lang="en-IN" sz="3959"/>
              <a:t>Structural Aspects of the IoT</a:t>
            </a:r>
            <a:br>
              <a:rPr lang="en-IN" sz="3959"/>
            </a:br>
            <a:r>
              <a:rPr b="1" lang="en-IN" sz="3959"/>
              <a:t>Open Architecture</a:t>
            </a:r>
            <a:endParaRPr sz="3959">
              <a:solidFill>
                <a:schemeClr val="dk1"/>
              </a:solidFill>
            </a:endParaRPr>
          </a:p>
        </p:txBody>
      </p:sp>
      <p:sp>
        <p:nvSpPr>
          <p:cNvPr id="277" name="Google Shape;277;p23"/>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
        <p:nvSpPr>
          <p:cNvPr id="278" name="Google Shape;278;p23"/>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740"/>
              <a:buChar char="◻"/>
            </a:pPr>
            <a:r>
              <a:rPr lang="en-IN"/>
              <a:t>The goal is to support a wide range of applications using a common infrastructure, preferably based on a service-oriented architecture (SOA) over an open service platform, and utilizing overly networks (these being logical networks defined on top of a physical infrastructure)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24"/>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IN"/>
              <a:t>Key IoT Technologies</a:t>
            </a:r>
            <a:endParaRPr/>
          </a:p>
        </p:txBody>
      </p:sp>
      <p:sp>
        <p:nvSpPr>
          <p:cNvPr id="284" name="Google Shape;284;p24"/>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IN"/>
              <a:t>List of Technologies are:</a:t>
            </a:r>
            <a:endParaRPr/>
          </a:p>
          <a:p>
            <a:pPr indent="-274320" lvl="1" marL="640080" rtl="0" algn="l">
              <a:spcBef>
                <a:spcPts val="550"/>
              </a:spcBef>
              <a:spcAft>
                <a:spcPts val="0"/>
              </a:spcAft>
              <a:buSzPts val="1820"/>
              <a:buChar char="🞑"/>
            </a:pPr>
            <a:r>
              <a:rPr lang="en-IN"/>
              <a:t>Device Intelligence</a:t>
            </a:r>
            <a:endParaRPr/>
          </a:p>
          <a:p>
            <a:pPr indent="-274320" lvl="1" marL="640080" rtl="0" algn="l">
              <a:spcBef>
                <a:spcPts val="550"/>
              </a:spcBef>
              <a:spcAft>
                <a:spcPts val="0"/>
              </a:spcAft>
              <a:buSzPts val="1820"/>
              <a:buChar char="🞑"/>
            </a:pPr>
            <a:r>
              <a:rPr lang="en-IN"/>
              <a:t>Communication Capabilities</a:t>
            </a:r>
            <a:endParaRPr/>
          </a:p>
          <a:p>
            <a:pPr indent="-274320" lvl="1" marL="640080" rtl="0" algn="l">
              <a:spcBef>
                <a:spcPts val="550"/>
              </a:spcBef>
              <a:spcAft>
                <a:spcPts val="0"/>
              </a:spcAft>
              <a:buSzPts val="1820"/>
              <a:buChar char="🞑"/>
            </a:pPr>
            <a:r>
              <a:rPr lang="en-IN"/>
              <a:t>Mobility Support</a:t>
            </a:r>
            <a:endParaRPr/>
          </a:p>
          <a:p>
            <a:pPr indent="-274320" lvl="1" marL="640080" rtl="0" algn="l">
              <a:spcBef>
                <a:spcPts val="550"/>
              </a:spcBef>
              <a:spcAft>
                <a:spcPts val="0"/>
              </a:spcAft>
              <a:buSzPts val="1820"/>
              <a:buChar char="🞑"/>
            </a:pPr>
            <a:r>
              <a:rPr lang="en-IN"/>
              <a:t>Device Power</a:t>
            </a:r>
            <a:endParaRPr/>
          </a:p>
          <a:p>
            <a:pPr indent="-274320" lvl="1" marL="640080" rtl="0" algn="l">
              <a:spcBef>
                <a:spcPts val="550"/>
              </a:spcBef>
              <a:spcAft>
                <a:spcPts val="0"/>
              </a:spcAft>
              <a:buSzPts val="1820"/>
              <a:buChar char="🞑"/>
            </a:pPr>
            <a:r>
              <a:rPr lang="en-IN"/>
              <a:t>Sensor Technology</a:t>
            </a:r>
            <a:endParaRPr/>
          </a:p>
          <a:p>
            <a:pPr indent="-274320" lvl="1" marL="640080" rtl="0" algn="l">
              <a:spcBef>
                <a:spcPts val="550"/>
              </a:spcBef>
              <a:spcAft>
                <a:spcPts val="0"/>
              </a:spcAft>
              <a:buSzPts val="1820"/>
              <a:buChar char="🞑"/>
            </a:pPr>
            <a:r>
              <a:rPr lang="en-IN"/>
              <a:t>RFID Technology</a:t>
            </a:r>
            <a:endParaRPr/>
          </a:p>
          <a:p>
            <a:pPr indent="-274320" lvl="1" marL="640080" rtl="0" algn="l">
              <a:spcBef>
                <a:spcPts val="550"/>
              </a:spcBef>
              <a:spcAft>
                <a:spcPts val="0"/>
              </a:spcAft>
              <a:buSzPts val="1820"/>
              <a:buChar char="🞑"/>
            </a:pPr>
            <a:r>
              <a:rPr lang="en-IN"/>
              <a:t>Satellite Technology</a:t>
            </a:r>
            <a:endParaRPr/>
          </a:p>
        </p:txBody>
      </p:sp>
      <p:sp>
        <p:nvSpPr>
          <p:cNvPr id="285" name="Google Shape;285;p24"/>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25"/>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959"/>
              <a:buFont typeface="Twentieth Century"/>
              <a:buNone/>
            </a:pPr>
            <a:r>
              <a:rPr lang="en-IN" sz="3959"/>
              <a:t>Key IoT Technologies</a:t>
            </a:r>
            <a:br>
              <a:rPr lang="en-IN" sz="3959"/>
            </a:br>
            <a:r>
              <a:rPr b="1" lang="en-IN" sz="3959"/>
              <a:t>Device Intelligence</a:t>
            </a:r>
            <a:endParaRPr/>
          </a:p>
        </p:txBody>
      </p:sp>
      <p:sp>
        <p:nvSpPr>
          <p:cNvPr id="291" name="Google Shape;291;p25"/>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740"/>
              <a:buChar char="◻"/>
            </a:pPr>
            <a:r>
              <a:rPr lang="en-IN"/>
              <a:t>Device Intelligence </a:t>
            </a:r>
            <a:endParaRPr/>
          </a:p>
          <a:p>
            <a:pPr indent="-274320" lvl="1" marL="640080" rtl="0" algn="just">
              <a:spcBef>
                <a:spcPts val="550"/>
              </a:spcBef>
              <a:spcAft>
                <a:spcPts val="0"/>
              </a:spcAft>
              <a:buSzPts val="1820"/>
              <a:buChar char="🞑"/>
            </a:pPr>
            <a:r>
              <a:rPr lang="en-IN"/>
              <a:t>In order for the IoT to become a reality, </a:t>
            </a:r>
            <a:endParaRPr/>
          </a:p>
          <a:p>
            <a:pPr indent="-320040" lvl="0" marL="320040" rtl="0" algn="just">
              <a:spcBef>
                <a:spcPts val="700"/>
              </a:spcBef>
              <a:spcAft>
                <a:spcPts val="0"/>
              </a:spcAft>
              <a:buSzPts val="1740"/>
              <a:buChar char="◻"/>
            </a:pPr>
            <a:r>
              <a:rPr lang="en-IN"/>
              <a:t>Objects should be able to intelligently sense and interact with the environment </a:t>
            </a:r>
            <a:endParaRPr/>
          </a:p>
          <a:p>
            <a:pPr indent="-320040" lvl="0" marL="320040" rtl="0" algn="just">
              <a:spcBef>
                <a:spcPts val="700"/>
              </a:spcBef>
              <a:spcAft>
                <a:spcPts val="0"/>
              </a:spcAft>
              <a:buSzPts val="1740"/>
              <a:buChar char="◻"/>
            </a:pPr>
            <a:r>
              <a:rPr lang="en-IN"/>
              <a:t>Possibly store some passive or acquired data </a:t>
            </a:r>
            <a:endParaRPr/>
          </a:p>
          <a:p>
            <a:pPr indent="-320040" lvl="0" marL="320040" rtl="0" algn="just">
              <a:spcBef>
                <a:spcPts val="700"/>
              </a:spcBef>
              <a:spcAft>
                <a:spcPts val="0"/>
              </a:spcAft>
              <a:buSzPts val="1740"/>
              <a:buChar char="◻"/>
            </a:pPr>
            <a:r>
              <a:rPr lang="en-IN"/>
              <a:t>Communicate with the world around them </a:t>
            </a:r>
            <a:endParaRPr/>
          </a:p>
          <a:p>
            <a:pPr indent="-274320" lvl="1" marL="640080" rtl="0" algn="just">
              <a:spcBef>
                <a:spcPts val="550"/>
              </a:spcBef>
              <a:spcAft>
                <a:spcPts val="0"/>
              </a:spcAft>
              <a:buSzPts val="1820"/>
              <a:buChar char="🞑"/>
            </a:pPr>
            <a:r>
              <a:rPr lang="en-IN"/>
              <a:t>Object-to-gateway device communication or even direct object-to-object communication is desirable</a:t>
            </a:r>
            <a:endParaRPr/>
          </a:p>
        </p:txBody>
      </p:sp>
      <p:sp>
        <p:nvSpPr>
          <p:cNvPr id="292" name="Google Shape;292;p25"/>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26"/>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959"/>
              <a:buFont typeface="Twentieth Century"/>
              <a:buNone/>
            </a:pPr>
            <a:r>
              <a:rPr lang="en-IN" sz="3959"/>
              <a:t>Key IoT Technologies</a:t>
            </a:r>
            <a:br>
              <a:rPr lang="en-IN" sz="3959"/>
            </a:br>
            <a:r>
              <a:rPr b="1" lang="en-IN" sz="3959"/>
              <a:t>Device Intelligence</a:t>
            </a:r>
            <a:endParaRPr/>
          </a:p>
        </p:txBody>
      </p:sp>
      <p:sp>
        <p:nvSpPr>
          <p:cNvPr id="298" name="Google Shape;298;p26"/>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740"/>
              <a:buChar char="◻"/>
            </a:pPr>
            <a:r>
              <a:rPr lang="en-IN"/>
              <a:t>These intelligent capabilities are necessary to support ubiquitous networking to provide seamlessly interconnection between humans and objects </a:t>
            </a:r>
            <a:endParaRPr/>
          </a:p>
          <a:p>
            <a:pPr indent="-274320" lvl="1" marL="640080" rtl="0" algn="just">
              <a:spcBef>
                <a:spcPts val="550"/>
              </a:spcBef>
              <a:spcAft>
                <a:spcPts val="0"/>
              </a:spcAft>
              <a:buSzPts val="1820"/>
              <a:buChar char="🞑"/>
            </a:pPr>
            <a:r>
              <a:rPr lang="en-IN"/>
              <a:t>Some have called this mode of communication </a:t>
            </a:r>
            <a:r>
              <a:rPr i="1" lang="en-IN"/>
              <a:t>Any Services, Any Time, Any Where, Any Devices, and Any Networks </a:t>
            </a:r>
            <a:r>
              <a:rPr lang="en-IN"/>
              <a:t>(also known as “5-Any”) </a:t>
            </a:r>
            <a:endParaRPr/>
          </a:p>
        </p:txBody>
      </p:sp>
      <p:sp>
        <p:nvSpPr>
          <p:cNvPr id="299" name="Google Shape;299;p26"/>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27"/>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959"/>
              <a:buFont typeface="Twentieth Century"/>
              <a:buNone/>
            </a:pPr>
            <a:r>
              <a:rPr lang="en-IN" sz="3959"/>
              <a:t>Key IoT Technologies</a:t>
            </a:r>
            <a:br>
              <a:rPr lang="en-IN" sz="3959"/>
            </a:br>
            <a:r>
              <a:rPr b="1" lang="en-IN" sz="3959"/>
              <a:t>Communication Capabilities</a:t>
            </a:r>
            <a:endParaRPr/>
          </a:p>
        </p:txBody>
      </p:sp>
      <p:sp>
        <p:nvSpPr>
          <p:cNvPr id="306" name="Google Shape;306;p27"/>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lnSpc>
                <a:spcPct val="90000"/>
              </a:lnSpc>
              <a:spcBef>
                <a:spcPts val="0"/>
              </a:spcBef>
              <a:spcAft>
                <a:spcPts val="0"/>
              </a:spcAft>
              <a:buSzPts val="1479"/>
              <a:buChar char="◻"/>
            </a:pPr>
            <a:r>
              <a:rPr lang="en-IN" sz="2465"/>
              <a:t>It is highly desirable for objects to support ubiquitous end-to-end communications </a:t>
            </a:r>
            <a:endParaRPr/>
          </a:p>
          <a:p>
            <a:pPr indent="-320040" lvl="0" marL="320040" rtl="0" algn="just">
              <a:lnSpc>
                <a:spcPct val="90000"/>
              </a:lnSpc>
              <a:spcBef>
                <a:spcPts val="700"/>
              </a:spcBef>
              <a:spcAft>
                <a:spcPts val="0"/>
              </a:spcAft>
              <a:buSzPts val="1479"/>
              <a:buChar char="◻"/>
            </a:pPr>
            <a:r>
              <a:rPr lang="en-IN" sz="2465"/>
              <a:t>To achieve </a:t>
            </a:r>
            <a:r>
              <a:rPr b="1" lang="en-IN" sz="2465"/>
              <a:t>ubiquitous connectivity</a:t>
            </a:r>
            <a:r>
              <a:rPr lang="en-IN" sz="2465"/>
              <a:t> for human-to-object &amp; object-to-object communications, networking capabilities will need to be implemented in the objects (“things”) </a:t>
            </a:r>
            <a:endParaRPr/>
          </a:p>
          <a:p>
            <a:pPr indent="-320040" lvl="0" marL="320040" rtl="0" algn="just">
              <a:lnSpc>
                <a:spcPct val="90000"/>
              </a:lnSpc>
              <a:spcBef>
                <a:spcPts val="700"/>
              </a:spcBef>
              <a:spcAft>
                <a:spcPts val="0"/>
              </a:spcAft>
              <a:buSzPts val="1479"/>
              <a:buChar char="◻"/>
            </a:pPr>
            <a:r>
              <a:rPr lang="en-IN" sz="2465"/>
              <a:t>IP is considered to be key capability for IoT objects </a:t>
            </a:r>
            <a:endParaRPr sz="2465"/>
          </a:p>
          <a:p>
            <a:pPr indent="-320040" lvl="0" marL="320040" rtl="0" algn="just">
              <a:lnSpc>
                <a:spcPct val="90000"/>
              </a:lnSpc>
              <a:spcBef>
                <a:spcPts val="700"/>
              </a:spcBef>
              <a:spcAft>
                <a:spcPts val="0"/>
              </a:spcAft>
              <a:buSzPts val="1479"/>
              <a:buChar char="◻"/>
            </a:pPr>
            <a:r>
              <a:rPr lang="en-IN" sz="2465"/>
              <a:t>Self-configuring capabilities, especially how an IoT device can establish its connectivity automatically without human intervention, are also of interest </a:t>
            </a:r>
            <a:endParaRPr/>
          </a:p>
          <a:p>
            <a:pPr indent="-320040" lvl="0" marL="320040" rtl="0" algn="just">
              <a:lnSpc>
                <a:spcPct val="90000"/>
              </a:lnSpc>
              <a:spcBef>
                <a:spcPts val="700"/>
              </a:spcBef>
              <a:spcAft>
                <a:spcPts val="0"/>
              </a:spcAft>
              <a:buSzPts val="1479"/>
              <a:buChar char="◻"/>
            </a:pPr>
            <a:r>
              <a:rPr lang="en-IN" sz="2465"/>
              <a:t>IPv6 auto-configuration &amp; </a:t>
            </a:r>
            <a:r>
              <a:rPr b="1" lang="en-IN" sz="2465"/>
              <a:t>multihoming</a:t>
            </a:r>
            <a:r>
              <a:rPr lang="en-IN" sz="2465"/>
              <a:t> features are useful, particularly scope-based IPv6 addressing features </a:t>
            </a:r>
            <a:endParaRPr/>
          </a:p>
          <a:p>
            <a:pPr indent="-226123" lvl="0" marL="320040" rtl="0" algn="just">
              <a:lnSpc>
                <a:spcPct val="90000"/>
              </a:lnSpc>
              <a:spcBef>
                <a:spcPts val="700"/>
              </a:spcBef>
              <a:spcAft>
                <a:spcPts val="0"/>
              </a:spcAft>
              <a:buSzPts val="1479"/>
              <a:buNone/>
            </a:pPr>
            <a:r>
              <a:t/>
            </a:r>
            <a:endParaRPr sz="2465"/>
          </a:p>
        </p:txBody>
      </p:sp>
      <p:sp>
        <p:nvSpPr>
          <p:cNvPr id="307" name="Google Shape;307;p27"/>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28"/>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959"/>
              <a:buFont typeface="Twentieth Century"/>
              <a:buNone/>
            </a:pPr>
            <a:r>
              <a:rPr lang="en-IN" sz="3959"/>
              <a:t>Key IoT Technologies</a:t>
            </a:r>
            <a:br>
              <a:rPr lang="en-IN" sz="3959"/>
            </a:br>
            <a:r>
              <a:rPr b="1" lang="en-IN" sz="3959"/>
              <a:t>Mobility Support</a:t>
            </a:r>
            <a:endParaRPr/>
          </a:p>
        </p:txBody>
      </p:sp>
      <p:sp>
        <p:nvSpPr>
          <p:cNvPr id="314" name="Google Shape;314;p28"/>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lnSpc>
                <a:spcPct val="80000"/>
              </a:lnSpc>
              <a:spcBef>
                <a:spcPts val="0"/>
              </a:spcBef>
              <a:spcAft>
                <a:spcPts val="0"/>
              </a:spcAft>
              <a:buSzPts val="1479"/>
              <a:buChar char="◻"/>
            </a:pPr>
            <a:r>
              <a:rPr lang="en-IN" sz="2465"/>
              <a:t>Another consideration related to tracking and mobility support of mobile object </a:t>
            </a:r>
            <a:endParaRPr/>
          </a:p>
          <a:p>
            <a:pPr indent="-320040" lvl="0" marL="320040" rtl="0" algn="just">
              <a:lnSpc>
                <a:spcPct val="80000"/>
              </a:lnSpc>
              <a:spcBef>
                <a:spcPts val="700"/>
              </a:spcBef>
              <a:spcAft>
                <a:spcPts val="0"/>
              </a:spcAft>
              <a:buSzPts val="1479"/>
              <a:buChar char="◻"/>
            </a:pPr>
            <a:r>
              <a:rPr lang="en-IN" sz="2465"/>
              <a:t>Mobility-enabled architectures &amp; protocols are required </a:t>
            </a:r>
            <a:endParaRPr/>
          </a:p>
          <a:p>
            <a:pPr indent="-320040" lvl="0" marL="320040" rtl="0" algn="just">
              <a:lnSpc>
                <a:spcPct val="80000"/>
              </a:lnSpc>
              <a:spcBef>
                <a:spcPts val="700"/>
              </a:spcBef>
              <a:spcAft>
                <a:spcPts val="0"/>
              </a:spcAft>
              <a:buSzPts val="1479"/>
              <a:buChar char="◻"/>
            </a:pPr>
            <a:r>
              <a:rPr lang="en-IN" sz="2465"/>
              <a:t>Some objects move independently, while others will move as one of group </a:t>
            </a:r>
            <a:endParaRPr/>
          </a:p>
          <a:p>
            <a:pPr indent="-320040" lvl="0" marL="320040" rtl="0" algn="just">
              <a:lnSpc>
                <a:spcPct val="80000"/>
              </a:lnSpc>
              <a:spcBef>
                <a:spcPts val="700"/>
              </a:spcBef>
              <a:spcAft>
                <a:spcPts val="0"/>
              </a:spcAft>
              <a:buSzPts val="1479"/>
              <a:buChar char="◻"/>
            </a:pPr>
            <a:r>
              <a:rPr lang="en-IN" sz="2465"/>
              <a:t>Therefore, according to the moving feature, different tracking methods are required.</a:t>
            </a:r>
            <a:endParaRPr/>
          </a:p>
          <a:p>
            <a:pPr indent="-320040" lvl="0" marL="320040" rtl="0" algn="just">
              <a:lnSpc>
                <a:spcPct val="80000"/>
              </a:lnSpc>
              <a:spcBef>
                <a:spcPts val="700"/>
              </a:spcBef>
              <a:spcAft>
                <a:spcPts val="0"/>
              </a:spcAft>
              <a:buSzPts val="1479"/>
              <a:buChar char="◻"/>
            </a:pPr>
            <a:r>
              <a:rPr lang="en-IN" sz="2465"/>
              <a:t>It is important to provide ubiquitous and seamless communication among objects while tracking the location of objects.</a:t>
            </a:r>
            <a:endParaRPr sz="2465"/>
          </a:p>
          <a:p>
            <a:pPr indent="-320040" lvl="0" marL="320040" rtl="0" algn="just">
              <a:lnSpc>
                <a:spcPct val="80000"/>
              </a:lnSpc>
              <a:spcBef>
                <a:spcPts val="700"/>
              </a:spcBef>
              <a:spcAft>
                <a:spcPts val="0"/>
              </a:spcAft>
              <a:buSzPts val="1479"/>
              <a:buChar char="◻"/>
            </a:pPr>
            <a:r>
              <a:rPr lang="en-IN" sz="2465"/>
              <a:t>Mobile IPv6 (MIPv6) offers several capabilities that can address this requirement.</a:t>
            </a:r>
            <a:endParaRPr sz="2465"/>
          </a:p>
          <a:p>
            <a:pPr indent="-226123" lvl="0" marL="320040" rtl="0" algn="just">
              <a:lnSpc>
                <a:spcPct val="80000"/>
              </a:lnSpc>
              <a:spcBef>
                <a:spcPts val="700"/>
              </a:spcBef>
              <a:spcAft>
                <a:spcPts val="0"/>
              </a:spcAft>
              <a:buSzPts val="1479"/>
              <a:buNone/>
            </a:pPr>
            <a:r>
              <a:t/>
            </a:r>
            <a:endParaRPr sz="2465"/>
          </a:p>
          <a:p>
            <a:pPr indent="-226123" lvl="0" marL="320040" rtl="0" algn="just">
              <a:lnSpc>
                <a:spcPct val="80000"/>
              </a:lnSpc>
              <a:spcBef>
                <a:spcPts val="700"/>
              </a:spcBef>
              <a:spcAft>
                <a:spcPts val="0"/>
              </a:spcAft>
              <a:buSzPts val="1479"/>
              <a:buNone/>
            </a:pPr>
            <a:r>
              <a:t/>
            </a:r>
            <a:endParaRPr sz="2465"/>
          </a:p>
        </p:txBody>
      </p:sp>
      <p:sp>
        <p:nvSpPr>
          <p:cNvPr id="315" name="Google Shape;315;p28"/>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29"/>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959"/>
              <a:buFont typeface="Twentieth Century"/>
              <a:buNone/>
            </a:pPr>
            <a:r>
              <a:rPr lang="en-IN" sz="3959"/>
              <a:t>Key IoT Technologies</a:t>
            </a:r>
            <a:br>
              <a:rPr lang="en-IN" sz="3959"/>
            </a:br>
            <a:r>
              <a:rPr b="1" lang="en-IN" sz="3959"/>
              <a:t>Device Power</a:t>
            </a:r>
            <a:endParaRPr/>
          </a:p>
        </p:txBody>
      </p:sp>
      <p:sp>
        <p:nvSpPr>
          <p:cNvPr id="322" name="Google Shape;322;p29"/>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740"/>
              <a:buChar char="◻"/>
            </a:pPr>
            <a:r>
              <a:rPr lang="en-IN"/>
              <a:t>Related to the powering of the “thing” </a:t>
            </a:r>
            <a:endParaRPr/>
          </a:p>
          <a:p>
            <a:pPr indent="-320040" lvl="0" marL="320040" rtl="0" algn="just">
              <a:spcBef>
                <a:spcPts val="700"/>
              </a:spcBef>
              <a:spcAft>
                <a:spcPts val="0"/>
              </a:spcAft>
              <a:buSzPts val="1740"/>
              <a:buChar char="◻"/>
            </a:pPr>
            <a:r>
              <a:rPr lang="en-IN"/>
              <a:t>Especially for mobile devices or devices that do not have intrinsic power </a:t>
            </a:r>
            <a:endParaRPr/>
          </a:p>
          <a:p>
            <a:pPr indent="-320040" lvl="0" marL="320040" rtl="0" algn="just">
              <a:spcBef>
                <a:spcPts val="700"/>
              </a:spcBef>
              <a:spcAft>
                <a:spcPts val="0"/>
              </a:spcAft>
              <a:buSzPts val="1740"/>
              <a:buChar char="◻"/>
            </a:pPr>
            <a:r>
              <a:rPr lang="en-IN"/>
              <a:t>M2M/IoT applications are always constrained by following factors: </a:t>
            </a:r>
            <a:endParaRPr/>
          </a:p>
          <a:p>
            <a:pPr indent="-274320" lvl="1" marL="640080" rtl="0" algn="just">
              <a:spcBef>
                <a:spcPts val="550"/>
              </a:spcBef>
              <a:spcAft>
                <a:spcPts val="0"/>
              </a:spcAft>
              <a:buSzPts val="1820"/>
              <a:buChar char="🞑"/>
            </a:pPr>
            <a:r>
              <a:rPr lang="en-IN"/>
              <a:t>Devices have ultra-low-power capabilities </a:t>
            </a:r>
            <a:endParaRPr/>
          </a:p>
          <a:p>
            <a:pPr indent="-274320" lvl="1" marL="640080" rtl="0" algn="just">
              <a:spcBef>
                <a:spcPts val="550"/>
              </a:spcBef>
              <a:spcAft>
                <a:spcPts val="0"/>
              </a:spcAft>
              <a:buSzPts val="1820"/>
              <a:buChar char="🞑"/>
            </a:pPr>
            <a:r>
              <a:rPr lang="en-IN"/>
              <a:t>Devices must be of low cost </a:t>
            </a:r>
            <a:endParaRPr/>
          </a:p>
          <a:p>
            <a:pPr indent="-274320" lvl="1" marL="640080" rtl="0" algn="just">
              <a:spcBef>
                <a:spcPts val="550"/>
              </a:spcBef>
              <a:spcAft>
                <a:spcPts val="0"/>
              </a:spcAft>
              <a:buSzPts val="1820"/>
              <a:buChar char="🞑"/>
            </a:pPr>
            <a:r>
              <a:rPr lang="en-IN"/>
              <a:t>Devices must have small physical size &amp; light in weight </a:t>
            </a:r>
            <a:endParaRPr/>
          </a:p>
          <a:p>
            <a:pPr indent="-209550" lvl="0" marL="320040" rtl="0" algn="just">
              <a:spcBef>
                <a:spcPts val="700"/>
              </a:spcBef>
              <a:spcAft>
                <a:spcPts val="0"/>
              </a:spcAft>
              <a:buSzPts val="1740"/>
              <a:buNone/>
            </a:pPr>
            <a:r>
              <a:t/>
            </a:r>
            <a:endParaRPr/>
          </a:p>
        </p:txBody>
      </p:sp>
      <p:sp>
        <p:nvSpPr>
          <p:cNvPr id="323" name="Google Shape;323;p29"/>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3"/>
          <p:cNvSpPr txBox="1"/>
          <p:nvPr>
            <p:ph type="ctrTitle"/>
          </p:nvPr>
        </p:nvSpPr>
        <p:spPr>
          <a:xfrm>
            <a:off x="2362200" y="4038600"/>
            <a:ext cx="6477000" cy="1828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2"/>
              </a:buClr>
              <a:buSzPts val="3959"/>
              <a:buFont typeface="Twentieth Century"/>
              <a:buNone/>
            </a:pPr>
            <a:r>
              <a:rPr lang="en-IN" sz="3959"/>
              <a:t>FUNDAMENTAL IOT MECHANISM AND KEY TECHNOLOGIES</a:t>
            </a:r>
            <a:endParaRPr/>
          </a:p>
        </p:txBody>
      </p:sp>
      <p:sp>
        <p:nvSpPr>
          <p:cNvPr id="137" name="Google Shape;137;p3"/>
          <p:cNvSpPr txBox="1"/>
          <p:nvPr>
            <p:ph idx="1" type="subTitle"/>
          </p:nvPr>
        </p:nvSpPr>
        <p:spPr>
          <a:xfrm>
            <a:off x="2362200" y="6050037"/>
            <a:ext cx="6705600" cy="685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560"/>
              <a:buNone/>
            </a:pPr>
            <a:r>
              <a:t/>
            </a:r>
            <a:endParaRPr/>
          </a:p>
        </p:txBody>
      </p:sp>
      <p:sp>
        <p:nvSpPr>
          <p:cNvPr id="138" name="Google Shape;138;p3"/>
          <p:cNvSpPr txBox="1"/>
          <p:nvPr>
            <p:ph idx="12" type="sldNum"/>
          </p:nvPr>
        </p:nvSpPr>
        <p:spPr>
          <a:xfrm>
            <a:off x="8001000" y="228600"/>
            <a:ext cx="838200" cy="381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30"/>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959"/>
              <a:buFont typeface="Twentieth Century"/>
              <a:buNone/>
            </a:pPr>
            <a:r>
              <a:rPr lang="en-IN" sz="3959"/>
              <a:t>Key IoT Technologies</a:t>
            </a:r>
            <a:br>
              <a:rPr lang="en-IN" sz="3959"/>
            </a:br>
            <a:r>
              <a:rPr b="1" lang="en-IN" sz="3959"/>
              <a:t>Device Power</a:t>
            </a:r>
            <a:endParaRPr/>
          </a:p>
        </p:txBody>
      </p:sp>
      <p:sp>
        <p:nvSpPr>
          <p:cNvPr id="330" name="Google Shape;330;p30"/>
          <p:cNvSpPr txBox="1"/>
          <p:nvPr>
            <p:ph idx="1" type="body"/>
          </p:nvPr>
        </p:nvSpPr>
        <p:spPr>
          <a:xfrm>
            <a:off x="609600" y="1589567"/>
            <a:ext cx="3886200" cy="4572000"/>
          </a:xfrm>
          <a:prstGeom prst="rect">
            <a:avLst/>
          </a:prstGeom>
          <a:noFill/>
          <a:ln>
            <a:noFill/>
          </a:ln>
        </p:spPr>
        <p:txBody>
          <a:bodyPr anchorCtr="0" anchor="t" bIns="45700" lIns="91425" spcFirstLastPara="1" rIns="91425" wrap="square" tIns="45700">
            <a:normAutofit/>
          </a:bodyPr>
          <a:lstStyle/>
          <a:p>
            <a:pPr indent="-320040" lvl="0" marL="320040" rtl="0" algn="just">
              <a:lnSpc>
                <a:spcPct val="90000"/>
              </a:lnSpc>
              <a:spcBef>
                <a:spcPts val="0"/>
              </a:spcBef>
              <a:spcAft>
                <a:spcPts val="0"/>
              </a:spcAft>
              <a:buSzPts val="1200"/>
              <a:buChar char="◻"/>
            </a:pPr>
            <a:r>
              <a:rPr lang="en-IN" sz="2000"/>
              <a:t>The following factors that must be considered in selecting the most suitable battery for a particular application :</a:t>
            </a:r>
            <a:endParaRPr sz="2000"/>
          </a:p>
          <a:p>
            <a:pPr indent="-320040" lvl="0" marL="320040" rtl="0" algn="just">
              <a:lnSpc>
                <a:spcPct val="90000"/>
              </a:lnSpc>
              <a:spcBef>
                <a:spcPts val="700"/>
              </a:spcBef>
              <a:spcAft>
                <a:spcPts val="0"/>
              </a:spcAft>
              <a:buSzPts val="1200"/>
              <a:buChar char="◻"/>
            </a:pPr>
            <a:r>
              <a:rPr lang="en-IN" sz="2000"/>
              <a:t> Operating voltage level</a:t>
            </a:r>
            <a:endParaRPr/>
          </a:p>
          <a:p>
            <a:pPr indent="-320040" lvl="0" marL="320040" rtl="0" algn="just">
              <a:lnSpc>
                <a:spcPct val="90000"/>
              </a:lnSpc>
              <a:spcBef>
                <a:spcPts val="700"/>
              </a:spcBef>
              <a:spcAft>
                <a:spcPts val="0"/>
              </a:spcAft>
              <a:buSzPts val="1200"/>
              <a:buChar char="◻"/>
            </a:pPr>
            <a:r>
              <a:rPr lang="en-IN" sz="2000"/>
              <a:t> Load current and profile</a:t>
            </a:r>
            <a:endParaRPr/>
          </a:p>
          <a:p>
            <a:pPr indent="-320040" lvl="0" marL="320040" rtl="0" algn="just">
              <a:lnSpc>
                <a:spcPct val="90000"/>
              </a:lnSpc>
              <a:spcBef>
                <a:spcPts val="700"/>
              </a:spcBef>
              <a:spcAft>
                <a:spcPts val="0"/>
              </a:spcAft>
              <a:buSzPts val="1200"/>
              <a:buChar char="◻"/>
            </a:pPr>
            <a:r>
              <a:rPr lang="en-IN" sz="2000"/>
              <a:t> Duty cycle—continuous or intermittent</a:t>
            </a:r>
            <a:endParaRPr/>
          </a:p>
          <a:p>
            <a:pPr indent="-320040" lvl="0" marL="320040" rtl="0" algn="just">
              <a:lnSpc>
                <a:spcPct val="90000"/>
              </a:lnSpc>
              <a:spcBef>
                <a:spcPts val="700"/>
              </a:spcBef>
              <a:spcAft>
                <a:spcPts val="0"/>
              </a:spcAft>
              <a:buSzPts val="1200"/>
              <a:buChar char="◻"/>
            </a:pPr>
            <a:r>
              <a:rPr lang="en-IN" sz="2000"/>
              <a:t> Service life</a:t>
            </a:r>
            <a:endParaRPr/>
          </a:p>
          <a:p>
            <a:pPr indent="-320040" lvl="0" marL="320040" rtl="0" algn="just">
              <a:lnSpc>
                <a:spcPct val="90000"/>
              </a:lnSpc>
              <a:spcBef>
                <a:spcPts val="700"/>
              </a:spcBef>
              <a:spcAft>
                <a:spcPts val="0"/>
              </a:spcAft>
              <a:buSzPts val="1200"/>
              <a:buChar char="◻"/>
            </a:pPr>
            <a:r>
              <a:rPr lang="en-IN" sz="2000"/>
              <a:t> Physical requirement</a:t>
            </a:r>
            <a:endParaRPr/>
          </a:p>
          <a:p>
            <a:pPr indent="-274320" lvl="1" marL="640080" rtl="0" algn="just">
              <a:lnSpc>
                <a:spcPct val="90000"/>
              </a:lnSpc>
              <a:spcBef>
                <a:spcPts val="550"/>
              </a:spcBef>
              <a:spcAft>
                <a:spcPts val="0"/>
              </a:spcAft>
              <a:buSzPts val="1260"/>
              <a:buChar char="🞑"/>
            </a:pPr>
            <a:r>
              <a:rPr lang="en-IN" sz="1800"/>
              <a:t> Size</a:t>
            </a:r>
            <a:endParaRPr/>
          </a:p>
          <a:p>
            <a:pPr indent="-274320" lvl="1" marL="640080" rtl="0" algn="just">
              <a:lnSpc>
                <a:spcPct val="90000"/>
              </a:lnSpc>
              <a:spcBef>
                <a:spcPts val="550"/>
              </a:spcBef>
              <a:spcAft>
                <a:spcPts val="0"/>
              </a:spcAft>
              <a:buSzPts val="1260"/>
              <a:buChar char="🞑"/>
            </a:pPr>
            <a:r>
              <a:rPr lang="en-IN" sz="1800"/>
              <a:t> Shape</a:t>
            </a:r>
            <a:endParaRPr/>
          </a:p>
          <a:p>
            <a:pPr indent="-274320" lvl="1" marL="640080" rtl="0" algn="just">
              <a:lnSpc>
                <a:spcPct val="90000"/>
              </a:lnSpc>
              <a:spcBef>
                <a:spcPts val="550"/>
              </a:spcBef>
              <a:spcAft>
                <a:spcPts val="0"/>
              </a:spcAft>
              <a:buSzPts val="1260"/>
              <a:buChar char="🞑"/>
            </a:pPr>
            <a:r>
              <a:rPr lang="en-IN" sz="1800"/>
              <a:t> Weight</a:t>
            </a:r>
            <a:endParaRPr/>
          </a:p>
          <a:p>
            <a:pPr indent="-243840" lvl="0" marL="320040" rtl="0" algn="just">
              <a:lnSpc>
                <a:spcPct val="90000"/>
              </a:lnSpc>
              <a:spcBef>
                <a:spcPts val="700"/>
              </a:spcBef>
              <a:spcAft>
                <a:spcPts val="0"/>
              </a:spcAft>
              <a:buSzPts val="1200"/>
              <a:buNone/>
            </a:pPr>
            <a:r>
              <a:t/>
            </a:r>
            <a:endParaRPr sz="2000"/>
          </a:p>
        </p:txBody>
      </p:sp>
      <p:sp>
        <p:nvSpPr>
          <p:cNvPr id="331" name="Google Shape;331;p30"/>
          <p:cNvSpPr txBox="1"/>
          <p:nvPr>
            <p:ph idx="2" type="body"/>
          </p:nvPr>
        </p:nvSpPr>
        <p:spPr>
          <a:xfrm>
            <a:off x="4844901" y="1589567"/>
            <a:ext cx="3886200" cy="4572000"/>
          </a:xfrm>
          <a:prstGeom prst="rect">
            <a:avLst/>
          </a:prstGeom>
          <a:noFill/>
          <a:ln>
            <a:noFill/>
          </a:ln>
        </p:spPr>
        <p:txBody>
          <a:bodyPr anchorCtr="0" anchor="t" bIns="45700" lIns="91425" spcFirstLastPara="1" rIns="91425" wrap="square" tIns="45700">
            <a:normAutofit/>
          </a:bodyPr>
          <a:lstStyle/>
          <a:p>
            <a:pPr indent="-320040" lvl="0" marL="320040" rtl="0" algn="just">
              <a:lnSpc>
                <a:spcPct val="80000"/>
              </a:lnSpc>
              <a:spcBef>
                <a:spcPts val="0"/>
              </a:spcBef>
              <a:spcAft>
                <a:spcPts val="0"/>
              </a:spcAft>
              <a:buSzPts val="1332"/>
              <a:buChar char="◻"/>
            </a:pPr>
            <a:r>
              <a:rPr lang="en-IN" sz="2220"/>
              <a:t> Environmental conditions</a:t>
            </a:r>
            <a:endParaRPr/>
          </a:p>
          <a:p>
            <a:pPr indent="-274320" lvl="1" marL="640080" rtl="0" algn="just">
              <a:lnSpc>
                <a:spcPct val="80000"/>
              </a:lnSpc>
              <a:spcBef>
                <a:spcPts val="550"/>
              </a:spcBef>
              <a:spcAft>
                <a:spcPts val="0"/>
              </a:spcAft>
              <a:buSzPts val="1295"/>
              <a:buChar char="🞑"/>
            </a:pPr>
            <a:r>
              <a:rPr lang="en-IN" sz="1850"/>
              <a:t> Temperature</a:t>
            </a:r>
            <a:endParaRPr/>
          </a:p>
          <a:p>
            <a:pPr indent="-274320" lvl="1" marL="640080" rtl="0" algn="just">
              <a:lnSpc>
                <a:spcPct val="80000"/>
              </a:lnSpc>
              <a:spcBef>
                <a:spcPts val="550"/>
              </a:spcBef>
              <a:spcAft>
                <a:spcPts val="0"/>
              </a:spcAft>
              <a:buSzPts val="1295"/>
              <a:buChar char="🞑"/>
            </a:pPr>
            <a:r>
              <a:rPr lang="en-IN" sz="1850"/>
              <a:t> Pressure</a:t>
            </a:r>
            <a:endParaRPr/>
          </a:p>
          <a:p>
            <a:pPr indent="-274320" lvl="1" marL="640080" rtl="0" algn="just">
              <a:lnSpc>
                <a:spcPct val="80000"/>
              </a:lnSpc>
              <a:spcBef>
                <a:spcPts val="550"/>
              </a:spcBef>
              <a:spcAft>
                <a:spcPts val="0"/>
              </a:spcAft>
              <a:buSzPts val="1295"/>
              <a:buChar char="🞑"/>
            </a:pPr>
            <a:r>
              <a:rPr lang="en-IN" sz="1850"/>
              <a:t> Humidity</a:t>
            </a:r>
            <a:endParaRPr/>
          </a:p>
          <a:p>
            <a:pPr indent="-274320" lvl="1" marL="640080" rtl="0" algn="just">
              <a:lnSpc>
                <a:spcPct val="80000"/>
              </a:lnSpc>
              <a:spcBef>
                <a:spcPts val="550"/>
              </a:spcBef>
              <a:spcAft>
                <a:spcPts val="0"/>
              </a:spcAft>
              <a:buSzPts val="1295"/>
              <a:buChar char="🞑"/>
            </a:pPr>
            <a:r>
              <a:rPr lang="en-IN" sz="1850"/>
              <a:t> Vibration</a:t>
            </a:r>
            <a:endParaRPr/>
          </a:p>
          <a:p>
            <a:pPr indent="-274320" lvl="1" marL="640080" rtl="0" algn="just">
              <a:lnSpc>
                <a:spcPct val="80000"/>
              </a:lnSpc>
              <a:spcBef>
                <a:spcPts val="550"/>
              </a:spcBef>
              <a:spcAft>
                <a:spcPts val="0"/>
              </a:spcAft>
              <a:buSzPts val="1295"/>
              <a:buChar char="🞑"/>
            </a:pPr>
            <a:r>
              <a:rPr lang="en-IN" sz="1850"/>
              <a:t> Shock</a:t>
            </a:r>
            <a:endParaRPr/>
          </a:p>
          <a:p>
            <a:pPr indent="-320040" lvl="0" marL="320040" rtl="0" algn="just">
              <a:lnSpc>
                <a:spcPct val="80000"/>
              </a:lnSpc>
              <a:spcBef>
                <a:spcPts val="700"/>
              </a:spcBef>
              <a:spcAft>
                <a:spcPts val="0"/>
              </a:spcAft>
              <a:buSzPts val="1332"/>
              <a:buChar char="◻"/>
            </a:pPr>
            <a:r>
              <a:rPr lang="en-IN" sz="2220"/>
              <a:t> Safety and reliability</a:t>
            </a:r>
            <a:endParaRPr/>
          </a:p>
          <a:p>
            <a:pPr indent="-320040" lvl="0" marL="320040" rtl="0" algn="just">
              <a:lnSpc>
                <a:spcPct val="80000"/>
              </a:lnSpc>
              <a:spcBef>
                <a:spcPts val="700"/>
              </a:spcBef>
              <a:spcAft>
                <a:spcPts val="0"/>
              </a:spcAft>
              <a:buSzPts val="1332"/>
              <a:buChar char="◻"/>
            </a:pPr>
            <a:r>
              <a:rPr lang="en-IN" sz="2220"/>
              <a:t> Shelf life</a:t>
            </a:r>
            <a:endParaRPr/>
          </a:p>
          <a:p>
            <a:pPr indent="-320040" lvl="0" marL="320040" rtl="0" algn="just">
              <a:lnSpc>
                <a:spcPct val="80000"/>
              </a:lnSpc>
              <a:spcBef>
                <a:spcPts val="700"/>
              </a:spcBef>
              <a:spcAft>
                <a:spcPts val="0"/>
              </a:spcAft>
              <a:buSzPts val="1332"/>
              <a:buChar char="◻"/>
            </a:pPr>
            <a:r>
              <a:rPr lang="en-IN" sz="2220"/>
              <a:t>Maintenance and replacement</a:t>
            </a:r>
            <a:endParaRPr/>
          </a:p>
          <a:p>
            <a:pPr indent="-320040" lvl="0" marL="320040" rtl="0" algn="just">
              <a:lnSpc>
                <a:spcPct val="80000"/>
              </a:lnSpc>
              <a:spcBef>
                <a:spcPts val="700"/>
              </a:spcBef>
              <a:spcAft>
                <a:spcPts val="0"/>
              </a:spcAft>
              <a:buSzPts val="1332"/>
              <a:buChar char="◻"/>
            </a:pPr>
            <a:r>
              <a:rPr lang="en-IN" sz="2220"/>
              <a:t>Environmental impact and recycling capability</a:t>
            </a:r>
            <a:endParaRPr/>
          </a:p>
          <a:p>
            <a:pPr indent="-320040" lvl="0" marL="320040" rtl="0" algn="just">
              <a:lnSpc>
                <a:spcPct val="80000"/>
              </a:lnSpc>
              <a:spcBef>
                <a:spcPts val="700"/>
              </a:spcBef>
              <a:spcAft>
                <a:spcPts val="0"/>
              </a:spcAft>
              <a:buSzPts val="1332"/>
              <a:buChar char="◻"/>
            </a:pPr>
            <a:r>
              <a:rPr lang="en-IN" sz="2220"/>
              <a:t> Cost</a:t>
            </a:r>
            <a:endParaRPr sz="6105"/>
          </a:p>
        </p:txBody>
      </p:sp>
      <p:sp>
        <p:nvSpPr>
          <p:cNvPr id="332" name="Google Shape;332;p30"/>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31"/>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959"/>
              <a:buFont typeface="Twentieth Century"/>
              <a:buNone/>
            </a:pPr>
            <a:r>
              <a:rPr lang="en-IN" sz="3959"/>
              <a:t>Key IoT Technologies</a:t>
            </a:r>
            <a:br>
              <a:rPr lang="en-IN" sz="3959"/>
            </a:br>
            <a:r>
              <a:rPr b="1" lang="en-IN" sz="3959"/>
              <a:t>Sensor Technology</a:t>
            </a:r>
            <a:endParaRPr/>
          </a:p>
        </p:txBody>
      </p:sp>
      <p:sp>
        <p:nvSpPr>
          <p:cNvPr id="339" name="Google Shape;339;p31"/>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
        <p:nvSpPr>
          <p:cNvPr id="340" name="Google Shape;340;p31"/>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200"/>
              <a:buChar char="◻"/>
            </a:pPr>
            <a:r>
              <a:rPr lang="en-IN" sz="2000"/>
              <a:t>A sensor network is an infrastructure comprising sensing (measuring), computing, communication, data collection, monitoring, surveillance, and medical telemetry.</a:t>
            </a:r>
            <a:endParaRPr/>
          </a:p>
          <a:p>
            <a:pPr indent="-320040" lvl="0" marL="320040" rtl="0" algn="just">
              <a:spcBef>
                <a:spcPts val="700"/>
              </a:spcBef>
              <a:spcAft>
                <a:spcPts val="0"/>
              </a:spcAft>
              <a:buSzPts val="1200"/>
              <a:buChar char="◻"/>
            </a:pPr>
            <a:r>
              <a:rPr lang="en-IN" sz="2000"/>
              <a:t>Sensor network technology, specifically, with embedded networked sensing, ships, aircrafts, and buildings can “self-detect” structural faults (e.g., fatigue-induced cracks).</a:t>
            </a:r>
            <a:endParaRPr/>
          </a:p>
          <a:p>
            <a:pPr indent="-320040" lvl="0" marL="320040" rtl="0" algn="just">
              <a:spcBef>
                <a:spcPts val="700"/>
              </a:spcBef>
              <a:spcAft>
                <a:spcPts val="0"/>
              </a:spcAft>
              <a:buSzPts val="1200"/>
              <a:buChar char="◻"/>
            </a:pPr>
            <a:r>
              <a:rPr lang="en-IN" sz="2000"/>
              <a:t>Earthquake-oriented sensors in buildings can locate potential survivors and can help assess structural damage; tsunami-alerting sensors can certainly prove useful for nations with extensive </a:t>
            </a:r>
            <a:r>
              <a:rPr b="1" lang="en-IN" sz="2000"/>
              <a:t>coastlines</a:t>
            </a:r>
            <a:r>
              <a:rPr lang="en-IN" sz="2000"/>
              <a:t>. </a:t>
            </a:r>
            <a:endParaRPr sz="2000"/>
          </a:p>
          <a:p>
            <a:pPr indent="-320040" lvl="0" marL="320040" rtl="0" algn="just">
              <a:spcBef>
                <a:spcPts val="700"/>
              </a:spcBef>
              <a:spcAft>
                <a:spcPts val="0"/>
              </a:spcAft>
              <a:buSzPts val="1200"/>
              <a:buChar char="◻"/>
            </a:pPr>
            <a:r>
              <a:rPr lang="en-IN" sz="2000"/>
              <a:t>Sensors also find extensive applicability in battlefield for </a:t>
            </a:r>
            <a:r>
              <a:rPr b="1" lang="en-IN" sz="2000"/>
              <a:t>reconnaissance </a:t>
            </a:r>
            <a:r>
              <a:rPr lang="en-IN" sz="2000"/>
              <a:t>and surveillance</a:t>
            </a:r>
            <a:endParaRPr sz="2000"/>
          </a:p>
          <a:p>
            <a:pPr indent="-243840" lvl="0" marL="320040" rtl="0" algn="just">
              <a:spcBef>
                <a:spcPts val="700"/>
              </a:spcBef>
              <a:spcAft>
                <a:spcPts val="0"/>
              </a:spcAft>
              <a:buSzPts val="1200"/>
              <a:buNone/>
            </a:pPr>
            <a:r>
              <a:t/>
            </a:r>
            <a:endParaRPr sz="2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32"/>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959"/>
              <a:buFont typeface="Twentieth Century"/>
              <a:buNone/>
            </a:pPr>
            <a:r>
              <a:rPr lang="en-IN" sz="3959"/>
              <a:t>Key IoT Technologies</a:t>
            </a:r>
            <a:br>
              <a:rPr lang="en-IN" sz="3959"/>
            </a:br>
            <a:r>
              <a:rPr b="1" lang="en-IN" sz="3959"/>
              <a:t>Sensor Technology</a:t>
            </a:r>
            <a:endParaRPr/>
          </a:p>
        </p:txBody>
      </p:sp>
      <p:sp>
        <p:nvSpPr>
          <p:cNvPr id="347" name="Google Shape;347;p32"/>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
        <p:nvSpPr>
          <p:cNvPr id="348" name="Google Shape;348;p32"/>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SzPts val="1200"/>
              <a:buNone/>
            </a:pPr>
            <a:r>
              <a:t/>
            </a:r>
            <a:endParaRPr sz="2000"/>
          </a:p>
        </p:txBody>
      </p:sp>
      <p:pic>
        <p:nvPicPr>
          <p:cNvPr descr="https://image.slidesharecdn.com/surfingfromthewsntotheiot27nov2014-150427061032-conversion-gate02/95/surfing-from-the-wsns-to-the-iot-27nov2014-5-638.jpg?cb=1430115127" id="349" name="Google Shape;349;p32"/>
          <p:cNvPicPr preferRelativeResize="0"/>
          <p:nvPr/>
        </p:nvPicPr>
        <p:blipFill rotWithShape="1">
          <a:blip r:embed="rId3">
            <a:alphaModFix/>
          </a:blip>
          <a:srcRect b="0" l="0" r="0" t="0"/>
          <a:stretch/>
        </p:blipFill>
        <p:spPr>
          <a:xfrm>
            <a:off x="818590" y="2133600"/>
            <a:ext cx="7506821" cy="36576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33"/>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959"/>
              <a:buFont typeface="Twentieth Century"/>
              <a:buNone/>
            </a:pPr>
            <a:r>
              <a:rPr lang="en-IN" sz="3959"/>
              <a:t>Key IoT Technologies</a:t>
            </a:r>
            <a:br>
              <a:rPr lang="en-IN" sz="3959"/>
            </a:br>
            <a:r>
              <a:rPr b="1" lang="en-IN" sz="3959"/>
              <a:t>Sensor Technology</a:t>
            </a:r>
            <a:endParaRPr/>
          </a:p>
        </p:txBody>
      </p:sp>
      <p:sp>
        <p:nvSpPr>
          <p:cNvPr id="356" name="Google Shape;356;p33"/>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
        <p:nvSpPr>
          <p:cNvPr id="357" name="Google Shape;357;p33"/>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SzPts val="1200"/>
              <a:buNone/>
            </a:pPr>
            <a:r>
              <a:t/>
            </a:r>
            <a:endParaRPr sz="2000"/>
          </a:p>
        </p:txBody>
      </p:sp>
      <p:pic>
        <p:nvPicPr>
          <p:cNvPr descr="http://techexe.net/wp-content/uploads/2015/08/A-Developed-Wireless-Sensors-System.png" id="358" name="Google Shape;358;p33"/>
          <p:cNvPicPr preferRelativeResize="0"/>
          <p:nvPr/>
        </p:nvPicPr>
        <p:blipFill rotWithShape="1">
          <a:blip r:embed="rId3">
            <a:alphaModFix/>
          </a:blip>
          <a:srcRect b="0" l="0" r="0" t="0"/>
          <a:stretch/>
        </p:blipFill>
        <p:spPr>
          <a:xfrm>
            <a:off x="971550" y="1295400"/>
            <a:ext cx="7200900" cy="543130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34"/>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959"/>
              <a:buFont typeface="Twentieth Century"/>
              <a:buNone/>
            </a:pPr>
            <a:r>
              <a:rPr lang="en-IN" sz="3959"/>
              <a:t>Key IoT Technologies</a:t>
            </a:r>
            <a:br>
              <a:rPr lang="en-IN" sz="3959"/>
            </a:br>
            <a:r>
              <a:rPr b="1" lang="en-IN" sz="3959"/>
              <a:t>Sensor Technology</a:t>
            </a:r>
            <a:endParaRPr/>
          </a:p>
        </p:txBody>
      </p:sp>
      <p:sp>
        <p:nvSpPr>
          <p:cNvPr id="365" name="Google Shape;365;p34"/>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
        <p:nvSpPr>
          <p:cNvPr id="366" name="Google Shape;366;p34"/>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SzPts val="1200"/>
              <a:buNone/>
            </a:pPr>
            <a:r>
              <a:t/>
            </a:r>
            <a:endParaRPr sz="2000"/>
          </a:p>
        </p:txBody>
      </p:sp>
      <p:sp>
        <p:nvSpPr>
          <p:cNvPr descr="https://i1.wp.com/microcontrollerslab.com/wp-content/uploads/2015/08/Military-surveillance-systsem.jpg" id="367" name="Google Shape;367;p3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descr="https://i1.wp.com/microcontrollerslab.com/wp-content/uploads/2015/08/Military-surveillance-systsem.jpg" id="368" name="Google Shape;368;p34"/>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pic>
        <p:nvPicPr>
          <p:cNvPr id="369" name="Google Shape;369;p34"/>
          <p:cNvPicPr preferRelativeResize="0"/>
          <p:nvPr/>
        </p:nvPicPr>
        <p:blipFill rotWithShape="1">
          <a:blip r:embed="rId3">
            <a:alphaModFix/>
          </a:blip>
          <a:srcRect b="0" l="0" r="0" t="0"/>
          <a:stretch/>
        </p:blipFill>
        <p:spPr>
          <a:xfrm>
            <a:off x="203200" y="1714500"/>
            <a:ext cx="8737600" cy="49149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35"/>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959"/>
              <a:buFont typeface="Twentieth Century"/>
              <a:buNone/>
            </a:pPr>
            <a:r>
              <a:rPr lang="en-IN" sz="3959"/>
              <a:t>Key IoT Technologies</a:t>
            </a:r>
            <a:br>
              <a:rPr lang="en-IN" sz="3959"/>
            </a:br>
            <a:r>
              <a:rPr b="1" lang="en-IN" sz="3959"/>
              <a:t>Sensor Technology</a:t>
            </a:r>
            <a:endParaRPr/>
          </a:p>
        </p:txBody>
      </p:sp>
      <p:sp>
        <p:nvSpPr>
          <p:cNvPr id="376" name="Google Shape;376;p35"/>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
        <p:nvSpPr>
          <p:cNvPr id="377" name="Google Shape;377;p35"/>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200"/>
              <a:buChar char="◻"/>
            </a:pPr>
            <a:r>
              <a:rPr lang="en-IN" sz="2000"/>
              <a:t>There are four basic components in a sensor network: </a:t>
            </a:r>
            <a:endParaRPr sz="2000"/>
          </a:p>
          <a:p>
            <a:pPr indent="-274320" lvl="1" marL="640080" rtl="0" algn="just">
              <a:spcBef>
                <a:spcPts val="550"/>
              </a:spcBef>
              <a:spcAft>
                <a:spcPts val="0"/>
              </a:spcAft>
              <a:buSzPts val="1190"/>
              <a:buChar char="🞑"/>
            </a:pPr>
            <a:r>
              <a:rPr lang="en-IN" sz="1700"/>
              <a:t>(i) an assembly of distributed or localized sensors</a:t>
            </a:r>
            <a:endParaRPr/>
          </a:p>
          <a:p>
            <a:pPr indent="-274320" lvl="1" marL="640080" rtl="0" algn="just">
              <a:spcBef>
                <a:spcPts val="550"/>
              </a:spcBef>
              <a:spcAft>
                <a:spcPts val="0"/>
              </a:spcAft>
              <a:buSzPts val="1190"/>
              <a:buChar char="🞑"/>
            </a:pPr>
            <a:r>
              <a:rPr lang="en-IN" sz="1700"/>
              <a:t>(ii) an interconnecting network (usually, but not always, wireless based)</a:t>
            </a:r>
            <a:endParaRPr sz="1700"/>
          </a:p>
          <a:p>
            <a:pPr indent="-274320" lvl="1" marL="640080" rtl="0" algn="just">
              <a:spcBef>
                <a:spcPts val="550"/>
              </a:spcBef>
              <a:spcAft>
                <a:spcPts val="0"/>
              </a:spcAft>
              <a:buSzPts val="1190"/>
              <a:buChar char="🞑"/>
            </a:pPr>
            <a:r>
              <a:rPr lang="en-IN" sz="1700"/>
              <a:t>(iii) a central point of information clustering</a:t>
            </a:r>
            <a:endParaRPr sz="1700"/>
          </a:p>
          <a:p>
            <a:pPr indent="-274320" lvl="1" marL="640080" rtl="0" algn="just">
              <a:spcBef>
                <a:spcPts val="550"/>
              </a:spcBef>
              <a:spcAft>
                <a:spcPts val="0"/>
              </a:spcAft>
              <a:buSzPts val="1190"/>
              <a:buChar char="🞑"/>
            </a:pPr>
            <a:r>
              <a:rPr lang="en-IN" sz="1700"/>
              <a:t>(iv) a set of computing resources at the central point (or beyond) to handle data correlation, event-trending, querying, and data mining. </a:t>
            </a:r>
            <a:endParaRPr sz="1700"/>
          </a:p>
          <a:p>
            <a:pPr indent="-320040" lvl="0" marL="320040" rtl="0" algn="just">
              <a:spcBef>
                <a:spcPts val="700"/>
              </a:spcBef>
              <a:spcAft>
                <a:spcPts val="0"/>
              </a:spcAft>
              <a:buSzPts val="1200"/>
              <a:buChar char="◻"/>
            </a:pPr>
            <a:r>
              <a:rPr lang="en-IN" sz="2000"/>
              <a:t>Because the interconnecting network is generally wireless, these systems are known as wireless sensor networks (WSNs).</a:t>
            </a:r>
            <a:endParaRPr/>
          </a:p>
          <a:p>
            <a:pPr indent="-320040" lvl="0" marL="320040" rtl="0" algn="just">
              <a:spcBef>
                <a:spcPts val="700"/>
              </a:spcBef>
              <a:spcAft>
                <a:spcPts val="0"/>
              </a:spcAft>
              <a:buSzPts val="1200"/>
              <a:buChar char="◻"/>
            </a:pPr>
            <a:r>
              <a:rPr lang="en-IN" sz="2000"/>
              <a:t>WSN have the potentially large quantity of data collected, algorithmic methods for data management play an important role in sensor networks.</a:t>
            </a:r>
            <a:endParaRPr/>
          </a:p>
          <a:p>
            <a:pPr indent="-320040" lvl="0" marL="320040" rtl="0" algn="just">
              <a:spcBef>
                <a:spcPts val="700"/>
              </a:spcBef>
              <a:spcAft>
                <a:spcPts val="0"/>
              </a:spcAft>
              <a:buSzPts val="1200"/>
              <a:buChar char="◻"/>
            </a:pPr>
            <a:r>
              <a:rPr lang="en-IN" sz="2000"/>
              <a:t>In-network processing is desirable in sensor networks; furthermore, node power (and/or battery life) is a key design consideration.</a:t>
            </a:r>
            <a:endParaRPr/>
          </a:p>
        </p:txBody>
      </p:sp>
      <p:sp>
        <p:nvSpPr>
          <p:cNvPr descr="https://i1.wp.com/microcontrollerslab.com/wp-content/uploads/2015/08/Military-surveillance-systsem.jpg" id="378" name="Google Shape;378;p3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descr="https://i1.wp.com/microcontrollerslab.com/wp-content/uploads/2015/08/Military-surveillance-systsem.jpg" id="379" name="Google Shape;379;p35"/>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36"/>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959"/>
              <a:buFont typeface="Twentieth Century"/>
              <a:buNone/>
            </a:pPr>
            <a:r>
              <a:rPr lang="en-IN" sz="3959"/>
              <a:t>Key IoT Technologies</a:t>
            </a:r>
            <a:br>
              <a:rPr lang="en-IN" sz="3959"/>
            </a:br>
            <a:r>
              <a:rPr b="1" lang="en-IN" sz="3959"/>
              <a:t>Sensor Technology</a:t>
            </a:r>
            <a:endParaRPr/>
          </a:p>
        </p:txBody>
      </p:sp>
      <p:sp>
        <p:nvSpPr>
          <p:cNvPr id="386" name="Google Shape;386;p36"/>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
        <p:nvSpPr>
          <p:cNvPr id="387" name="Google Shape;387;p36"/>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lnSpc>
                <a:spcPct val="80000"/>
              </a:lnSpc>
              <a:spcBef>
                <a:spcPts val="0"/>
              </a:spcBef>
              <a:spcAft>
                <a:spcPts val="0"/>
              </a:spcAft>
              <a:buSzPts val="1020"/>
              <a:buChar char="◻"/>
            </a:pPr>
            <a:r>
              <a:rPr lang="en-IN" sz="1700"/>
              <a:t>Sensors can be described as “smart” inexpensive devices equipped with multiple on-board sensing elements: </a:t>
            </a:r>
            <a:endParaRPr sz="1700"/>
          </a:p>
          <a:p>
            <a:pPr indent="-274320" lvl="1" marL="640080" rtl="0" algn="just">
              <a:lnSpc>
                <a:spcPct val="80000"/>
              </a:lnSpc>
              <a:spcBef>
                <a:spcPts val="550"/>
              </a:spcBef>
              <a:spcAft>
                <a:spcPts val="0"/>
              </a:spcAft>
              <a:buSzPts val="1190"/>
              <a:buChar char="🞑"/>
            </a:pPr>
            <a:r>
              <a:rPr lang="en-IN" sz="1700"/>
              <a:t>they are low cost, low power, untethered multifunctional nodes that are logically homed to a central sink node.</a:t>
            </a:r>
            <a:endParaRPr/>
          </a:p>
          <a:p>
            <a:pPr indent="-320040" lvl="0" marL="320040" rtl="0" algn="just">
              <a:lnSpc>
                <a:spcPct val="80000"/>
              </a:lnSpc>
              <a:spcBef>
                <a:spcPts val="700"/>
              </a:spcBef>
              <a:spcAft>
                <a:spcPts val="0"/>
              </a:spcAft>
              <a:buSzPts val="1224"/>
              <a:buChar char="◻"/>
            </a:pPr>
            <a:r>
              <a:rPr lang="en-IN" sz="2040"/>
              <a:t>Sensor utilize the Internet or some other network for long-haul delivery of information to a point (or points) of final data aggregation and analysis.</a:t>
            </a:r>
            <a:endParaRPr/>
          </a:p>
          <a:p>
            <a:pPr indent="-320040" lvl="0" marL="320040" rtl="0" algn="just">
              <a:lnSpc>
                <a:spcPct val="80000"/>
              </a:lnSpc>
              <a:spcBef>
                <a:spcPts val="700"/>
              </a:spcBef>
              <a:spcAft>
                <a:spcPts val="0"/>
              </a:spcAft>
              <a:buSzPts val="1224"/>
              <a:buChar char="◻"/>
            </a:pPr>
            <a:r>
              <a:rPr lang="en-IN" sz="2040"/>
              <a:t>Sensors are typically internetworked via a series of multihop short-distance low power wireless links called “sensor field”.</a:t>
            </a:r>
            <a:endParaRPr/>
          </a:p>
          <a:p>
            <a:pPr indent="-320040" lvl="0" marL="320040" rtl="0" algn="just">
              <a:lnSpc>
                <a:spcPct val="80000"/>
              </a:lnSpc>
              <a:spcBef>
                <a:spcPts val="700"/>
              </a:spcBef>
              <a:spcAft>
                <a:spcPts val="0"/>
              </a:spcAft>
              <a:buSzPts val="1224"/>
              <a:buChar char="◻"/>
            </a:pPr>
            <a:r>
              <a:rPr lang="en-IN" sz="2040"/>
              <a:t>Sensors are typically deployed in a high density manner and in large quantities: </a:t>
            </a:r>
            <a:endParaRPr sz="2040"/>
          </a:p>
          <a:p>
            <a:pPr indent="-274320" lvl="1" marL="640080" rtl="0" algn="just">
              <a:lnSpc>
                <a:spcPct val="80000"/>
              </a:lnSpc>
              <a:spcBef>
                <a:spcPts val="550"/>
              </a:spcBef>
              <a:spcAft>
                <a:spcPts val="0"/>
              </a:spcAft>
              <a:buSzPts val="1250"/>
              <a:buChar char="🞑"/>
            </a:pPr>
            <a:r>
              <a:rPr lang="en-IN" sz="1785"/>
              <a:t>a WSN consists </a:t>
            </a:r>
            <a:r>
              <a:rPr lang="en-IN" sz="2040"/>
              <a:t>of densely distributed nodes that support sensing, </a:t>
            </a:r>
            <a:endParaRPr sz="2040"/>
          </a:p>
          <a:p>
            <a:pPr indent="-274320" lvl="1" marL="640080" rtl="0" algn="just">
              <a:lnSpc>
                <a:spcPct val="80000"/>
              </a:lnSpc>
              <a:spcBef>
                <a:spcPts val="550"/>
              </a:spcBef>
              <a:spcAft>
                <a:spcPts val="0"/>
              </a:spcAft>
              <a:buSzPts val="1428"/>
              <a:buChar char="🞑"/>
            </a:pPr>
            <a:r>
              <a:rPr lang="en-IN" sz="2040"/>
              <a:t>signal processing, embedded computing, and connectivity; </a:t>
            </a:r>
            <a:endParaRPr sz="2040"/>
          </a:p>
          <a:p>
            <a:pPr indent="-274320" lvl="1" marL="640080" rtl="0" algn="just">
              <a:lnSpc>
                <a:spcPct val="80000"/>
              </a:lnSpc>
              <a:spcBef>
                <a:spcPts val="550"/>
              </a:spcBef>
              <a:spcAft>
                <a:spcPts val="0"/>
              </a:spcAft>
              <a:buSzPts val="1428"/>
              <a:buChar char="🞑"/>
            </a:pPr>
            <a:r>
              <a:rPr lang="en-IN" sz="2040"/>
              <a:t>sensors are logically linked by self-organizing means (sensors that are deployed in short-hop point-to-point master-slave pair arrangements are also of interest).</a:t>
            </a:r>
            <a:endParaRPr sz="1954"/>
          </a:p>
        </p:txBody>
      </p:sp>
      <p:sp>
        <p:nvSpPr>
          <p:cNvPr descr="https://i1.wp.com/microcontrollerslab.com/wp-content/uploads/2015/08/Military-surveillance-systsem.jpg" id="388" name="Google Shape;388;p3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descr="https://i1.wp.com/microcontrollerslab.com/wp-content/uploads/2015/08/Military-surveillance-systsem.jpg" id="389" name="Google Shape;389;p36"/>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37"/>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959"/>
              <a:buFont typeface="Twentieth Century"/>
              <a:buNone/>
            </a:pPr>
            <a:r>
              <a:rPr lang="en-IN" sz="3959"/>
              <a:t>Key IoT Technologies</a:t>
            </a:r>
            <a:br>
              <a:rPr lang="en-IN" sz="3959"/>
            </a:br>
            <a:r>
              <a:rPr b="1" lang="en-IN" sz="3959"/>
              <a:t>Sensor Technology</a:t>
            </a:r>
            <a:endParaRPr/>
          </a:p>
        </p:txBody>
      </p:sp>
      <p:sp>
        <p:nvSpPr>
          <p:cNvPr id="396" name="Google Shape;396;p37"/>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
        <p:nvSpPr>
          <p:cNvPr id="397" name="Google Shape;397;p37"/>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lnSpc>
                <a:spcPct val="80000"/>
              </a:lnSpc>
              <a:spcBef>
                <a:spcPts val="0"/>
              </a:spcBef>
              <a:spcAft>
                <a:spcPts val="0"/>
              </a:spcAft>
              <a:buSzPts val="1224"/>
              <a:buChar char="◻"/>
            </a:pPr>
            <a:r>
              <a:rPr lang="en-IN" sz="2040"/>
              <a:t>New wireless design methodologies are needed across a set of disciplines,  information transport, network and operational management, confidentiality, integrity, availability, and in-network/local processing, low battery status, other wireless sensor malfunction and lightweight protocol stack.</a:t>
            </a:r>
            <a:endParaRPr/>
          </a:p>
          <a:p>
            <a:pPr indent="-320040" lvl="0" marL="320040" rtl="0" algn="just">
              <a:lnSpc>
                <a:spcPct val="80000"/>
              </a:lnSpc>
              <a:spcBef>
                <a:spcPts val="700"/>
              </a:spcBef>
              <a:spcAft>
                <a:spcPts val="0"/>
              </a:spcAft>
              <a:buSzPts val="1224"/>
              <a:buChar char="◻"/>
            </a:pPr>
            <a:r>
              <a:rPr lang="en-IN" sz="2040"/>
              <a:t>Physical size can range from nanoscopic-scale devices to mesoscopic-scale devices at one end; from microscopic-scale devices to macroscopic-scale devices at the other end.</a:t>
            </a:r>
            <a:endParaRPr/>
          </a:p>
          <a:p>
            <a:pPr indent="-274320" lvl="1" marL="640080" rtl="0" algn="just">
              <a:lnSpc>
                <a:spcPct val="80000"/>
              </a:lnSpc>
              <a:spcBef>
                <a:spcPts val="550"/>
              </a:spcBef>
              <a:spcAft>
                <a:spcPts val="0"/>
              </a:spcAft>
              <a:buSzPts val="1250"/>
              <a:buChar char="🞑"/>
            </a:pPr>
            <a:r>
              <a:rPr lang="en-IN" sz="1785"/>
              <a:t>Nanoscopic (nanoscale) in the order of 1–100 nm in diameter; </a:t>
            </a:r>
            <a:endParaRPr sz="1785"/>
          </a:p>
          <a:p>
            <a:pPr indent="-274320" lvl="1" marL="640080" rtl="0" algn="just">
              <a:lnSpc>
                <a:spcPct val="80000"/>
              </a:lnSpc>
              <a:spcBef>
                <a:spcPts val="550"/>
              </a:spcBef>
              <a:spcAft>
                <a:spcPts val="0"/>
              </a:spcAft>
              <a:buSzPts val="1250"/>
              <a:buChar char="🞑"/>
            </a:pPr>
            <a:r>
              <a:rPr lang="en-IN" sz="1785"/>
              <a:t>Mesoscopic scale refers to objects between 100 and 10,000 nm in diameter</a:t>
            </a:r>
            <a:endParaRPr/>
          </a:p>
          <a:p>
            <a:pPr indent="-274320" lvl="1" marL="640080" rtl="0" algn="just">
              <a:lnSpc>
                <a:spcPct val="80000"/>
              </a:lnSpc>
              <a:spcBef>
                <a:spcPts val="550"/>
              </a:spcBef>
              <a:spcAft>
                <a:spcPts val="0"/>
              </a:spcAft>
              <a:buSzPts val="1250"/>
              <a:buChar char="🞑"/>
            </a:pPr>
            <a:r>
              <a:rPr lang="en-IN" sz="1785"/>
              <a:t>The microscopic scale ranges from 10 to 1000 microns</a:t>
            </a:r>
            <a:endParaRPr sz="1785"/>
          </a:p>
          <a:p>
            <a:pPr indent="-274320" lvl="1" marL="640080" rtl="0" algn="just">
              <a:lnSpc>
                <a:spcPct val="80000"/>
              </a:lnSpc>
              <a:spcBef>
                <a:spcPts val="550"/>
              </a:spcBef>
              <a:spcAft>
                <a:spcPts val="0"/>
              </a:spcAft>
              <a:buSzPts val="1250"/>
              <a:buChar char="🞑"/>
            </a:pPr>
            <a:r>
              <a:rPr lang="en-IN" sz="1785"/>
              <a:t>The macroscopic scale is at the millimeter-to-meter range.</a:t>
            </a:r>
            <a:endParaRPr/>
          </a:p>
          <a:p>
            <a:pPr indent="-320040" lvl="0" marL="320040" rtl="0" algn="just">
              <a:lnSpc>
                <a:spcPct val="80000"/>
              </a:lnSpc>
              <a:spcBef>
                <a:spcPts val="700"/>
              </a:spcBef>
              <a:spcAft>
                <a:spcPts val="0"/>
              </a:spcAft>
              <a:buSzPts val="1224"/>
              <a:buChar char="◻"/>
            </a:pPr>
            <a:r>
              <a:rPr lang="en-IN" sz="2040"/>
              <a:t>Biological sensors, small passive microsensors (such as “smart dust”), and “lab-on-a-chip” assemblies</a:t>
            </a:r>
            <a:endParaRPr/>
          </a:p>
          <a:p>
            <a:pPr indent="-320040" lvl="0" marL="320040" rtl="0" algn="just">
              <a:lnSpc>
                <a:spcPct val="80000"/>
              </a:lnSpc>
              <a:spcBef>
                <a:spcPts val="700"/>
              </a:spcBef>
              <a:spcAft>
                <a:spcPts val="0"/>
              </a:spcAft>
              <a:buSzPts val="1224"/>
              <a:buChar char="◻"/>
            </a:pPr>
            <a:r>
              <a:rPr lang="en-IN" sz="2040"/>
              <a:t>The miniaturized ones that are directly embedded in some physical infrastructure, as “microsensors.”</a:t>
            </a:r>
            <a:endParaRPr/>
          </a:p>
          <a:p>
            <a:pPr indent="-245554" lvl="0" marL="320040" rtl="0" algn="just">
              <a:lnSpc>
                <a:spcPct val="80000"/>
              </a:lnSpc>
              <a:spcBef>
                <a:spcPts val="700"/>
              </a:spcBef>
              <a:spcAft>
                <a:spcPts val="0"/>
              </a:spcAft>
              <a:buSzPts val="1173"/>
              <a:buNone/>
            </a:pPr>
            <a:r>
              <a:t/>
            </a:r>
            <a:endParaRPr sz="1954"/>
          </a:p>
        </p:txBody>
      </p:sp>
      <p:sp>
        <p:nvSpPr>
          <p:cNvPr descr="https://i1.wp.com/microcontrollerslab.com/wp-content/uploads/2015/08/Military-surveillance-systsem.jpg" id="398" name="Google Shape;398;p3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descr="https://i1.wp.com/microcontrollerslab.com/wp-content/uploads/2015/08/Military-surveillance-systsem.jpg" id="399" name="Google Shape;399;p37"/>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38"/>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959"/>
              <a:buFont typeface="Twentieth Century"/>
              <a:buNone/>
            </a:pPr>
            <a:r>
              <a:rPr lang="en-IN" sz="3959"/>
              <a:t>Key IoT Technologies</a:t>
            </a:r>
            <a:br>
              <a:rPr lang="en-IN" sz="3959"/>
            </a:br>
            <a:r>
              <a:rPr b="1" lang="en-IN" sz="3959"/>
              <a:t>Sensor Technology</a:t>
            </a:r>
            <a:endParaRPr/>
          </a:p>
        </p:txBody>
      </p:sp>
      <p:sp>
        <p:nvSpPr>
          <p:cNvPr id="406" name="Google Shape;406;p38"/>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
        <p:nvSpPr>
          <p:cNvPr descr="https://i1.wp.com/microcontrollerslab.com/wp-content/uploads/2015/08/Military-surveillance-systsem.jpg" id="407" name="Google Shape;407;p3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id="408" name="Google Shape;408;p38"/>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lnSpc>
                <a:spcPct val="90000"/>
              </a:lnSpc>
              <a:spcBef>
                <a:spcPts val="0"/>
              </a:spcBef>
              <a:spcAft>
                <a:spcPts val="0"/>
              </a:spcAft>
              <a:buSzPts val="1200"/>
              <a:buChar char="◻"/>
            </a:pPr>
            <a:r>
              <a:rPr lang="en-IN" sz="2000"/>
              <a:t>Sensors may be passive and/or be self-powered; further along in the power consumption chain, some sensors may require relatively low power from a battery or high power.</a:t>
            </a:r>
            <a:endParaRPr/>
          </a:p>
          <a:p>
            <a:pPr indent="-320040" lvl="0" marL="320040" rtl="0" algn="just">
              <a:lnSpc>
                <a:spcPct val="90000"/>
              </a:lnSpc>
              <a:spcBef>
                <a:spcPts val="700"/>
              </a:spcBef>
              <a:spcAft>
                <a:spcPts val="0"/>
              </a:spcAft>
              <a:buSzPts val="1200"/>
              <a:buChar char="◻"/>
            </a:pPr>
            <a:r>
              <a:rPr lang="en-IN" sz="2000"/>
              <a:t>Low power consumption for transmission over low bandwidth channels and low power-consumption logic to pre-process and/or compress data.</a:t>
            </a:r>
            <a:endParaRPr/>
          </a:p>
          <a:p>
            <a:pPr indent="-320040" lvl="0" marL="320040" rtl="0" algn="just">
              <a:lnSpc>
                <a:spcPct val="90000"/>
              </a:lnSpc>
              <a:spcBef>
                <a:spcPts val="700"/>
              </a:spcBef>
              <a:spcAft>
                <a:spcPts val="0"/>
              </a:spcAft>
              <a:buSzPts val="1200"/>
              <a:buChar char="◻"/>
            </a:pPr>
            <a:r>
              <a:rPr lang="en-IN" sz="2000"/>
              <a:t>Power efficiency in WSNs is generally accomplished in three ways:</a:t>
            </a:r>
            <a:endParaRPr/>
          </a:p>
          <a:p>
            <a:pPr indent="-274320" lvl="1" marL="640080" rtl="0" algn="just">
              <a:lnSpc>
                <a:spcPct val="90000"/>
              </a:lnSpc>
              <a:spcBef>
                <a:spcPts val="550"/>
              </a:spcBef>
              <a:spcAft>
                <a:spcPts val="0"/>
              </a:spcAft>
              <a:buSzPts val="1400"/>
              <a:buChar char="🞑"/>
            </a:pPr>
            <a:r>
              <a:rPr lang="en-IN" sz="2000"/>
              <a:t>(i) Low duty cycle operation</a:t>
            </a:r>
            <a:endParaRPr/>
          </a:p>
          <a:p>
            <a:pPr indent="-274320" lvl="1" marL="640080" rtl="0" algn="just">
              <a:lnSpc>
                <a:spcPct val="90000"/>
              </a:lnSpc>
              <a:spcBef>
                <a:spcPts val="550"/>
              </a:spcBef>
              <a:spcAft>
                <a:spcPts val="0"/>
              </a:spcAft>
              <a:buSzPts val="1400"/>
              <a:buChar char="🞑"/>
            </a:pPr>
            <a:r>
              <a:rPr lang="en-IN" sz="2000"/>
              <a:t>(ii) Local/in-network processing to reduce data volume (and, hence, transmission time)</a:t>
            </a:r>
            <a:endParaRPr/>
          </a:p>
          <a:p>
            <a:pPr indent="-274320" lvl="1" marL="640080" rtl="0" algn="just">
              <a:lnSpc>
                <a:spcPct val="90000"/>
              </a:lnSpc>
              <a:spcBef>
                <a:spcPts val="550"/>
              </a:spcBef>
              <a:spcAft>
                <a:spcPts val="0"/>
              </a:spcAft>
              <a:buSzPts val="1400"/>
              <a:buChar char="🞑"/>
            </a:pPr>
            <a:r>
              <a:rPr lang="en-IN" sz="2000"/>
              <a:t>(iii) Multihop networking (this reduces the requirement for long-range transmission since signal path loss is an inverse power with range/distance)  each node in the sensor network can act as a repeater, thereby reducing the link range coverage required, and, in turn, the transmission power</a:t>
            </a:r>
            <a:endParaRPr/>
          </a:p>
        </p:txBody>
      </p:sp>
      <p:sp>
        <p:nvSpPr>
          <p:cNvPr descr="https://i1.wp.com/microcontrollerslab.com/wp-content/uploads/2015/08/Military-surveillance-systsem.jpg" id="409" name="Google Shape;409;p38"/>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39"/>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959"/>
              <a:buFont typeface="Twentieth Century"/>
              <a:buNone/>
            </a:pPr>
            <a:r>
              <a:rPr lang="en-IN" sz="3959"/>
              <a:t>Key IoT Technologies</a:t>
            </a:r>
            <a:br>
              <a:rPr lang="en-IN" sz="3959"/>
            </a:br>
            <a:r>
              <a:rPr b="1" lang="en-IN" sz="3959"/>
              <a:t>RFID Technology</a:t>
            </a:r>
            <a:endParaRPr/>
          </a:p>
        </p:txBody>
      </p:sp>
      <p:sp>
        <p:nvSpPr>
          <p:cNvPr id="416" name="Google Shape;416;p39"/>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
        <p:nvSpPr>
          <p:cNvPr descr="https://i1.wp.com/microcontrollerslab.com/wp-content/uploads/2015/08/Military-surveillance-systsem.jpg" id="417" name="Google Shape;417;p3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id="418" name="Google Shape;418;p39"/>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200"/>
              <a:buChar char="◻"/>
            </a:pPr>
            <a:r>
              <a:rPr lang="en-IN" sz="2000"/>
              <a:t>RFIDs are electronic devices associated with objects (“things”) that transmit their identity (usually a serial number) via radio links.</a:t>
            </a:r>
            <a:endParaRPr/>
          </a:p>
          <a:p>
            <a:pPr indent="-320040" lvl="0" marL="320040" rtl="0" algn="just">
              <a:spcBef>
                <a:spcPts val="700"/>
              </a:spcBef>
              <a:spcAft>
                <a:spcPts val="0"/>
              </a:spcAft>
              <a:buSzPts val="1200"/>
              <a:buChar char="◻"/>
            </a:pPr>
            <a:r>
              <a:rPr lang="en-IN" sz="2000"/>
              <a:t>RFID tags are devices that typically have a read-only chip that stores a unique number but has no processing capability.</a:t>
            </a:r>
            <a:endParaRPr/>
          </a:p>
          <a:p>
            <a:pPr indent="-320040" lvl="0" marL="320040" rtl="0" algn="just">
              <a:spcBef>
                <a:spcPts val="700"/>
              </a:spcBef>
              <a:spcAft>
                <a:spcPts val="0"/>
              </a:spcAft>
              <a:buSzPts val="1200"/>
              <a:buChar char="◻"/>
            </a:pPr>
            <a:r>
              <a:rPr lang="en-IN" sz="2000"/>
              <a:t>RFID  and barcode facilitate the global supply chain and impact all subsystems within that overall process, including material requirement planning (MRP), just in time (JIT), electronic data interchange (EDI), and electronic commerce (EC).</a:t>
            </a:r>
            <a:endParaRPr/>
          </a:p>
          <a:p>
            <a:pPr indent="-243840" lvl="0" marL="320040" rtl="0" algn="just">
              <a:spcBef>
                <a:spcPts val="700"/>
              </a:spcBef>
              <a:spcAft>
                <a:spcPts val="0"/>
              </a:spcAft>
              <a:buSzPts val="1200"/>
              <a:buNone/>
            </a:pPr>
            <a:r>
              <a:t/>
            </a:r>
            <a:endParaRPr sz="2000"/>
          </a:p>
        </p:txBody>
      </p:sp>
      <p:sp>
        <p:nvSpPr>
          <p:cNvPr descr="https://i1.wp.com/microcontrollerslab.com/wp-content/uploads/2015/08/Military-surveillance-systsem.jpg" id="419" name="Google Shape;419;p39"/>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4"/>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t/>
            </a:r>
            <a:endParaRPr/>
          </a:p>
        </p:txBody>
      </p:sp>
      <p:sp>
        <p:nvSpPr>
          <p:cNvPr id="144" name="Google Shape;144;p4"/>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740"/>
              <a:buChar char="◻"/>
            </a:pPr>
            <a:r>
              <a:rPr lang="en-IN"/>
              <a:t>Some fundamental issues and technologies that have to be considered in the context of Internet of things (IoT) design and deployment.</a:t>
            </a:r>
            <a:endParaRPr/>
          </a:p>
        </p:txBody>
      </p:sp>
      <p:sp>
        <p:nvSpPr>
          <p:cNvPr id="145" name="Google Shape;145;p4"/>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40"/>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959"/>
              <a:buFont typeface="Twentieth Century"/>
              <a:buNone/>
            </a:pPr>
            <a:r>
              <a:rPr lang="en-IN" sz="3959"/>
              <a:t>Key IoT Technologies</a:t>
            </a:r>
            <a:br>
              <a:rPr lang="en-IN" sz="3959"/>
            </a:br>
            <a:r>
              <a:rPr b="1" lang="en-IN" sz="3959"/>
              <a:t>RFID Technology</a:t>
            </a:r>
            <a:endParaRPr/>
          </a:p>
        </p:txBody>
      </p:sp>
      <p:sp>
        <p:nvSpPr>
          <p:cNvPr id="426" name="Google Shape;426;p40"/>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
        <p:nvSpPr>
          <p:cNvPr descr="https://i1.wp.com/microcontrollerslab.com/wp-content/uploads/2015/08/Military-surveillance-systsem.jpg" id="427" name="Google Shape;427;p40"/>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id="428" name="Google Shape;428;p40"/>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243840" lvl="0" marL="320040" rtl="0" algn="just">
              <a:spcBef>
                <a:spcPts val="0"/>
              </a:spcBef>
              <a:spcAft>
                <a:spcPts val="0"/>
              </a:spcAft>
              <a:buSzPts val="1200"/>
              <a:buNone/>
            </a:pPr>
            <a:r>
              <a:t/>
            </a:r>
            <a:endParaRPr sz="2000"/>
          </a:p>
        </p:txBody>
      </p:sp>
      <p:sp>
        <p:nvSpPr>
          <p:cNvPr descr="https://i1.wp.com/microcontrollerslab.com/wp-content/uploads/2015/08/Military-surveillance-systsem.jpg" id="429" name="Google Shape;429;p40"/>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pic>
        <p:nvPicPr>
          <p:cNvPr id="430" name="Google Shape;430;p40"/>
          <p:cNvPicPr preferRelativeResize="0"/>
          <p:nvPr/>
        </p:nvPicPr>
        <p:blipFill rotWithShape="1">
          <a:blip r:embed="rId3">
            <a:alphaModFix/>
          </a:blip>
          <a:srcRect b="0" l="0" r="0" t="0"/>
          <a:stretch/>
        </p:blipFill>
        <p:spPr>
          <a:xfrm>
            <a:off x="962025" y="1905000"/>
            <a:ext cx="7219949" cy="405923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Google Shape;436;p41"/>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959"/>
              <a:buFont typeface="Twentieth Century"/>
              <a:buNone/>
            </a:pPr>
            <a:r>
              <a:rPr lang="en-IN" sz="3959"/>
              <a:t>Key IoT Technologies</a:t>
            </a:r>
            <a:br>
              <a:rPr lang="en-IN" sz="3959"/>
            </a:br>
            <a:r>
              <a:rPr b="1" lang="en-IN" sz="3959"/>
              <a:t>RFID Technology</a:t>
            </a:r>
            <a:endParaRPr/>
          </a:p>
        </p:txBody>
      </p:sp>
      <p:sp>
        <p:nvSpPr>
          <p:cNvPr id="437" name="Google Shape;437;p41"/>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
        <p:nvSpPr>
          <p:cNvPr descr="https://i1.wp.com/microcontrollerslab.com/wp-content/uploads/2015/08/Military-surveillance-systsem.jpg" id="438" name="Google Shape;438;p4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descr="https://i1.wp.com/microcontrollerslab.com/wp-content/uploads/2015/08/Military-surveillance-systsem.jpg" id="439" name="Google Shape;439;p41"/>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pic>
        <p:nvPicPr>
          <p:cNvPr id="440" name="Google Shape;440;p41"/>
          <p:cNvPicPr preferRelativeResize="0"/>
          <p:nvPr>
            <p:ph idx="1" type="body"/>
          </p:nvPr>
        </p:nvPicPr>
        <p:blipFill rotWithShape="1">
          <a:blip r:embed="rId3">
            <a:alphaModFix/>
          </a:blip>
          <a:srcRect b="0" l="0" r="0" t="0"/>
          <a:stretch/>
        </p:blipFill>
        <p:spPr>
          <a:xfrm>
            <a:off x="1450975" y="2286000"/>
            <a:ext cx="6477000" cy="31242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Google Shape;446;p42"/>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959"/>
              <a:buFont typeface="Twentieth Century"/>
              <a:buNone/>
            </a:pPr>
            <a:r>
              <a:rPr lang="en-IN" sz="3959"/>
              <a:t>Key IoT Technologies</a:t>
            </a:r>
            <a:br>
              <a:rPr lang="en-IN" sz="3959"/>
            </a:br>
            <a:r>
              <a:rPr b="1" lang="en-IN" sz="3959"/>
              <a:t>RFID Technology- Basic Concept</a:t>
            </a:r>
            <a:endParaRPr b="1" sz="3959"/>
          </a:p>
        </p:txBody>
      </p:sp>
      <p:sp>
        <p:nvSpPr>
          <p:cNvPr id="447" name="Google Shape;447;p42"/>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
        <p:nvSpPr>
          <p:cNvPr descr="https://i1.wp.com/microcontrollerslab.com/wp-content/uploads/2015/08/Military-surveillance-systsem.jpg" id="448" name="Google Shape;448;p4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descr="https://i1.wp.com/microcontrollerslab.com/wp-content/uploads/2015/08/Military-surveillance-systsem.jpg" id="449" name="Google Shape;449;p42"/>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pic>
        <p:nvPicPr>
          <p:cNvPr id="450" name="Google Shape;450;p42"/>
          <p:cNvPicPr preferRelativeResize="0"/>
          <p:nvPr>
            <p:ph idx="1" type="body"/>
          </p:nvPr>
        </p:nvPicPr>
        <p:blipFill rotWithShape="1">
          <a:blip r:embed="rId3">
            <a:alphaModFix/>
          </a:blip>
          <a:srcRect b="-1" l="0" r="0" t="0"/>
          <a:stretch/>
        </p:blipFill>
        <p:spPr>
          <a:xfrm>
            <a:off x="792000" y="1295400"/>
            <a:ext cx="7560000" cy="5523743"/>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Google Shape;456;p43"/>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959"/>
              <a:buFont typeface="Twentieth Century"/>
              <a:buNone/>
            </a:pPr>
            <a:r>
              <a:rPr lang="en-IN" sz="3959"/>
              <a:t>Key IoT Technologies</a:t>
            </a:r>
            <a:br>
              <a:rPr lang="en-IN" sz="3959"/>
            </a:br>
            <a:r>
              <a:rPr b="1" lang="en-IN" sz="3959"/>
              <a:t>RFID Technology - Basic Concept</a:t>
            </a:r>
            <a:endParaRPr/>
          </a:p>
        </p:txBody>
      </p:sp>
      <p:sp>
        <p:nvSpPr>
          <p:cNvPr id="457" name="Google Shape;457;p43"/>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
        <p:nvSpPr>
          <p:cNvPr descr="https://i1.wp.com/microcontrollerslab.com/wp-content/uploads/2015/08/Military-surveillance-systsem.jpg" id="458" name="Google Shape;458;p4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descr="https://i1.wp.com/microcontrollerslab.com/wp-content/uploads/2015/08/Military-surveillance-systsem.jpg" id="459" name="Google Shape;459;p43"/>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pic>
        <p:nvPicPr>
          <p:cNvPr id="460" name="Google Shape;460;p43"/>
          <p:cNvPicPr preferRelativeResize="0"/>
          <p:nvPr>
            <p:ph idx="1" type="body"/>
          </p:nvPr>
        </p:nvPicPr>
        <p:blipFill rotWithShape="1">
          <a:blip r:embed="rId3">
            <a:alphaModFix/>
          </a:blip>
          <a:srcRect b="0" l="0" r="0" t="0"/>
          <a:stretch/>
        </p:blipFill>
        <p:spPr>
          <a:xfrm>
            <a:off x="216828" y="1305600"/>
            <a:ext cx="8710345" cy="54000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Google Shape;466;p44"/>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959"/>
              <a:buFont typeface="Twentieth Century"/>
              <a:buNone/>
            </a:pPr>
            <a:r>
              <a:rPr lang="en-IN" sz="3959"/>
              <a:t>Key IoT Technologies</a:t>
            </a:r>
            <a:br>
              <a:rPr lang="en-IN" sz="3959"/>
            </a:br>
            <a:r>
              <a:rPr b="1" lang="en-IN" sz="3959"/>
              <a:t>RFID Technology - Basic Concept</a:t>
            </a:r>
            <a:endParaRPr/>
          </a:p>
        </p:txBody>
      </p:sp>
      <p:sp>
        <p:nvSpPr>
          <p:cNvPr id="467" name="Google Shape;467;p44"/>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
        <p:nvSpPr>
          <p:cNvPr descr="https://i1.wp.com/microcontrollerslab.com/wp-content/uploads/2015/08/Military-surveillance-systsem.jpg" id="468" name="Google Shape;468;p4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descr="https://i1.wp.com/microcontrollerslab.com/wp-content/uploads/2015/08/Military-surveillance-systsem.jpg" id="469" name="Google Shape;469;p44"/>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pic>
        <p:nvPicPr>
          <p:cNvPr id="470" name="Google Shape;470;p44"/>
          <p:cNvPicPr preferRelativeResize="0"/>
          <p:nvPr>
            <p:ph idx="1" type="body"/>
          </p:nvPr>
        </p:nvPicPr>
        <p:blipFill rotWithShape="1">
          <a:blip r:embed="rId3">
            <a:alphaModFix/>
          </a:blip>
          <a:srcRect b="0" l="0" r="0" t="0"/>
          <a:stretch/>
        </p:blipFill>
        <p:spPr>
          <a:xfrm>
            <a:off x="409802" y="1295400"/>
            <a:ext cx="8324396" cy="55626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Google Shape;476;p45"/>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959"/>
              <a:buFont typeface="Twentieth Century"/>
              <a:buNone/>
            </a:pPr>
            <a:r>
              <a:rPr lang="en-IN" sz="3959"/>
              <a:t>Key IoT Technologies</a:t>
            </a:r>
            <a:br>
              <a:rPr lang="en-IN" sz="3959"/>
            </a:br>
            <a:r>
              <a:rPr b="1" lang="en-IN" sz="3959"/>
              <a:t>RFID Technology</a:t>
            </a:r>
            <a:endParaRPr/>
          </a:p>
        </p:txBody>
      </p:sp>
      <p:sp>
        <p:nvSpPr>
          <p:cNvPr id="477" name="Google Shape;477;p45"/>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
        <p:nvSpPr>
          <p:cNvPr descr="https://i1.wp.com/microcontrollerslab.com/wp-content/uploads/2015/08/Military-surveillance-systsem.jpg" id="478" name="Google Shape;478;p4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descr="https://i1.wp.com/microcontrollerslab.com/wp-content/uploads/2015/08/Military-surveillance-systsem.jpg" id="479" name="Google Shape;479;p45"/>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id="480" name="Google Shape;480;p45"/>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740"/>
              <a:buChar char="◻"/>
            </a:pPr>
            <a:r>
              <a:rPr lang="en-IN"/>
              <a:t>Contactless smart cards (SCs) are more sophisticated than RFID tags</a:t>
            </a:r>
            <a:endParaRPr/>
          </a:p>
          <a:p>
            <a:pPr indent="-320040" lvl="0" marL="320040" rtl="0" algn="just">
              <a:spcBef>
                <a:spcPts val="700"/>
              </a:spcBef>
              <a:spcAft>
                <a:spcPts val="0"/>
              </a:spcAft>
              <a:buSzPts val="1740"/>
              <a:buChar char="◻"/>
            </a:pPr>
            <a:r>
              <a:rPr lang="en-IN"/>
              <a:t>RFID tags are typically less expensive than SCs.</a:t>
            </a:r>
            <a:endParaRPr/>
          </a:p>
          <a:p>
            <a:pPr indent="-274320" lvl="1" marL="640080" rtl="0" algn="just">
              <a:spcBef>
                <a:spcPts val="550"/>
              </a:spcBef>
              <a:spcAft>
                <a:spcPts val="0"/>
              </a:spcAft>
              <a:buSzPts val="1820"/>
              <a:buChar char="🞑"/>
            </a:pPr>
            <a:r>
              <a:rPr lang="en-IN"/>
              <a:t>When an RFID tag or contactless SC passes within a defined range, a reader generates electromagnetic waves; the tag’s integrated antenna receives the signal and activates the chip in the tag/SC, and a wireless communications channel is set up between the reader and the tag enabling the transfer of pertinent data.</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Google Shape;486;p46"/>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959"/>
              <a:buFont typeface="Twentieth Century"/>
              <a:buNone/>
            </a:pPr>
            <a:r>
              <a:rPr lang="en-IN" sz="3959"/>
              <a:t>Key IoT Technologies</a:t>
            </a:r>
            <a:br>
              <a:rPr lang="en-IN" sz="3959"/>
            </a:br>
            <a:r>
              <a:rPr b="1" lang="en-IN" sz="3959"/>
              <a:t>RFID Technology</a:t>
            </a:r>
            <a:endParaRPr/>
          </a:p>
        </p:txBody>
      </p:sp>
      <p:sp>
        <p:nvSpPr>
          <p:cNvPr id="487" name="Google Shape;487;p46"/>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
        <p:nvSpPr>
          <p:cNvPr descr="https://i1.wp.com/microcontrollerslab.com/wp-content/uploads/2015/08/Military-surveillance-systsem.jpg" id="488" name="Google Shape;488;p4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descr="https://i1.wp.com/microcontrollerslab.com/wp-content/uploads/2015/08/Military-surveillance-systsem.jpg" id="489" name="Google Shape;489;p46"/>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pic>
        <p:nvPicPr>
          <p:cNvPr id="490" name="Google Shape;490;p46"/>
          <p:cNvPicPr preferRelativeResize="0"/>
          <p:nvPr>
            <p:ph idx="1" type="body"/>
          </p:nvPr>
        </p:nvPicPr>
        <p:blipFill rotWithShape="1">
          <a:blip r:embed="rId3">
            <a:alphaModFix/>
          </a:blip>
          <a:srcRect b="0" l="0" r="0" t="0"/>
          <a:stretch/>
        </p:blipFill>
        <p:spPr>
          <a:xfrm>
            <a:off x="230188" y="134938"/>
            <a:ext cx="8683625" cy="6615208"/>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sp>
        <p:nvSpPr>
          <p:cNvPr id="496" name="Google Shape;496;p47"/>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959"/>
              <a:buFont typeface="Twentieth Century"/>
              <a:buNone/>
            </a:pPr>
            <a:r>
              <a:rPr lang="en-IN" sz="3959"/>
              <a:t>Key IoT Technologies</a:t>
            </a:r>
            <a:br>
              <a:rPr lang="en-IN" sz="3959"/>
            </a:br>
            <a:r>
              <a:rPr b="1" lang="en-IN" sz="3959"/>
              <a:t>RFID Technology</a:t>
            </a:r>
            <a:endParaRPr/>
          </a:p>
        </p:txBody>
      </p:sp>
      <p:sp>
        <p:nvSpPr>
          <p:cNvPr id="497" name="Google Shape;497;p47"/>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
        <p:nvSpPr>
          <p:cNvPr descr="https://i1.wp.com/microcontrollerslab.com/wp-content/uploads/2015/08/Military-surveillance-systsem.jpg" id="498" name="Google Shape;498;p4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descr="https://i1.wp.com/microcontrollerslab.com/wp-content/uploads/2015/08/Military-surveillance-systsem.jpg" id="499" name="Google Shape;499;p47"/>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id="500" name="Google Shape;500;p47"/>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lnSpc>
                <a:spcPct val="80000"/>
              </a:lnSpc>
              <a:spcBef>
                <a:spcPts val="0"/>
              </a:spcBef>
              <a:spcAft>
                <a:spcPts val="0"/>
              </a:spcAft>
              <a:buSzPts val="1479"/>
              <a:buChar char="◻"/>
            </a:pPr>
            <a:r>
              <a:rPr lang="en-IN" sz="2465"/>
              <a:t>There are a number of standards for RFIDs. Some of the key ones include the following:</a:t>
            </a:r>
            <a:endParaRPr/>
          </a:p>
          <a:p>
            <a:pPr indent="-274320" lvl="1" marL="640080" rtl="0" algn="just">
              <a:lnSpc>
                <a:spcPct val="80000"/>
              </a:lnSpc>
              <a:spcBef>
                <a:spcPts val="550"/>
              </a:spcBef>
              <a:spcAft>
                <a:spcPts val="0"/>
              </a:spcAft>
              <a:buSzPts val="1547"/>
              <a:buChar char="🞑"/>
            </a:pPr>
            <a:r>
              <a:rPr lang="en-IN" sz="2210"/>
              <a:t>The ISO 14443 </a:t>
            </a:r>
            <a:endParaRPr sz="2210"/>
          </a:p>
          <a:p>
            <a:pPr indent="-228600" lvl="2" marL="914400" rtl="0" algn="just">
              <a:lnSpc>
                <a:spcPct val="80000"/>
              </a:lnSpc>
              <a:spcBef>
                <a:spcPts val="500"/>
              </a:spcBef>
              <a:spcAft>
                <a:spcPts val="0"/>
              </a:spcAft>
              <a:buSzPts val="1466"/>
              <a:buChar char="■"/>
            </a:pPr>
            <a:r>
              <a:rPr lang="en-IN" sz="1954"/>
              <a:t>operating frequency of  13.56 MHz that embed a CPU; power consumption is about 10mW; data throughput is about 100 Kbps and the maximum working distance (from the reader) is around 10 cm.</a:t>
            </a:r>
            <a:endParaRPr/>
          </a:p>
          <a:p>
            <a:pPr indent="-274320" lvl="1" marL="640080" rtl="0" algn="just">
              <a:lnSpc>
                <a:spcPct val="80000"/>
              </a:lnSpc>
              <a:spcBef>
                <a:spcPts val="550"/>
              </a:spcBef>
              <a:spcAft>
                <a:spcPts val="0"/>
              </a:spcAft>
              <a:buSzPts val="1547"/>
              <a:buChar char="🞑"/>
            </a:pPr>
            <a:r>
              <a:rPr lang="en-IN" sz="2210"/>
              <a:t>The ISO 15693 </a:t>
            </a:r>
            <a:endParaRPr sz="2210"/>
          </a:p>
          <a:p>
            <a:pPr indent="-228600" lvl="2" marL="914400" rtl="0" algn="just">
              <a:lnSpc>
                <a:spcPct val="80000"/>
              </a:lnSpc>
              <a:spcBef>
                <a:spcPts val="500"/>
              </a:spcBef>
              <a:spcAft>
                <a:spcPts val="0"/>
              </a:spcAft>
              <a:buSzPts val="1466"/>
              <a:buChar char="■"/>
            </a:pPr>
            <a:r>
              <a:rPr lang="en-IN" sz="1954"/>
              <a:t>operating at 13.56 MHz frequency, but it enables working distances as high as 1 m, with a data throughput of a few Kbps.</a:t>
            </a:r>
            <a:endParaRPr/>
          </a:p>
          <a:p>
            <a:pPr indent="-274320" lvl="1" marL="640080" rtl="0" algn="just">
              <a:lnSpc>
                <a:spcPct val="80000"/>
              </a:lnSpc>
              <a:spcBef>
                <a:spcPts val="550"/>
              </a:spcBef>
              <a:spcAft>
                <a:spcPts val="0"/>
              </a:spcAft>
              <a:buSzPts val="1547"/>
              <a:buChar char="🞑"/>
            </a:pPr>
            <a:r>
              <a:rPr lang="en-IN" sz="2210"/>
              <a:t>The ISO 18000 </a:t>
            </a:r>
            <a:endParaRPr sz="2210"/>
          </a:p>
          <a:p>
            <a:pPr indent="-228600" lvl="2" marL="914400" rtl="0" algn="just">
              <a:lnSpc>
                <a:spcPct val="80000"/>
              </a:lnSpc>
              <a:spcBef>
                <a:spcPts val="500"/>
              </a:spcBef>
              <a:spcAft>
                <a:spcPts val="0"/>
              </a:spcAft>
              <a:buSzPts val="1466"/>
              <a:buChar char="■"/>
            </a:pPr>
            <a:r>
              <a:rPr lang="en-IN" sz="1954"/>
              <a:t>with frequency such as 135 KHz, 13.56 MHz, 2.45 GHz, 5.8 GHz, 860–960 MHz, and 433 MHz. </a:t>
            </a:r>
            <a:endParaRPr sz="1954"/>
          </a:p>
          <a:p>
            <a:pPr indent="-228600" lvl="2" marL="914400" rtl="0" algn="just">
              <a:lnSpc>
                <a:spcPct val="80000"/>
              </a:lnSpc>
              <a:spcBef>
                <a:spcPts val="500"/>
              </a:spcBef>
              <a:spcAft>
                <a:spcPts val="0"/>
              </a:spcAft>
              <a:buSzPts val="1466"/>
              <a:buChar char="■"/>
            </a:pPr>
            <a:r>
              <a:rPr lang="en-IN" sz="1954"/>
              <a:t>The ISO 18000–6 standard uses the 860–960MHz range and is the basis for the Class-1 Generation-2 UHF RFID, introduced by the EPCglobal Consortium.</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sp>
        <p:nvSpPr>
          <p:cNvPr id="506" name="Google Shape;506;p48"/>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959"/>
              <a:buFont typeface="Twentieth Century"/>
              <a:buNone/>
            </a:pPr>
            <a:r>
              <a:rPr lang="en-IN" sz="3959"/>
              <a:t>Key IoT Technologies</a:t>
            </a:r>
            <a:br>
              <a:rPr lang="en-IN" sz="3959"/>
            </a:br>
            <a:r>
              <a:rPr b="1" lang="en-IN" sz="3959"/>
              <a:t>RFID Technology</a:t>
            </a:r>
            <a:endParaRPr/>
          </a:p>
        </p:txBody>
      </p:sp>
      <p:sp>
        <p:nvSpPr>
          <p:cNvPr id="507" name="Google Shape;507;p48"/>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
        <p:nvSpPr>
          <p:cNvPr descr="https://i1.wp.com/microcontrollerslab.com/wp-content/uploads/2015/08/Military-surveillance-systsem.jpg" id="508" name="Google Shape;508;p4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descr="https://i1.wp.com/microcontrollerslab.com/wp-content/uploads/2015/08/Military-surveillance-systsem.jpg" id="509" name="Google Shape;509;p48"/>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id="510" name="Google Shape;510;p48"/>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740"/>
              <a:buChar char="◻"/>
            </a:pPr>
            <a:r>
              <a:rPr lang="en-IN"/>
              <a:t>Typically, EPC codes used for active RFIDs or IP addresses are transmitted in clear form </a:t>
            </a:r>
            <a:endParaRPr/>
          </a:p>
          <a:p>
            <a:pPr indent="-274320" lvl="1" marL="640080" rtl="0" algn="just">
              <a:spcBef>
                <a:spcPts val="550"/>
              </a:spcBef>
              <a:spcAft>
                <a:spcPts val="0"/>
              </a:spcAft>
              <a:buSzPts val="1820"/>
              <a:buChar char="🞑"/>
            </a:pPr>
            <a:r>
              <a:rPr lang="en-IN"/>
              <a:t>Provide strong privacy for the IoT. </a:t>
            </a:r>
            <a:endParaRPr/>
          </a:p>
          <a:p>
            <a:pPr indent="-274320" lvl="1" marL="640080" rtl="0" algn="just">
              <a:spcBef>
                <a:spcPts val="550"/>
              </a:spcBef>
              <a:spcAft>
                <a:spcPts val="0"/>
              </a:spcAft>
              <a:buSzPts val="1820"/>
              <a:buChar char="🞑"/>
            </a:pPr>
            <a:r>
              <a:rPr lang="en-IN"/>
              <a:t>The host identity protocol (HIP) with this protocol, active RFIDs do not expose their identity in clear text, but protect the identity value (e.g., an EPC) using cryptographic procedures.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Google Shape;516;p49"/>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959"/>
              <a:buFont typeface="Twentieth Century"/>
              <a:buNone/>
            </a:pPr>
            <a:r>
              <a:rPr lang="en-IN" sz="3959"/>
              <a:t>Key IoT Technologies</a:t>
            </a:r>
            <a:br>
              <a:rPr lang="en-IN" sz="3959"/>
            </a:br>
            <a:r>
              <a:rPr b="1" lang="en-IN" sz="3959"/>
              <a:t>RFID Technology</a:t>
            </a:r>
            <a:endParaRPr/>
          </a:p>
        </p:txBody>
      </p:sp>
      <p:sp>
        <p:nvSpPr>
          <p:cNvPr id="517" name="Google Shape;517;p49"/>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
        <p:nvSpPr>
          <p:cNvPr descr="https://i1.wp.com/microcontrollerslab.com/wp-content/uploads/2015/08/Military-surveillance-systsem.jpg" id="518" name="Google Shape;518;p4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descr="https://i1.wp.com/microcontrollerslab.com/wp-content/uploads/2015/08/Military-surveillance-systsem.jpg" id="519" name="Google Shape;519;p49"/>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id="520" name="Google Shape;520;p49"/>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lnSpc>
                <a:spcPct val="80000"/>
              </a:lnSpc>
              <a:spcBef>
                <a:spcPts val="0"/>
              </a:spcBef>
              <a:spcAft>
                <a:spcPts val="0"/>
              </a:spcAft>
              <a:buSzPts val="1479"/>
              <a:buChar char="◻"/>
            </a:pPr>
            <a:r>
              <a:rPr lang="en-IN" sz="2465"/>
              <a:t>An RFID system is logically comprising several layers, as follows:</a:t>
            </a:r>
            <a:endParaRPr/>
          </a:p>
          <a:p>
            <a:pPr indent="-274320" lvl="1" marL="640080" rtl="0" algn="just">
              <a:lnSpc>
                <a:spcPct val="80000"/>
              </a:lnSpc>
              <a:spcBef>
                <a:spcPts val="550"/>
              </a:spcBef>
              <a:spcAft>
                <a:spcPts val="0"/>
              </a:spcAft>
              <a:buSzPts val="1547"/>
              <a:buChar char="🞑"/>
            </a:pPr>
            <a:r>
              <a:rPr lang="en-IN" sz="2210"/>
              <a:t>the tag layer, </a:t>
            </a:r>
            <a:endParaRPr sz="2210"/>
          </a:p>
          <a:p>
            <a:pPr indent="-274320" lvl="1" marL="640080" rtl="0" algn="just">
              <a:lnSpc>
                <a:spcPct val="80000"/>
              </a:lnSpc>
              <a:spcBef>
                <a:spcPts val="550"/>
              </a:spcBef>
              <a:spcAft>
                <a:spcPts val="0"/>
              </a:spcAft>
              <a:buSzPts val="1547"/>
              <a:buChar char="🞑"/>
            </a:pPr>
            <a:r>
              <a:rPr lang="en-IN" sz="2210"/>
              <a:t>the air interface (also called media interface) layer, </a:t>
            </a:r>
            <a:endParaRPr/>
          </a:p>
          <a:p>
            <a:pPr indent="-274320" lvl="1" marL="640080" rtl="0" algn="just">
              <a:lnSpc>
                <a:spcPct val="80000"/>
              </a:lnSpc>
              <a:spcBef>
                <a:spcPts val="550"/>
              </a:spcBef>
              <a:spcAft>
                <a:spcPts val="0"/>
              </a:spcAft>
              <a:buSzPts val="1547"/>
              <a:buChar char="🞑"/>
            </a:pPr>
            <a:r>
              <a:rPr lang="en-IN" sz="2210"/>
              <a:t>the reader layer;</a:t>
            </a:r>
            <a:endParaRPr/>
          </a:p>
          <a:p>
            <a:pPr indent="-320040" lvl="0" marL="320040" rtl="0" algn="just">
              <a:lnSpc>
                <a:spcPct val="80000"/>
              </a:lnSpc>
              <a:spcBef>
                <a:spcPts val="700"/>
              </a:spcBef>
              <a:spcAft>
                <a:spcPts val="0"/>
              </a:spcAft>
              <a:buSzPts val="1479"/>
              <a:buChar char="◻"/>
            </a:pPr>
            <a:r>
              <a:rPr lang="en-IN" sz="2465"/>
              <a:t>Tag (device) layer: </a:t>
            </a:r>
            <a:endParaRPr sz="2465"/>
          </a:p>
          <a:p>
            <a:pPr indent="-274320" lvl="1" marL="640080" rtl="0" algn="just">
              <a:lnSpc>
                <a:spcPct val="80000"/>
              </a:lnSpc>
              <a:spcBef>
                <a:spcPts val="550"/>
              </a:spcBef>
              <a:spcAft>
                <a:spcPts val="0"/>
              </a:spcAft>
              <a:buSzPts val="1547"/>
              <a:buChar char="🞑"/>
            </a:pPr>
            <a:r>
              <a:rPr lang="en-IN" sz="2210"/>
              <a:t>Architecture and EPCglobal Gen2 tag finite state machine</a:t>
            </a:r>
            <a:endParaRPr/>
          </a:p>
          <a:p>
            <a:pPr indent="-320040" lvl="0" marL="320040" rtl="0" algn="just">
              <a:lnSpc>
                <a:spcPct val="80000"/>
              </a:lnSpc>
              <a:spcBef>
                <a:spcPts val="700"/>
              </a:spcBef>
              <a:spcAft>
                <a:spcPts val="0"/>
              </a:spcAft>
              <a:buSzPts val="1479"/>
              <a:buChar char="◻"/>
            </a:pPr>
            <a:r>
              <a:rPr lang="en-IN" sz="2465"/>
              <a:t>Media interface layer: </a:t>
            </a:r>
            <a:endParaRPr sz="2465"/>
          </a:p>
          <a:p>
            <a:pPr indent="-274320" lvl="1" marL="640080" rtl="0" algn="just">
              <a:lnSpc>
                <a:spcPct val="80000"/>
              </a:lnSpc>
              <a:spcBef>
                <a:spcPts val="550"/>
              </a:spcBef>
              <a:spcAft>
                <a:spcPts val="0"/>
              </a:spcAft>
              <a:buSzPts val="1547"/>
              <a:buChar char="🞑"/>
            </a:pPr>
            <a:r>
              <a:rPr lang="en-IN" sz="2210"/>
              <a:t>Frequency bands, antennas, read range, modulation, encoding, data rates</a:t>
            </a:r>
            <a:endParaRPr/>
          </a:p>
          <a:p>
            <a:pPr indent="-320040" lvl="0" marL="320040" rtl="0" algn="just">
              <a:lnSpc>
                <a:spcPct val="80000"/>
              </a:lnSpc>
              <a:spcBef>
                <a:spcPts val="700"/>
              </a:spcBef>
              <a:spcAft>
                <a:spcPts val="0"/>
              </a:spcAft>
              <a:buSzPts val="1479"/>
              <a:buChar char="◻"/>
            </a:pPr>
            <a:r>
              <a:rPr lang="en-IN" sz="2465"/>
              <a:t>Reader layer: </a:t>
            </a:r>
            <a:endParaRPr sz="2465"/>
          </a:p>
          <a:p>
            <a:pPr indent="-274320" lvl="1" marL="640080" rtl="0" algn="just">
              <a:lnSpc>
                <a:spcPct val="80000"/>
              </a:lnSpc>
              <a:spcBef>
                <a:spcPts val="550"/>
              </a:spcBef>
              <a:spcAft>
                <a:spcPts val="0"/>
              </a:spcAft>
              <a:buSzPts val="1547"/>
              <a:buChar char="🞑"/>
            </a:pPr>
            <a:r>
              <a:rPr lang="en-IN" sz="2210"/>
              <a:t>Architecture, antenna configurations, Gen2 sessions, Gen2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5"/>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959"/>
              <a:buFont typeface="Twentieth Century"/>
              <a:buNone/>
            </a:pPr>
            <a:r>
              <a:rPr lang="en-IN" sz="3959"/>
              <a:t>Identification of IoT Object and</a:t>
            </a:r>
            <a:br>
              <a:rPr lang="en-IN" sz="3959"/>
            </a:br>
            <a:r>
              <a:rPr lang="en-IN" sz="3959"/>
              <a:t>Services</a:t>
            </a:r>
            <a:endParaRPr/>
          </a:p>
        </p:txBody>
      </p:sp>
      <p:sp>
        <p:nvSpPr>
          <p:cNvPr id="151" name="Google Shape;151;p5"/>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lnSpc>
                <a:spcPct val="90000"/>
              </a:lnSpc>
              <a:spcBef>
                <a:spcPts val="0"/>
              </a:spcBef>
              <a:spcAft>
                <a:spcPts val="0"/>
              </a:spcAft>
              <a:buSzPts val="1609"/>
              <a:buChar char="◻"/>
            </a:pPr>
            <a:r>
              <a:rPr lang="en-IN" sz="2682"/>
              <a:t>Identification codes can be classified as </a:t>
            </a:r>
            <a:endParaRPr sz="2682"/>
          </a:p>
          <a:p>
            <a:pPr indent="-274320" lvl="1" marL="640080" rtl="0" algn="just">
              <a:lnSpc>
                <a:spcPct val="90000"/>
              </a:lnSpc>
              <a:spcBef>
                <a:spcPts val="550"/>
              </a:spcBef>
              <a:spcAft>
                <a:spcPts val="0"/>
              </a:spcAft>
              <a:buSzPts val="1683"/>
              <a:buChar char="🞑"/>
            </a:pPr>
            <a:r>
              <a:rPr lang="en-IN" sz="2405"/>
              <a:t>(i) object IDs (OIDs)</a:t>
            </a:r>
            <a:endParaRPr/>
          </a:p>
          <a:p>
            <a:pPr indent="-274320" lvl="1" marL="640080" rtl="0" algn="just">
              <a:lnSpc>
                <a:spcPct val="90000"/>
              </a:lnSpc>
              <a:spcBef>
                <a:spcPts val="550"/>
              </a:spcBef>
              <a:spcAft>
                <a:spcPts val="0"/>
              </a:spcAft>
              <a:buSzPts val="1683"/>
              <a:buChar char="🞑"/>
            </a:pPr>
            <a:r>
              <a:rPr lang="en-IN" sz="2405"/>
              <a:t>(ii) communication IDs. </a:t>
            </a:r>
            <a:endParaRPr sz="2405"/>
          </a:p>
          <a:p>
            <a:pPr indent="-320040" lvl="0" marL="320040" rtl="0" algn="just">
              <a:lnSpc>
                <a:spcPct val="90000"/>
              </a:lnSpc>
              <a:spcBef>
                <a:spcPts val="700"/>
              </a:spcBef>
              <a:spcAft>
                <a:spcPts val="0"/>
              </a:spcAft>
              <a:buSzPts val="1609"/>
              <a:buChar char="◻"/>
            </a:pPr>
            <a:r>
              <a:rPr lang="en-IN" sz="2682"/>
              <a:t>Examples</a:t>
            </a:r>
            <a:endParaRPr/>
          </a:p>
          <a:p>
            <a:pPr indent="-274320" lvl="1" marL="640080" rtl="0" algn="just">
              <a:lnSpc>
                <a:spcPct val="90000"/>
              </a:lnSpc>
              <a:spcBef>
                <a:spcPts val="550"/>
              </a:spcBef>
              <a:spcAft>
                <a:spcPts val="0"/>
              </a:spcAft>
              <a:buSzPts val="1683"/>
              <a:buChar char="🞑"/>
            </a:pPr>
            <a:r>
              <a:rPr lang="en-IN" sz="2405"/>
              <a:t>radio frequency identification (RFID)/electronic product code (EPC), content ID,</a:t>
            </a:r>
            <a:r>
              <a:rPr lang="en-IN" sz="462"/>
              <a:t>1 </a:t>
            </a:r>
            <a:endParaRPr sz="462"/>
          </a:p>
          <a:p>
            <a:pPr indent="-274320" lvl="1" marL="640080" rtl="0" algn="just">
              <a:lnSpc>
                <a:spcPct val="90000"/>
              </a:lnSpc>
              <a:spcBef>
                <a:spcPts val="550"/>
              </a:spcBef>
              <a:spcAft>
                <a:spcPts val="0"/>
              </a:spcAft>
              <a:buSzPts val="1683"/>
              <a:buChar char="🞑"/>
            </a:pPr>
            <a:r>
              <a:rPr lang="en-IN" sz="2405"/>
              <a:t>telephone number, and uniform resource identifier (URI)/uniform </a:t>
            </a:r>
            <a:r>
              <a:rPr lang="en-IN" sz="2960"/>
              <a:t>resource locator (URL); </a:t>
            </a:r>
            <a:endParaRPr sz="2960"/>
          </a:p>
          <a:p>
            <a:pPr indent="-274320" lvl="1" marL="640080" rtl="0" algn="just">
              <a:lnSpc>
                <a:spcPct val="90000"/>
              </a:lnSpc>
              <a:spcBef>
                <a:spcPts val="550"/>
              </a:spcBef>
              <a:spcAft>
                <a:spcPts val="0"/>
              </a:spcAft>
              <a:buSzPts val="2072"/>
              <a:buChar char="🞑"/>
            </a:pPr>
            <a:r>
              <a:rPr lang="en-IN" sz="2960"/>
              <a:t>media access control (MAC) address, network layer/IP address, and session/protocol ID.</a:t>
            </a:r>
            <a:endParaRPr sz="2405"/>
          </a:p>
        </p:txBody>
      </p:sp>
      <p:sp>
        <p:nvSpPr>
          <p:cNvPr id="152" name="Google Shape;152;p5"/>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5" name="Shape 525"/>
        <p:cNvGrpSpPr/>
        <p:nvPr/>
      </p:nvGrpSpPr>
      <p:grpSpPr>
        <a:xfrm>
          <a:off x="0" y="0"/>
          <a:ext cx="0" cy="0"/>
          <a:chOff x="0" y="0"/>
          <a:chExt cx="0" cy="0"/>
        </a:xfrm>
      </p:grpSpPr>
      <p:sp>
        <p:nvSpPr>
          <p:cNvPr id="526" name="Google Shape;526;p50"/>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000"/>
              <a:buFont typeface="Twentieth Century"/>
              <a:buNone/>
            </a:pPr>
            <a:r>
              <a:rPr b="1" lang="en-IN" sz="4000"/>
              <a:t>Key IoT Technologies</a:t>
            </a:r>
            <a:br>
              <a:rPr b="1" lang="en-IN" sz="4000"/>
            </a:br>
            <a:r>
              <a:rPr b="1" lang="en-IN" sz="4000"/>
              <a:t>RFID Technology- </a:t>
            </a:r>
            <a:r>
              <a:rPr b="1" lang="en-IN" sz="1800"/>
              <a:t>standards in the EPCglobal environment</a:t>
            </a:r>
            <a:endParaRPr b="1" sz="4000"/>
          </a:p>
        </p:txBody>
      </p:sp>
      <p:sp>
        <p:nvSpPr>
          <p:cNvPr id="527" name="Google Shape;527;p50"/>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
        <p:nvSpPr>
          <p:cNvPr descr="https://i1.wp.com/microcontrollerslab.com/wp-content/uploads/2015/08/Military-surveillance-systsem.jpg" id="528" name="Google Shape;528;p50"/>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descr="https://i1.wp.com/microcontrollerslab.com/wp-content/uploads/2015/08/Military-surveillance-systsem.jpg" id="529" name="Google Shape;529;p50"/>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pic>
        <p:nvPicPr>
          <p:cNvPr id="530" name="Google Shape;530;p50"/>
          <p:cNvPicPr preferRelativeResize="0"/>
          <p:nvPr>
            <p:ph idx="1" type="body"/>
          </p:nvPr>
        </p:nvPicPr>
        <p:blipFill rotWithShape="1">
          <a:blip r:embed="rId3">
            <a:alphaModFix/>
          </a:blip>
          <a:srcRect b="0" l="0" r="0" t="0"/>
          <a:stretch/>
        </p:blipFill>
        <p:spPr>
          <a:xfrm>
            <a:off x="1257300" y="1524000"/>
            <a:ext cx="6629400" cy="52578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Google Shape;536;p51"/>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000"/>
              <a:buFont typeface="Twentieth Century"/>
              <a:buNone/>
            </a:pPr>
            <a:r>
              <a:rPr b="1" lang="en-IN" sz="4000"/>
              <a:t>Key IoT Technologies</a:t>
            </a:r>
            <a:br>
              <a:rPr b="1" lang="en-IN" sz="4000"/>
            </a:br>
            <a:r>
              <a:rPr b="1" lang="en-IN" sz="4000"/>
              <a:t>RFID Technology- </a:t>
            </a:r>
            <a:r>
              <a:rPr b="1" lang="en-IN" sz="1800"/>
              <a:t>standards in the EPCglobal environment</a:t>
            </a:r>
            <a:endParaRPr b="1" sz="4000"/>
          </a:p>
        </p:txBody>
      </p:sp>
      <p:sp>
        <p:nvSpPr>
          <p:cNvPr id="537" name="Google Shape;537;p51"/>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
        <p:nvSpPr>
          <p:cNvPr descr="https://i1.wp.com/microcontrollerslab.com/wp-content/uploads/2015/08/Military-surveillance-systsem.jpg" id="538" name="Google Shape;538;p5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descr="https://i1.wp.com/microcontrollerslab.com/wp-content/uploads/2015/08/Military-surveillance-systsem.jpg" id="539" name="Google Shape;539;p51"/>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id="540" name="Google Shape;540;p51"/>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740"/>
              <a:buChar char="◻"/>
            </a:pPr>
            <a:r>
              <a:rPr lang="en-IN"/>
              <a:t>An interface is the UHF Class-1 Gen-2 tag air interface, which specifies a radio-frequency communications protocol by which an RFID tag and an RFID reader device may interact. </a:t>
            </a:r>
            <a:endParaRPr/>
          </a:p>
          <a:p>
            <a:pPr indent="-320040" lvl="0" marL="320040" rtl="0" algn="just">
              <a:spcBef>
                <a:spcPts val="700"/>
              </a:spcBef>
              <a:spcAft>
                <a:spcPts val="0"/>
              </a:spcAft>
              <a:buSzPts val="1740"/>
              <a:buChar char="◻"/>
            </a:pPr>
            <a:r>
              <a:rPr lang="en-IN"/>
              <a:t>A component is an RFID tag that is the product of a specific tag manufacturer.</a:t>
            </a:r>
            <a:endParaRPr/>
          </a:p>
          <a:p>
            <a:pPr indent="-320040" lvl="0" marL="320040" rtl="0" algn="just">
              <a:spcBef>
                <a:spcPts val="700"/>
              </a:spcBef>
              <a:spcAft>
                <a:spcPts val="0"/>
              </a:spcAft>
              <a:buSzPts val="1740"/>
              <a:buChar char="◻"/>
            </a:pPr>
            <a:r>
              <a:rPr lang="en-IN"/>
              <a:t>An EPC Network Service is the ONS, which provides a logically centralized registry through which an EPC may be associated with information services.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Google Shape;546;p52"/>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959"/>
              <a:buFont typeface="Twentieth Century"/>
              <a:buNone/>
            </a:pPr>
            <a:r>
              <a:rPr lang="en-IN" sz="3959"/>
              <a:t>Key IoT Technologies</a:t>
            </a:r>
            <a:br>
              <a:rPr lang="en-IN" sz="3959"/>
            </a:br>
            <a:r>
              <a:rPr b="1" lang="en-IN" sz="3959"/>
              <a:t>Satellite Technology</a:t>
            </a:r>
            <a:endParaRPr/>
          </a:p>
        </p:txBody>
      </p:sp>
      <p:sp>
        <p:nvSpPr>
          <p:cNvPr id="547" name="Google Shape;547;p52"/>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
        <p:nvSpPr>
          <p:cNvPr descr="https://i1.wp.com/microcontrollerslab.com/wp-content/uploads/2015/08/Military-surveillance-systsem.jpg" id="548" name="Google Shape;548;p5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descr="https://i1.wp.com/microcontrollerslab.com/wp-content/uploads/2015/08/Military-surveillance-systsem.jpg" id="549" name="Google Shape;549;p52"/>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id="550" name="Google Shape;550;p52"/>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740"/>
              <a:buChar char="◻"/>
            </a:pPr>
            <a:r>
              <a:rPr lang="en-IN"/>
              <a:t>Ability to support mobility in all geographical environments (including Antarctica) </a:t>
            </a:r>
            <a:endParaRPr/>
          </a:p>
          <a:p>
            <a:pPr indent="-320040" lvl="0" marL="320040" rtl="0" algn="just">
              <a:spcBef>
                <a:spcPts val="700"/>
              </a:spcBef>
              <a:spcAft>
                <a:spcPts val="0"/>
              </a:spcAft>
              <a:buSzPts val="1740"/>
              <a:buChar char="◻"/>
            </a:pPr>
            <a:r>
              <a:rPr lang="en-IN"/>
              <a:t>Global reach </a:t>
            </a:r>
            <a:endParaRPr/>
          </a:p>
          <a:p>
            <a:pPr indent="-320040" lvl="0" marL="320040" rtl="0" algn="just">
              <a:spcBef>
                <a:spcPts val="700"/>
              </a:spcBef>
              <a:spcAft>
                <a:spcPts val="0"/>
              </a:spcAft>
              <a:buSzPts val="1740"/>
              <a:buChar char="◻"/>
            </a:pPr>
            <a:r>
              <a:rPr lang="en-IN"/>
              <a:t>Offers interesting commercial possibilities </a:t>
            </a:r>
            <a:endParaRPr/>
          </a:p>
          <a:p>
            <a:pPr indent="-209550" lvl="0" marL="320040" rtl="0" algn="just">
              <a:spcBef>
                <a:spcPts val="700"/>
              </a:spcBef>
              <a:spcAft>
                <a:spcPts val="0"/>
              </a:spcAft>
              <a:buSzPts val="1740"/>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4" name="Shape 554"/>
        <p:cNvGrpSpPr/>
        <p:nvPr/>
      </p:nvGrpSpPr>
      <p:grpSpPr>
        <a:xfrm>
          <a:off x="0" y="0"/>
          <a:ext cx="0" cy="0"/>
          <a:chOff x="0" y="0"/>
          <a:chExt cx="0" cy="0"/>
        </a:xfrm>
      </p:grpSpPr>
      <p:sp>
        <p:nvSpPr>
          <p:cNvPr id="555" name="Google Shape;555;p53"/>
          <p:cNvSpPr txBox="1"/>
          <p:nvPr>
            <p:ph type="ctrTitle"/>
          </p:nvPr>
        </p:nvSpPr>
        <p:spPr>
          <a:xfrm>
            <a:off x="2362200" y="4038600"/>
            <a:ext cx="6477000" cy="1828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2"/>
              </a:buClr>
              <a:buSzPts val="4400"/>
              <a:buFont typeface="Twentieth Century"/>
              <a:buNone/>
            </a:pPr>
            <a:r>
              <a:rPr lang="en-IN"/>
              <a:t>EVOLVING IOT STANDARDS</a:t>
            </a:r>
            <a:endParaRPr/>
          </a:p>
        </p:txBody>
      </p:sp>
      <p:sp>
        <p:nvSpPr>
          <p:cNvPr id="556" name="Google Shape;556;p53"/>
          <p:cNvSpPr txBox="1"/>
          <p:nvPr>
            <p:ph idx="1" type="subTitle"/>
          </p:nvPr>
        </p:nvSpPr>
        <p:spPr>
          <a:xfrm>
            <a:off x="2362200" y="6050037"/>
            <a:ext cx="6705600" cy="685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560"/>
              <a:buNone/>
            </a:pPr>
            <a:r>
              <a:t/>
            </a:r>
            <a:endParaRPr/>
          </a:p>
        </p:txBody>
      </p:sp>
      <p:sp>
        <p:nvSpPr>
          <p:cNvPr id="557" name="Google Shape;557;p53"/>
          <p:cNvSpPr txBox="1"/>
          <p:nvPr>
            <p:ph idx="12" type="sldNum"/>
          </p:nvPr>
        </p:nvSpPr>
        <p:spPr>
          <a:xfrm>
            <a:off x="8001000" y="228600"/>
            <a:ext cx="838200" cy="381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1" name="Shape 561"/>
        <p:cNvGrpSpPr/>
        <p:nvPr/>
      </p:nvGrpSpPr>
      <p:grpSpPr>
        <a:xfrm>
          <a:off x="0" y="0"/>
          <a:ext cx="0" cy="0"/>
          <a:chOff x="0" y="0"/>
          <a:chExt cx="0" cy="0"/>
        </a:xfrm>
      </p:grpSpPr>
      <p:sp>
        <p:nvSpPr>
          <p:cNvPr id="562" name="Google Shape;562;p54"/>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t/>
            </a:r>
            <a:endParaRPr/>
          </a:p>
        </p:txBody>
      </p:sp>
      <p:sp>
        <p:nvSpPr>
          <p:cNvPr id="563" name="Google Shape;563;p54"/>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
        <p:nvSpPr>
          <p:cNvPr id="564" name="Google Shape;564;p54"/>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740"/>
              <a:buChar char="◻"/>
            </a:pPr>
            <a:r>
              <a:rPr lang="en-IN"/>
              <a:t>Covers supporting standards that come into play in the deployment of IoT and machine-to-machine (M2M) services.</a:t>
            </a:r>
            <a:endParaRPr/>
          </a:p>
          <a:p>
            <a:pPr indent="-209550" lvl="0" marL="320040" rtl="0" algn="just">
              <a:spcBef>
                <a:spcPts val="700"/>
              </a:spcBef>
              <a:spcAft>
                <a:spcPts val="0"/>
              </a:spcAft>
              <a:buSzPts val="1740"/>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8" name="Shape 568"/>
        <p:cNvGrpSpPr/>
        <p:nvPr/>
      </p:nvGrpSpPr>
      <p:grpSpPr>
        <a:xfrm>
          <a:off x="0" y="0"/>
          <a:ext cx="0" cy="0"/>
          <a:chOff x="0" y="0"/>
          <a:chExt cx="0" cy="0"/>
        </a:xfrm>
      </p:grpSpPr>
      <p:sp>
        <p:nvSpPr>
          <p:cNvPr id="569" name="Google Shape;569;p55"/>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IN"/>
              <a:t>Overview and Approaches</a:t>
            </a:r>
            <a:endParaRPr/>
          </a:p>
        </p:txBody>
      </p:sp>
      <p:sp>
        <p:nvSpPr>
          <p:cNvPr id="570" name="Google Shape;570;p55"/>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lnSpc>
                <a:spcPct val="80000"/>
              </a:lnSpc>
              <a:spcBef>
                <a:spcPts val="0"/>
              </a:spcBef>
              <a:spcAft>
                <a:spcPts val="0"/>
              </a:spcAft>
              <a:buSzPts val="1609"/>
              <a:buChar char="◻"/>
            </a:pPr>
            <a:r>
              <a:rPr lang="en-IN" sz="2682"/>
              <a:t>When there is insufficient standardization, capability mismatches between different devices easily arise.</a:t>
            </a:r>
            <a:endParaRPr/>
          </a:p>
          <a:p>
            <a:pPr indent="-320040" lvl="0" marL="320040" rtl="0" algn="just">
              <a:lnSpc>
                <a:spcPct val="80000"/>
              </a:lnSpc>
              <a:spcBef>
                <a:spcPts val="700"/>
              </a:spcBef>
              <a:spcAft>
                <a:spcPts val="0"/>
              </a:spcAft>
              <a:buSzPts val="1609"/>
              <a:buChar char="◻"/>
            </a:pPr>
            <a:r>
              <a:rPr lang="en-IN" sz="2682"/>
              <a:t>While IoT systems can utilize existing Internet protocols, power, processing, and capabilities constrained IoT environment can benefit from additional protocols that help optimize the communications and lower the computational requirements.</a:t>
            </a:r>
            <a:endParaRPr/>
          </a:p>
          <a:p>
            <a:pPr indent="-320040" lvl="0" marL="320040" rtl="0" algn="just">
              <a:lnSpc>
                <a:spcPct val="80000"/>
              </a:lnSpc>
              <a:spcBef>
                <a:spcPts val="700"/>
              </a:spcBef>
              <a:spcAft>
                <a:spcPts val="0"/>
              </a:spcAft>
              <a:buSzPts val="1609"/>
              <a:buChar char="◻"/>
            </a:pPr>
            <a:r>
              <a:rPr lang="en-IN" sz="2682"/>
              <a:t>Some challenges and modifications because of the larger capability variations than in the current Internet, and because of the fact that there is no human in most applications (M2M), although humans may be in human-to-machine (H2M) situations.</a:t>
            </a:r>
            <a:endParaRPr/>
          </a:p>
        </p:txBody>
      </p:sp>
      <p:sp>
        <p:nvSpPr>
          <p:cNvPr id="571" name="Google Shape;571;p55"/>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5" name="Shape 575"/>
        <p:cNvGrpSpPr/>
        <p:nvPr/>
      </p:nvGrpSpPr>
      <p:grpSpPr>
        <a:xfrm>
          <a:off x="0" y="0"/>
          <a:ext cx="0" cy="0"/>
          <a:chOff x="0" y="0"/>
          <a:chExt cx="0" cy="0"/>
        </a:xfrm>
      </p:grpSpPr>
      <p:sp>
        <p:nvSpPr>
          <p:cNvPr id="576" name="Google Shape;576;p56"/>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IN"/>
              <a:t>Overview and Approaches</a:t>
            </a:r>
            <a:endParaRPr/>
          </a:p>
        </p:txBody>
      </p:sp>
      <p:sp>
        <p:nvSpPr>
          <p:cNvPr id="577" name="Google Shape;577;p56"/>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Autofit/>
          </a:bodyPr>
          <a:lstStyle/>
          <a:p>
            <a:pPr indent="-320040" lvl="0" marL="320040" rtl="0" algn="just">
              <a:spcBef>
                <a:spcPts val="0"/>
              </a:spcBef>
              <a:spcAft>
                <a:spcPts val="0"/>
              </a:spcAft>
              <a:buSzPts val="1200"/>
              <a:buChar char="◻"/>
            </a:pPr>
            <a:r>
              <a:rPr lang="en-IN" sz="2000"/>
              <a:t>Standards are particularly critical when there is a requirement to physically or logically connect entities across an interface.</a:t>
            </a:r>
            <a:endParaRPr/>
          </a:p>
          <a:p>
            <a:pPr indent="-320040" lvl="0" marL="320040" rtl="0" algn="just">
              <a:spcBef>
                <a:spcPts val="700"/>
              </a:spcBef>
              <a:spcAft>
                <a:spcPts val="0"/>
              </a:spcAft>
              <a:buSzPts val="1200"/>
              <a:buChar char="◻"/>
            </a:pPr>
            <a:r>
              <a:rPr lang="en-IN" sz="2000"/>
              <a:t>Some areas requiring standardization which include:</a:t>
            </a:r>
            <a:endParaRPr/>
          </a:p>
          <a:p>
            <a:pPr indent="-274320" lvl="1" marL="640080" rtl="0" algn="just">
              <a:spcBef>
                <a:spcPts val="550"/>
              </a:spcBef>
              <a:spcAft>
                <a:spcPts val="0"/>
              </a:spcAft>
              <a:buSzPts val="1400"/>
              <a:buChar char="🞑"/>
            </a:pPr>
            <a:r>
              <a:rPr lang="en-IN" sz="2000"/>
              <a:t>Developing IP/routing/transport/web protocols subsets that scale down to IOT devices; specifically, lightweight routing protocols for the IoT;</a:t>
            </a:r>
            <a:endParaRPr/>
          </a:p>
          <a:p>
            <a:pPr indent="-274320" lvl="1" marL="640080" rtl="0" algn="just">
              <a:spcBef>
                <a:spcPts val="550"/>
              </a:spcBef>
              <a:spcAft>
                <a:spcPts val="0"/>
              </a:spcAft>
              <a:buSzPts val="1400"/>
              <a:buChar char="🞑"/>
            </a:pPr>
            <a:r>
              <a:rPr lang="en-IN" sz="2000"/>
              <a:t>Describing architectures that employ gateways and middleware;</a:t>
            </a:r>
            <a:endParaRPr/>
          </a:p>
          <a:p>
            <a:pPr indent="-274320" lvl="1" marL="640080" rtl="0" algn="just">
              <a:spcBef>
                <a:spcPts val="550"/>
              </a:spcBef>
              <a:spcAft>
                <a:spcPts val="0"/>
              </a:spcAft>
              <a:buSzPts val="1400"/>
              <a:buChar char="🞑"/>
            </a:pPr>
            <a:r>
              <a:rPr lang="en-IN" sz="2000"/>
              <a:t>Developing mobility management;  Internetworking of IoT things</a:t>
            </a:r>
            <a:endParaRPr sz="2000"/>
          </a:p>
          <a:p>
            <a:pPr indent="-274320" lvl="1" marL="640080" rtl="0" algn="just">
              <a:spcBef>
                <a:spcPts val="550"/>
              </a:spcBef>
              <a:spcAft>
                <a:spcPts val="0"/>
              </a:spcAft>
              <a:buSzPts val="1400"/>
              <a:buChar char="🞑"/>
            </a:pPr>
            <a:r>
              <a:rPr lang="en-IN" sz="2000"/>
              <a:t>Lightweight implementations of cryptographic stacks; and building a suitable security infrastructure: end-to-end security capabilities for the IoT things</a:t>
            </a:r>
            <a:endParaRPr sz="2000"/>
          </a:p>
          <a:p>
            <a:pPr indent="-274320" lvl="1" marL="640080" rtl="0" algn="just">
              <a:spcBef>
                <a:spcPts val="550"/>
              </a:spcBef>
              <a:spcAft>
                <a:spcPts val="0"/>
              </a:spcAft>
              <a:buSzPts val="1400"/>
              <a:buChar char="🞑"/>
            </a:pPr>
            <a:r>
              <a:rPr lang="en-IN" sz="2000"/>
              <a:t>Developing standards for applications, specifically, data formats;</a:t>
            </a:r>
            <a:endParaRPr sz="2000"/>
          </a:p>
          <a:p>
            <a:pPr indent="-274320" lvl="1" marL="640080" rtl="0" algn="just">
              <a:spcBef>
                <a:spcPts val="550"/>
              </a:spcBef>
              <a:spcAft>
                <a:spcPts val="0"/>
              </a:spcAft>
              <a:buSzPts val="1400"/>
              <a:buChar char="🞑"/>
            </a:pPr>
            <a:r>
              <a:rPr lang="en-IN" sz="2000"/>
              <a:t>Discouraging on domain-specific solutions.</a:t>
            </a:r>
            <a:endParaRPr/>
          </a:p>
        </p:txBody>
      </p:sp>
      <p:sp>
        <p:nvSpPr>
          <p:cNvPr id="578" name="Google Shape;578;p56"/>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2" name="Shape 582"/>
        <p:cNvGrpSpPr/>
        <p:nvPr/>
      </p:nvGrpSpPr>
      <p:grpSpPr>
        <a:xfrm>
          <a:off x="0" y="0"/>
          <a:ext cx="0" cy="0"/>
          <a:chOff x="0" y="0"/>
          <a:chExt cx="0" cy="0"/>
        </a:xfrm>
      </p:grpSpPr>
      <p:sp>
        <p:nvSpPr>
          <p:cNvPr id="583" name="Google Shape;583;p57"/>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IN"/>
              <a:t>Overview and Approaches</a:t>
            </a:r>
            <a:endParaRPr/>
          </a:p>
        </p:txBody>
      </p:sp>
      <p:sp>
        <p:nvSpPr>
          <p:cNvPr id="584" name="Google Shape;584;p57"/>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200"/>
              <a:buChar char="◻"/>
            </a:pPr>
            <a:r>
              <a:rPr lang="en-IN" sz="2000"/>
              <a:t>Several global organizations are currently working on global M2M standards, layer-specific protocols, optimized architectures, and policy, includes following:</a:t>
            </a:r>
            <a:endParaRPr/>
          </a:p>
          <a:p>
            <a:pPr indent="-274320" lvl="1" marL="640080" rtl="0" algn="just">
              <a:spcBef>
                <a:spcPts val="550"/>
              </a:spcBef>
              <a:spcAft>
                <a:spcPts val="0"/>
              </a:spcAft>
              <a:buSzPts val="1190"/>
              <a:buChar char="🞑"/>
            </a:pPr>
            <a:r>
              <a:rPr lang="en-IN" sz="1700"/>
              <a:t>The Internet Engineering Task Force (IETF) IPv6 routing protocol for low power and lossy networks (RPL)/routing over low power and lossy networks (ROLL);</a:t>
            </a:r>
            <a:endParaRPr/>
          </a:p>
          <a:p>
            <a:pPr indent="-274320" lvl="1" marL="640080" rtl="0" algn="just">
              <a:spcBef>
                <a:spcPts val="550"/>
              </a:spcBef>
              <a:spcAft>
                <a:spcPts val="0"/>
              </a:spcAft>
              <a:buSzPts val="1190"/>
              <a:buChar char="🞑"/>
            </a:pPr>
            <a:r>
              <a:rPr lang="en-IN" sz="1700"/>
              <a:t>IETF constrained application protocol (CoAP);</a:t>
            </a:r>
            <a:endParaRPr/>
          </a:p>
          <a:p>
            <a:pPr indent="-274320" lvl="1" marL="640080" rtl="0" algn="just">
              <a:spcBef>
                <a:spcPts val="550"/>
              </a:spcBef>
              <a:spcAft>
                <a:spcPts val="0"/>
              </a:spcAft>
              <a:buSzPts val="1190"/>
              <a:buChar char="🞑"/>
            </a:pPr>
            <a:r>
              <a:rPr lang="en-IN" sz="1700"/>
              <a:t>IETF constrained RESTful environments (CoRE);</a:t>
            </a:r>
            <a:endParaRPr/>
          </a:p>
          <a:p>
            <a:pPr indent="-274320" lvl="1" marL="640080" rtl="0" algn="just">
              <a:spcBef>
                <a:spcPts val="550"/>
              </a:spcBef>
              <a:spcAft>
                <a:spcPts val="0"/>
              </a:spcAft>
              <a:buSzPts val="1190"/>
              <a:buChar char="🞑"/>
            </a:pPr>
            <a:r>
              <a:rPr lang="en-IN" sz="1700"/>
              <a:t>IETF IPv6 over low power WPAN (6LoWPAN);</a:t>
            </a:r>
            <a:endParaRPr/>
          </a:p>
          <a:p>
            <a:pPr indent="-274320" lvl="1" marL="640080" rtl="0" algn="just">
              <a:spcBef>
                <a:spcPts val="550"/>
              </a:spcBef>
              <a:spcAft>
                <a:spcPts val="0"/>
              </a:spcAft>
              <a:buSzPts val="1190"/>
              <a:buChar char="🞑"/>
            </a:pPr>
            <a:r>
              <a:rPr lang="en-IN" sz="1700"/>
              <a:t>3GPP MTC</a:t>
            </a:r>
            <a:endParaRPr sz="1700"/>
          </a:p>
          <a:p>
            <a:pPr indent="-274320" lvl="1" marL="640080" rtl="0" algn="just">
              <a:spcBef>
                <a:spcPts val="550"/>
              </a:spcBef>
              <a:spcAft>
                <a:spcPts val="0"/>
              </a:spcAft>
              <a:buSzPts val="1190"/>
              <a:buChar char="🞑"/>
            </a:pPr>
            <a:r>
              <a:rPr lang="en-IN" sz="1700"/>
              <a:t>ETSI M2M. </a:t>
            </a:r>
            <a:endParaRPr sz="1700"/>
          </a:p>
          <a:p>
            <a:pPr indent="-228600" lvl="2" marL="914400" rtl="0" algn="just">
              <a:spcBef>
                <a:spcPts val="500"/>
              </a:spcBef>
              <a:spcAft>
                <a:spcPts val="0"/>
              </a:spcAft>
              <a:buSzPts val="1050"/>
              <a:buChar char="■"/>
            </a:pPr>
            <a:r>
              <a:rPr lang="en-IN" sz="1400"/>
              <a:t>Recall thatM2Minvolves communication without (or only limited) human intervention where the human is not the input agent but possibly (but not always) the output agent. </a:t>
            </a:r>
            <a:endParaRPr sz="1400"/>
          </a:p>
          <a:p>
            <a:pPr indent="-228600" lvl="2" marL="914400" rtl="0" algn="just">
              <a:spcBef>
                <a:spcPts val="500"/>
              </a:spcBef>
              <a:spcAft>
                <a:spcPts val="0"/>
              </a:spcAft>
              <a:buSzPts val="1050"/>
              <a:buChar char="■"/>
            </a:pPr>
            <a:r>
              <a:rPr lang="en-IN" sz="1400"/>
              <a:t>For example, ETSI TS/TR 102 addresses M2M architecture and services (e.g., smart metering, e-health, auto, and city).</a:t>
            </a:r>
            <a:endParaRPr/>
          </a:p>
        </p:txBody>
      </p:sp>
      <p:sp>
        <p:nvSpPr>
          <p:cNvPr id="585" name="Google Shape;585;p57"/>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9" name="Shape 589"/>
        <p:cNvGrpSpPr/>
        <p:nvPr/>
      </p:nvGrpSpPr>
      <p:grpSpPr>
        <a:xfrm>
          <a:off x="0" y="0"/>
          <a:ext cx="0" cy="0"/>
          <a:chOff x="0" y="0"/>
          <a:chExt cx="0" cy="0"/>
        </a:xfrm>
      </p:grpSpPr>
      <p:sp>
        <p:nvSpPr>
          <p:cNvPr id="590" name="Google Shape;590;p58"/>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IN"/>
              <a:t>Overview and Approaches</a:t>
            </a:r>
            <a:endParaRPr/>
          </a:p>
        </p:txBody>
      </p:sp>
      <p:sp>
        <p:nvSpPr>
          <p:cNvPr id="591" name="Google Shape;591;p58"/>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Autofit/>
          </a:bodyPr>
          <a:lstStyle/>
          <a:p>
            <a:pPr indent="-320040" lvl="0" marL="320040" rtl="0" algn="just">
              <a:spcBef>
                <a:spcPts val="0"/>
              </a:spcBef>
              <a:spcAft>
                <a:spcPts val="0"/>
              </a:spcAft>
              <a:buSzPts val="1080"/>
              <a:buChar char="◻"/>
            </a:pPr>
            <a:r>
              <a:rPr lang="en-IN" sz="1800"/>
              <a:t>A number of specific considerations need to be taken when designing protocols and architectures for interconnecting smart objects to the Internet which includes scalability, power efficiency, interworking between different technologies and network domains, usability and manageability, and security and privacy.</a:t>
            </a:r>
            <a:endParaRPr/>
          </a:p>
          <a:p>
            <a:pPr indent="-320040" lvl="0" marL="320040" rtl="0" algn="just">
              <a:spcBef>
                <a:spcPts val="700"/>
              </a:spcBef>
              <a:spcAft>
                <a:spcPts val="0"/>
              </a:spcAft>
              <a:buSzPts val="1080"/>
              <a:buChar char="◻"/>
            </a:pPr>
            <a:r>
              <a:rPr lang="en-IN" sz="1800"/>
              <a:t>Other activities includes:</a:t>
            </a:r>
            <a:endParaRPr/>
          </a:p>
          <a:p>
            <a:pPr indent="-274320" lvl="1" marL="640080" rtl="0" algn="just">
              <a:spcBef>
                <a:spcPts val="550"/>
              </a:spcBef>
              <a:spcAft>
                <a:spcPts val="0"/>
              </a:spcAft>
              <a:buSzPts val="980"/>
              <a:buChar char="🞑"/>
            </a:pPr>
            <a:r>
              <a:rPr lang="en-IN" sz="1400"/>
              <a:t>IEEE 802: addresses LANs, WLANs, and PANs (personal area networks), particularly the IEEE802.15.4 wireless standards such as IEC62591, 6LoWPAN, and ZigBee, ZigBee IP (ZIP), ZigBee SE 2.0—IEEE 802 now includes over  100 standards. Specifically, the ZigBee Alliance’s ZIP standard is a first definition of an open standards-based IPv6 stack for smart objects, the goal being to bring IPv6 network protocols over 802.15.4 wireless mesh networks to reality.</a:t>
            </a:r>
            <a:endParaRPr/>
          </a:p>
          <a:p>
            <a:pPr indent="-274320" lvl="1" marL="640080" rtl="0" algn="just">
              <a:spcBef>
                <a:spcPts val="550"/>
              </a:spcBef>
              <a:spcAft>
                <a:spcPts val="0"/>
              </a:spcAft>
              <a:buSzPts val="980"/>
              <a:buChar char="🞑"/>
            </a:pPr>
            <a:r>
              <a:rPr lang="en-IN" sz="1400"/>
              <a:t>IEEE P2030/SCC21: addresses smart grid (SG) interoperability.</a:t>
            </a:r>
            <a:endParaRPr/>
          </a:p>
          <a:p>
            <a:pPr indent="-274320" lvl="1" marL="640080" rtl="0" algn="just">
              <a:spcBef>
                <a:spcPts val="550"/>
              </a:spcBef>
              <a:spcAft>
                <a:spcPts val="0"/>
              </a:spcAft>
              <a:buSzPts val="980"/>
              <a:buChar char="🞑"/>
            </a:pPr>
            <a:r>
              <a:rPr lang="en-IN" sz="1400"/>
              <a:t>Emerging IEEE P1901.2 standard for Orthogonal Frequency Division Multiplexing (OFDM)-based communication over power lines and offers guaranteed interoperability. This standard is key to fostering SG deployments.</a:t>
            </a:r>
            <a:endParaRPr/>
          </a:p>
          <a:p>
            <a:pPr indent="-274320" lvl="1" marL="640080" rtl="0" algn="just">
              <a:spcBef>
                <a:spcPts val="550"/>
              </a:spcBef>
              <a:spcAft>
                <a:spcPts val="0"/>
              </a:spcAft>
              <a:buSzPts val="980"/>
              <a:buChar char="🞑"/>
            </a:pPr>
            <a:r>
              <a:rPr lang="en-IN" sz="1400"/>
              <a:t>ETSI TS/TR 102: addresses M2M architecture, services, smart metering, e-health, auto, and city.</a:t>
            </a:r>
            <a:endParaRPr/>
          </a:p>
          <a:p>
            <a:pPr indent="-274320" lvl="1" marL="640080" rtl="0" algn="just">
              <a:spcBef>
                <a:spcPts val="550"/>
              </a:spcBef>
              <a:spcAft>
                <a:spcPts val="0"/>
              </a:spcAft>
              <a:buSzPts val="980"/>
              <a:buChar char="🞑"/>
            </a:pPr>
            <a:r>
              <a:rPr lang="en-IN" sz="1400"/>
              <a:t>3GPP SA1-SA3: addresses services, architecture, and security.</a:t>
            </a:r>
            <a:endParaRPr/>
          </a:p>
          <a:p>
            <a:pPr indent="-274320" lvl="1" marL="640080" rtl="0" algn="just">
              <a:spcBef>
                <a:spcPts val="550"/>
              </a:spcBef>
              <a:spcAft>
                <a:spcPts val="0"/>
              </a:spcAft>
              <a:buSzPts val="980"/>
              <a:buChar char="🞑"/>
            </a:pPr>
            <a:r>
              <a:rPr lang="en-IN" sz="1400"/>
              <a:t>JTC1 SC 6 and China NITSC: address sensor networks.</a:t>
            </a:r>
            <a:endParaRPr/>
          </a:p>
          <a:p>
            <a:pPr indent="-274320" lvl="1" marL="640080" rtl="0" algn="just">
              <a:spcBef>
                <a:spcPts val="550"/>
              </a:spcBef>
              <a:spcAft>
                <a:spcPts val="0"/>
              </a:spcAft>
              <a:buSzPts val="980"/>
              <a:buChar char="🞑"/>
            </a:pPr>
            <a:r>
              <a:rPr lang="en-IN" sz="1400"/>
              <a:t>TIA: TR-50: addresses smart device communications.</a:t>
            </a:r>
            <a:endParaRPr/>
          </a:p>
          <a:p>
            <a:pPr indent="-274320" lvl="1" marL="640080" rtl="0" algn="just">
              <a:spcBef>
                <a:spcPts val="550"/>
              </a:spcBef>
              <a:spcAft>
                <a:spcPts val="0"/>
              </a:spcAft>
              <a:buSzPts val="980"/>
              <a:buChar char="🞑"/>
            </a:pPr>
            <a:r>
              <a:rPr lang="en-IN" sz="1400"/>
              <a:t>CENELE: addresses device addressability.</a:t>
            </a:r>
            <a:endParaRPr/>
          </a:p>
        </p:txBody>
      </p:sp>
      <p:sp>
        <p:nvSpPr>
          <p:cNvPr id="592" name="Google Shape;592;p58"/>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6" name="Shape 596"/>
        <p:cNvGrpSpPr/>
        <p:nvPr/>
      </p:nvGrpSpPr>
      <p:grpSpPr>
        <a:xfrm>
          <a:off x="0" y="0"/>
          <a:ext cx="0" cy="0"/>
          <a:chOff x="0" y="0"/>
          <a:chExt cx="0" cy="0"/>
        </a:xfrm>
      </p:grpSpPr>
      <p:sp>
        <p:nvSpPr>
          <p:cNvPr id="597" name="Google Shape;597;p59"/>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IN"/>
              <a:t>Overview and Approaches</a:t>
            </a:r>
            <a:endParaRPr/>
          </a:p>
        </p:txBody>
      </p:sp>
      <p:sp>
        <p:nvSpPr>
          <p:cNvPr id="598" name="Google Shape;598;p59"/>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
        <p:nvSpPr>
          <p:cNvPr id="599" name="Google Shape;599;p59"/>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440"/>
              <a:buChar char="◻"/>
            </a:pPr>
            <a:r>
              <a:rPr lang="en-IN" sz="2400"/>
              <a:t>Three major strands of standardization include the following:</a:t>
            </a:r>
            <a:endParaRPr/>
          </a:p>
          <a:p>
            <a:pPr indent="-274320" lvl="1" marL="640080" rtl="0" algn="just">
              <a:spcBef>
                <a:spcPts val="550"/>
              </a:spcBef>
              <a:spcAft>
                <a:spcPts val="0"/>
              </a:spcAft>
              <a:buSzPts val="1260"/>
              <a:buChar char="🞑"/>
            </a:pPr>
            <a:r>
              <a:rPr lang="en-IN" sz="1800"/>
              <a:t>(i) ETSI: for end-to-end framework for M2M; </a:t>
            </a:r>
            <a:endParaRPr sz="1800"/>
          </a:p>
          <a:p>
            <a:pPr indent="-274320" lvl="1" marL="640080" rtl="0" algn="just">
              <a:spcBef>
                <a:spcPts val="550"/>
              </a:spcBef>
              <a:spcAft>
                <a:spcPts val="0"/>
              </a:spcAft>
              <a:buSzPts val="1260"/>
              <a:buChar char="🞑"/>
            </a:pPr>
            <a:r>
              <a:rPr lang="en-IN" sz="1800"/>
              <a:t>(ii) 3GPP: to enable operators to support services; </a:t>
            </a:r>
            <a:endParaRPr sz="1800"/>
          </a:p>
          <a:p>
            <a:pPr indent="-274320" lvl="1" marL="640080" rtl="0" algn="just">
              <a:spcBef>
                <a:spcPts val="550"/>
              </a:spcBef>
              <a:spcAft>
                <a:spcPts val="0"/>
              </a:spcAft>
              <a:buSzPts val="1260"/>
              <a:buChar char="🞑"/>
            </a:pPr>
            <a:r>
              <a:rPr lang="en-IN" sz="1800"/>
              <a:t>(iii) IEEE: to optimize the radio access/physical layer.</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6"/>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959"/>
              <a:buFont typeface="Twentieth Century"/>
              <a:buNone/>
            </a:pPr>
            <a:r>
              <a:rPr lang="en-IN" sz="3959"/>
              <a:t>Identification of IoT Object and</a:t>
            </a:r>
            <a:br>
              <a:rPr lang="en-IN" sz="3959"/>
            </a:br>
            <a:r>
              <a:rPr lang="en-IN" sz="3959"/>
              <a:t>Services</a:t>
            </a:r>
            <a:endParaRPr/>
          </a:p>
        </p:txBody>
      </p:sp>
      <p:sp>
        <p:nvSpPr>
          <p:cNvPr id="158" name="Google Shape;158;p6"/>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740"/>
              <a:buChar char="◻"/>
            </a:pPr>
            <a:r>
              <a:rPr lang="en-IN"/>
              <a:t>All objects to have a permanent unique identifier, an OID. </a:t>
            </a:r>
            <a:endParaRPr/>
          </a:p>
          <a:p>
            <a:pPr indent="-320040" lvl="0" marL="320040" rtl="0" algn="just">
              <a:spcBef>
                <a:spcPts val="700"/>
              </a:spcBef>
              <a:spcAft>
                <a:spcPts val="0"/>
              </a:spcAft>
              <a:buSzPts val="1740"/>
              <a:buChar char="◻"/>
            </a:pPr>
            <a:r>
              <a:rPr lang="en-IN"/>
              <a:t>All end-point network locations and/or intermediary-point network locations to have a durable, unique network address (NAdr) using IPv6</a:t>
            </a:r>
            <a:endParaRPr/>
          </a:p>
          <a:p>
            <a:pPr indent="-320040" lvl="0" marL="320040" rtl="0" algn="just">
              <a:spcBef>
                <a:spcPts val="700"/>
              </a:spcBef>
              <a:spcAft>
                <a:spcPts val="0"/>
              </a:spcAft>
              <a:buSzPts val="1740"/>
              <a:buChar char="◻"/>
            </a:pPr>
            <a:r>
              <a:rPr lang="en-IN"/>
              <a:t>When objects that have enough intelligence to run a communications protocol stack (so that they can communicate), are placed on a network, these objects can be tagged with a NAdr.</a:t>
            </a:r>
            <a:endParaRPr/>
          </a:p>
        </p:txBody>
      </p:sp>
      <p:sp>
        <p:nvSpPr>
          <p:cNvPr id="159" name="Google Shape;159;p6"/>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3" name="Shape 603"/>
        <p:cNvGrpSpPr/>
        <p:nvPr/>
      </p:nvGrpSpPr>
      <p:grpSpPr>
        <a:xfrm>
          <a:off x="0" y="0"/>
          <a:ext cx="0" cy="0"/>
          <a:chOff x="0" y="0"/>
          <a:chExt cx="0" cy="0"/>
        </a:xfrm>
      </p:grpSpPr>
      <p:sp>
        <p:nvSpPr>
          <p:cNvPr id="604" name="Google Shape;604;p60"/>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959"/>
              <a:buFont typeface="Twentieth Century"/>
              <a:buNone/>
            </a:pPr>
            <a:r>
              <a:rPr lang="en-IN" sz="3959"/>
              <a:t>IETF IPV6 Routing Protocol for RPL Roll</a:t>
            </a:r>
            <a:endParaRPr/>
          </a:p>
        </p:txBody>
      </p:sp>
      <p:sp>
        <p:nvSpPr>
          <p:cNvPr id="605" name="Google Shape;605;p60"/>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IN"/>
              <a:t>IETF- Internet Engineering Task Force</a:t>
            </a:r>
            <a:endParaRPr/>
          </a:p>
          <a:p>
            <a:pPr indent="-320040" lvl="0" marL="320040" rtl="0" algn="l">
              <a:spcBef>
                <a:spcPts val="700"/>
              </a:spcBef>
              <a:spcAft>
                <a:spcPts val="0"/>
              </a:spcAft>
              <a:buSzPts val="1740"/>
              <a:buChar char="◻"/>
            </a:pPr>
            <a:r>
              <a:rPr lang="en-IN"/>
              <a:t>RPL- Routing Protocol for LLNs</a:t>
            </a:r>
            <a:endParaRPr/>
          </a:p>
          <a:p>
            <a:pPr indent="-274320" lvl="1" marL="640080" rtl="0" algn="l">
              <a:spcBef>
                <a:spcPts val="550"/>
              </a:spcBef>
              <a:spcAft>
                <a:spcPts val="0"/>
              </a:spcAft>
              <a:buSzPts val="1820"/>
              <a:buChar char="🞑"/>
            </a:pPr>
            <a:r>
              <a:rPr lang="en-IN"/>
              <a:t>LLNs- Low power and Lossy Networks</a:t>
            </a:r>
            <a:endParaRPr/>
          </a:p>
          <a:p>
            <a:pPr indent="-320040" lvl="0" marL="320040" rtl="0" algn="l">
              <a:spcBef>
                <a:spcPts val="700"/>
              </a:spcBef>
              <a:spcAft>
                <a:spcPts val="0"/>
              </a:spcAft>
              <a:buSzPts val="1740"/>
              <a:buChar char="◻"/>
            </a:pPr>
            <a:r>
              <a:rPr lang="en-IN"/>
              <a:t>ROLL- Routing Over Low power and Lossy networks</a:t>
            </a:r>
            <a:endParaRPr/>
          </a:p>
        </p:txBody>
      </p:sp>
      <p:sp>
        <p:nvSpPr>
          <p:cNvPr id="606" name="Google Shape;606;p60"/>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0" name="Shape 610"/>
        <p:cNvGrpSpPr/>
        <p:nvPr/>
      </p:nvGrpSpPr>
      <p:grpSpPr>
        <a:xfrm>
          <a:off x="0" y="0"/>
          <a:ext cx="0" cy="0"/>
          <a:chOff x="0" y="0"/>
          <a:chExt cx="0" cy="0"/>
        </a:xfrm>
      </p:grpSpPr>
      <p:sp>
        <p:nvSpPr>
          <p:cNvPr id="611" name="Google Shape;611;p61"/>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959"/>
              <a:buFont typeface="Twentieth Century"/>
              <a:buNone/>
            </a:pPr>
            <a:r>
              <a:rPr lang="en-IN" sz="3959"/>
              <a:t>IETF IPV6 Routing Protocol for RPL Roll</a:t>
            </a:r>
            <a:endParaRPr/>
          </a:p>
        </p:txBody>
      </p:sp>
      <p:sp>
        <p:nvSpPr>
          <p:cNvPr id="612" name="Google Shape;612;p61"/>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lnSpc>
                <a:spcPct val="80000"/>
              </a:lnSpc>
              <a:spcBef>
                <a:spcPts val="0"/>
              </a:spcBef>
              <a:spcAft>
                <a:spcPts val="0"/>
              </a:spcAft>
              <a:buSzPts val="1217"/>
              <a:buChar char="◻"/>
            </a:pPr>
            <a:r>
              <a:rPr lang="en-IN" sz="2029"/>
              <a:t>Low power and lossy networks (LLNs) </a:t>
            </a:r>
            <a:endParaRPr sz="2029"/>
          </a:p>
          <a:p>
            <a:pPr indent="-274320" lvl="1" marL="640080" rtl="0" algn="just">
              <a:lnSpc>
                <a:spcPct val="80000"/>
              </a:lnSpc>
              <a:spcBef>
                <a:spcPts val="550"/>
              </a:spcBef>
              <a:spcAft>
                <a:spcPts val="0"/>
              </a:spcAft>
              <a:buSzPts val="1274"/>
              <a:buChar char="🞑"/>
            </a:pPr>
            <a:r>
              <a:rPr lang="en-IN" sz="1820"/>
              <a:t>A class of networks in which both the routers and their interconnect are constrained. </a:t>
            </a:r>
            <a:endParaRPr sz="1820"/>
          </a:p>
          <a:p>
            <a:pPr indent="-274320" lvl="1" marL="640080" rtl="0" algn="just">
              <a:lnSpc>
                <a:spcPct val="80000"/>
              </a:lnSpc>
              <a:spcBef>
                <a:spcPts val="550"/>
              </a:spcBef>
              <a:spcAft>
                <a:spcPts val="0"/>
              </a:spcAft>
              <a:buSzPts val="1274"/>
              <a:buChar char="🞑"/>
            </a:pPr>
            <a:r>
              <a:rPr lang="en-IN" sz="1820"/>
              <a:t>LLN routers typically operate with constraints on processing power, memory, and energy (battery power)</a:t>
            </a:r>
            <a:endParaRPr/>
          </a:p>
          <a:p>
            <a:pPr indent="-274320" lvl="1" marL="640080" rtl="0" algn="just">
              <a:lnSpc>
                <a:spcPct val="80000"/>
              </a:lnSpc>
              <a:spcBef>
                <a:spcPts val="550"/>
              </a:spcBef>
              <a:spcAft>
                <a:spcPts val="0"/>
              </a:spcAft>
              <a:buSzPts val="1274"/>
              <a:buChar char="🞑"/>
            </a:pPr>
            <a:r>
              <a:rPr lang="en-IN" sz="1820"/>
              <a:t>their interconnects are characterized by high loss rates, low data rates, and instability. LLNs comprise a few dozen routers up to thousands of routers. </a:t>
            </a:r>
            <a:endParaRPr sz="1820"/>
          </a:p>
          <a:p>
            <a:pPr indent="-274320" lvl="1" marL="640080" rtl="0" algn="just">
              <a:lnSpc>
                <a:spcPct val="80000"/>
              </a:lnSpc>
              <a:spcBef>
                <a:spcPts val="550"/>
              </a:spcBef>
              <a:spcAft>
                <a:spcPts val="0"/>
              </a:spcAft>
              <a:buSzPts val="1274"/>
              <a:buChar char="🞑"/>
            </a:pPr>
            <a:r>
              <a:rPr lang="en-IN" sz="1820"/>
              <a:t>Supported traffic flows include</a:t>
            </a:r>
            <a:endParaRPr/>
          </a:p>
          <a:p>
            <a:pPr indent="-228600" lvl="2" marL="914400" rtl="0" algn="just">
              <a:lnSpc>
                <a:spcPct val="80000"/>
              </a:lnSpc>
              <a:spcBef>
                <a:spcPts val="500"/>
              </a:spcBef>
              <a:spcAft>
                <a:spcPts val="0"/>
              </a:spcAft>
              <a:buSzPts val="1208"/>
              <a:buChar char="■"/>
            </a:pPr>
            <a:r>
              <a:rPr lang="en-IN" sz="1610"/>
              <a:t>point-to-point (between devices inside the LLN), </a:t>
            </a:r>
            <a:endParaRPr sz="1610"/>
          </a:p>
          <a:p>
            <a:pPr indent="-228600" lvl="2" marL="914400" rtl="0" algn="just">
              <a:lnSpc>
                <a:spcPct val="80000"/>
              </a:lnSpc>
              <a:spcBef>
                <a:spcPts val="500"/>
              </a:spcBef>
              <a:spcAft>
                <a:spcPts val="0"/>
              </a:spcAft>
              <a:buSzPts val="1208"/>
              <a:buChar char="■"/>
            </a:pPr>
            <a:r>
              <a:rPr lang="en-IN" sz="1610"/>
              <a:t>point-to-multipoint (from a central control point to a subset of devices inside the LLN)</a:t>
            </a:r>
            <a:endParaRPr/>
          </a:p>
          <a:p>
            <a:pPr indent="-228600" lvl="2" marL="914400" rtl="0" algn="just">
              <a:lnSpc>
                <a:spcPct val="80000"/>
              </a:lnSpc>
              <a:spcBef>
                <a:spcPts val="500"/>
              </a:spcBef>
              <a:spcAft>
                <a:spcPts val="0"/>
              </a:spcAft>
              <a:buSzPts val="1208"/>
              <a:buChar char="■"/>
            </a:pPr>
            <a:r>
              <a:rPr lang="en-IN" sz="1610"/>
              <a:t>multipoint-to-point (from devices inside the LLN toward a central control point). </a:t>
            </a:r>
            <a:endParaRPr sz="1610"/>
          </a:p>
          <a:p>
            <a:pPr indent="-320040" lvl="0" marL="320040" rtl="0" algn="just">
              <a:lnSpc>
                <a:spcPct val="80000"/>
              </a:lnSpc>
              <a:spcBef>
                <a:spcPts val="700"/>
              </a:spcBef>
              <a:spcAft>
                <a:spcPts val="0"/>
              </a:spcAft>
              <a:buSzPts val="1217"/>
              <a:buChar char="◻"/>
            </a:pPr>
            <a:r>
              <a:rPr lang="en-IN" sz="2029"/>
              <a:t>The IPv6 Routing Protocol for LLNs (RPL) is proposed by the IETF to support multipoint-to-point traffic from devices inside the LLN toward a central control point, as well as point to-multipoint traffic from the central control point to the devices inside the LLN.</a:t>
            </a:r>
            <a:endParaRPr sz="2029"/>
          </a:p>
        </p:txBody>
      </p:sp>
      <p:sp>
        <p:nvSpPr>
          <p:cNvPr id="613" name="Google Shape;613;p61"/>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7" name="Shape 617"/>
        <p:cNvGrpSpPr/>
        <p:nvPr/>
      </p:nvGrpSpPr>
      <p:grpSpPr>
        <a:xfrm>
          <a:off x="0" y="0"/>
          <a:ext cx="0" cy="0"/>
          <a:chOff x="0" y="0"/>
          <a:chExt cx="0" cy="0"/>
        </a:xfrm>
      </p:grpSpPr>
      <p:sp>
        <p:nvSpPr>
          <p:cNvPr id="618" name="Google Shape;618;p62"/>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959"/>
              <a:buFont typeface="Twentieth Century"/>
              <a:buNone/>
            </a:pPr>
            <a:r>
              <a:rPr lang="en-IN" sz="3959"/>
              <a:t>IETF IPV6 Routing Protocol for RPL Roll</a:t>
            </a:r>
            <a:endParaRPr/>
          </a:p>
        </p:txBody>
      </p:sp>
      <p:sp>
        <p:nvSpPr>
          <p:cNvPr id="619" name="Google Shape;619;p62"/>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lnSpc>
                <a:spcPct val="80000"/>
              </a:lnSpc>
              <a:spcBef>
                <a:spcPts val="0"/>
              </a:spcBef>
              <a:spcAft>
                <a:spcPts val="0"/>
              </a:spcAft>
              <a:buSzPts val="1348"/>
              <a:buChar char="◻"/>
            </a:pPr>
            <a:r>
              <a:rPr lang="en-IN" sz="2247"/>
              <a:t>LLNs consist largely of constrained nodes </a:t>
            </a:r>
            <a:endParaRPr sz="2247"/>
          </a:p>
          <a:p>
            <a:pPr indent="-274320" lvl="1" marL="640080" rtl="0" algn="just">
              <a:lnSpc>
                <a:spcPct val="80000"/>
              </a:lnSpc>
              <a:spcBef>
                <a:spcPts val="550"/>
              </a:spcBef>
              <a:spcAft>
                <a:spcPts val="0"/>
              </a:spcAft>
              <a:buSzPts val="1411"/>
              <a:buChar char="🞑"/>
            </a:pPr>
            <a:r>
              <a:rPr lang="en-IN" sz="2015"/>
              <a:t>with limited processing power, memory, and sometimes energy when they are battery operated or energy scavenging.</a:t>
            </a:r>
            <a:endParaRPr sz="2015"/>
          </a:p>
          <a:p>
            <a:pPr indent="-320040" lvl="0" marL="320040" rtl="0" algn="just">
              <a:lnSpc>
                <a:spcPct val="80000"/>
              </a:lnSpc>
              <a:spcBef>
                <a:spcPts val="700"/>
              </a:spcBef>
              <a:spcAft>
                <a:spcPts val="0"/>
              </a:spcAft>
              <a:buSzPts val="1348"/>
              <a:buChar char="◻"/>
            </a:pPr>
            <a:r>
              <a:rPr lang="en-IN" sz="2247"/>
              <a:t>These routers are interconnected by lossy unstable links, resulting in relatively high packet loss rates and typically supporting only low data rates. </a:t>
            </a:r>
            <a:endParaRPr sz="2247"/>
          </a:p>
          <a:p>
            <a:pPr indent="-320040" lvl="0" marL="320040" rtl="0" algn="just">
              <a:lnSpc>
                <a:spcPct val="80000"/>
              </a:lnSpc>
              <a:spcBef>
                <a:spcPts val="700"/>
              </a:spcBef>
              <a:spcAft>
                <a:spcPts val="0"/>
              </a:spcAft>
              <a:buSzPts val="1348"/>
              <a:buChar char="◻"/>
            </a:pPr>
            <a:r>
              <a:rPr lang="en-IN" sz="2247"/>
              <a:t>Another characteristic of such networks is that the traffic patterns are not simply point-to-point, but in many cases point-to-multipoint or multipoint-to-point. Furthermore, such networks may potentially comprise up to thousands of nodes. </a:t>
            </a:r>
            <a:endParaRPr sz="2247"/>
          </a:p>
          <a:p>
            <a:pPr indent="-320040" lvl="0" marL="320040" rtl="0" algn="just">
              <a:lnSpc>
                <a:spcPct val="80000"/>
              </a:lnSpc>
              <a:spcBef>
                <a:spcPts val="700"/>
              </a:spcBef>
              <a:spcAft>
                <a:spcPts val="0"/>
              </a:spcAft>
              <a:buSzPts val="1348"/>
              <a:buChar char="◻"/>
            </a:pPr>
            <a:r>
              <a:rPr lang="en-IN" sz="2247"/>
              <a:t>To address these issues, the IETF ROLL Working Group has defined application-specific routing requirements for an LLN routing protocol; it has also specified the RPL.</a:t>
            </a:r>
            <a:endParaRPr/>
          </a:p>
        </p:txBody>
      </p:sp>
      <p:sp>
        <p:nvSpPr>
          <p:cNvPr id="620" name="Google Shape;620;p62"/>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4" name="Shape 624"/>
        <p:cNvGrpSpPr/>
        <p:nvPr/>
      </p:nvGrpSpPr>
      <p:grpSpPr>
        <a:xfrm>
          <a:off x="0" y="0"/>
          <a:ext cx="0" cy="0"/>
          <a:chOff x="0" y="0"/>
          <a:chExt cx="0" cy="0"/>
        </a:xfrm>
      </p:grpSpPr>
      <p:sp>
        <p:nvSpPr>
          <p:cNvPr id="625" name="Google Shape;625;p63"/>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959"/>
              <a:buFont typeface="Twentieth Century"/>
              <a:buNone/>
            </a:pPr>
            <a:r>
              <a:rPr lang="en-IN" sz="3959"/>
              <a:t>IETF IPV6 Routing Protocol for RPL Roll</a:t>
            </a:r>
            <a:endParaRPr/>
          </a:p>
        </p:txBody>
      </p:sp>
      <p:sp>
        <p:nvSpPr>
          <p:cNvPr id="626" name="Google Shape;626;p63"/>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lnSpc>
                <a:spcPct val="80000"/>
              </a:lnSpc>
              <a:spcBef>
                <a:spcPts val="0"/>
              </a:spcBef>
              <a:spcAft>
                <a:spcPts val="0"/>
              </a:spcAft>
              <a:buSzPts val="1087"/>
              <a:buChar char="◻"/>
            </a:pPr>
            <a:r>
              <a:rPr lang="en-IN" sz="1812"/>
              <a:t>Existing routing protocols include </a:t>
            </a:r>
            <a:endParaRPr sz="1812"/>
          </a:p>
          <a:p>
            <a:pPr indent="-274320" lvl="1" marL="640080" rtl="0" algn="just">
              <a:lnSpc>
                <a:spcPct val="80000"/>
              </a:lnSpc>
              <a:spcBef>
                <a:spcPts val="550"/>
              </a:spcBef>
              <a:spcAft>
                <a:spcPts val="0"/>
              </a:spcAft>
              <a:buSzPts val="1138"/>
              <a:buChar char="🞑"/>
            </a:pPr>
            <a:r>
              <a:rPr lang="en-IN" sz="1625"/>
              <a:t>OSPF/IS-IS (open shortest path first/ intermediate system to intermediate system), </a:t>
            </a:r>
            <a:endParaRPr sz="1625"/>
          </a:p>
          <a:p>
            <a:pPr indent="-274320" lvl="1" marL="640080" rtl="0" algn="just">
              <a:lnSpc>
                <a:spcPct val="80000"/>
              </a:lnSpc>
              <a:spcBef>
                <a:spcPts val="550"/>
              </a:spcBef>
              <a:spcAft>
                <a:spcPts val="0"/>
              </a:spcAft>
              <a:buSzPts val="1138"/>
              <a:buChar char="🞑"/>
            </a:pPr>
            <a:r>
              <a:rPr lang="en-IN" sz="1625"/>
              <a:t>OLSRv2 (optimized link state routing protocol version 2), </a:t>
            </a:r>
            <a:endParaRPr sz="1625"/>
          </a:p>
          <a:p>
            <a:pPr indent="-274320" lvl="1" marL="640080" rtl="0" algn="just">
              <a:lnSpc>
                <a:spcPct val="80000"/>
              </a:lnSpc>
              <a:spcBef>
                <a:spcPts val="550"/>
              </a:spcBef>
              <a:spcAft>
                <a:spcPts val="0"/>
              </a:spcAft>
              <a:buSzPts val="1138"/>
              <a:buChar char="🞑"/>
            </a:pPr>
            <a:r>
              <a:rPr lang="en-IN" sz="1625"/>
              <a:t>TBRPF (topology-based reverse path forwarding), </a:t>
            </a:r>
            <a:endParaRPr sz="1625"/>
          </a:p>
          <a:p>
            <a:pPr indent="-274320" lvl="1" marL="640080" rtl="0" algn="just">
              <a:lnSpc>
                <a:spcPct val="80000"/>
              </a:lnSpc>
              <a:spcBef>
                <a:spcPts val="550"/>
              </a:spcBef>
              <a:spcAft>
                <a:spcPts val="0"/>
              </a:spcAft>
              <a:buSzPts val="1138"/>
              <a:buChar char="🞑"/>
            </a:pPr>
            <a:r>
              <a:rPr lang="en-IN" sz="1625"/>
              <a:t>RIP (routing information protocol), </a:t>
            </a:r>
            <a:endParaRPr sz="1625"/>
          </a:p>
          <a:p>
            <a:pPr indent="-274320" lvl="1" marL="640080" rtl="0" algn="just">
              <a:lnSpc>
                <a:spcPct val="80000"/>
              </a:lnSpc>
              <a:spcBef>
                <a:spcPts val="550"/>
              </a:spcBef>
              <a:spcAft>
                <a:spcPts val="0"/>
              </a:spcAft>
              <a:buSzPts val="1138"/>
              <a:buChar char="🞑"/>
            </a:pPr>
            <a:r>
              <a:rPr lang="en-IN" sz="1625"/>
              <a:t>AODV (ad hoc on-demand distance vector), </a:t>
            </a:r>
            <a:endParaRPr sz="1625"/>
          </a:p>
          <a:p>
            <a:pPr indent="-274320" lvl="1" marL="640080" rtl="0" algn="just">
              <a:lnSpc>
                <a:spcPct val="80000"/>
              </a:lnSpc>
              <a:spcBef>
                <a:spcPts val="550"/>
              </a:spcBef>
              <a:spcAft>
                <a:spcPts val="0"/>
              </a:spcAft>
              <a:buSzPts val="1138"/>
              <a:buChar char="🞑"/>
            </a:pPr>
            <a:r>
              <a:rPr lang="en-IN" sz="1625"/>
              <a:t>DYMO (dynamic MANET on-demand), </a:t>
            </a:r>
            <a:endParaRPr sz="1625"/>
          </a:p>
          <a:p>
            <a:pPr indent="-274320" lvl="1" marL="640080" rtl="0" algn="just">
              <a:lnSpc>
                <a:spcPct val="80000"/>
              </a:lnSpc>
              <a:spcBef>
                <a:spcPts val="550"/>
              </a:spcBef>
              <a:spcAft>
                <a:spcPts val="0"/>
              </a:spcAft>
              <a:buSzPts val="1138"/>
              <a:buChar char="🞑"/>
            </a:pPr>
            <a:r>
              <a:rPr lang="en-IN" sz="1625"/>
              <a:t>DSR (dynamic source routing). </a:t>
            </a:r>
            <a:endParaRPr sz="1625"/>
          </a:p>
          <a:p>
            <a:pPr indent="-320040" lvl="0" marL="320040" rtl="0" algn="just">
              <a:lnSpc>
                <a:spcPct val="80000"/>
              </a:lnSpc>
              <a:spcBef>
                <a:spcPts val="700"/>
              </a:spcBef>
              <a:spcAft>
                <a:spcPts val="0"/>
              </a:spcAft>
              <a:buSzPts val="1087"/>
              <a:buChar char="◻"/>
            </a:pPr>
            <a:r>
              <a:rPr lang="en-IN" sz="1812"/>
              <a:t>Some of the metrics for IoT applications include the following:</a:t>
            </a:r>
            <a:endParaRPr/>
          </a:p>
          <a:p>
            <a:pPr indent="-274320" lvl="1" marL="640080" rtl="0" algn="just">
              <a:lnSpc>
                <a:spcPct val="80000"/>
              </a:lnSpc>
              <a:spcBef>
                <a:spcPts val="550"/>
              </a:spcBef>
              <a:spcAft>
                <a:spcPts val="0"/>
              </a:spcAft>
              <a:buSzPts val="1138"/>
              <a:buChar char="🞑"/>
            </a:pPr>
            <a:r>
              <a:rPr lang="en-IN" sz="1625"/>
              <a:t>Routing state memory space—limited memory resources of low power nodes;</a:t>
            </a:r>
            <a:endParaRPr/>
          </a:p>
          <a:p>
            <a:pPr indent="-274320" lvl="1" marL="640080" rtl="0" algn="just">
              <a:lnSpc>
                <a:spcPct val="80000"/>
              </a:lnSpc>
              <a:spcBef>
                <a:spcPts val="550"/>
              </a:spcBef>
              <a:spcAft>
                <a:spcPts val="0"/>
              </a:spcAft>
              <a:buSzPts val="1138"/>
              <a:buChar char="🞑"/>
            </a:pPr>
            <a:r>
              <a:rPr lang="en-IN" sz="1625"/>
              <a:t>Loss response—what happens in response to link failures;</a:t>
            </a:r>
            <a:endParaRPr/>
          </a:p>
          <a:p>
            <a:pPr indent="-274320" lvl="1" marL="640080" rtl="0" algn="just">
              <a:lnSpc>
                <a:spcPct val="80000"/>
              </a:lnSpc>
              <a:spcBef>
                <a:spcPts val="550"/>
              </a:spcBef>
              <a:spcAft>
                <a:spcPts val="0"/>
              </a:spcAft>
              <a:buSzPts val="1138"/>
              <a:buChar char="🞑"/>
            </a:pPr>
            <a:r>
              <a:rPr lang="en-IN" sz="1625"/>
              <a:t>Control cost—constraints on control traffic;</a:t>
            </a:r>
            <a:endParaRPr/>
          </a:p>
          <a:p>
            <a:pPr indent="-274320" lvl="1" marL="640080" rtl="0" algn="just">
              <a:lnSpc>
                <a:spcPct val="80000"/>
              </a:lnSpc>
              <a:spcBef>
                <a:spcPts val="550"/>
              </a:spcBef>
              <a:spcAft>
                <a:spcPts val="0"/>
              </a:spcAft>
              <a:buSzPts val="1138"/>
              <a:buChar char="🞑"/>
            </a:pPr>
            <a:r>
              <a:rPr lang="en-IN" sz="1625"/>
              <a:t>Link and node cost—link and node properties are considered when choosing routes.</a:t>
            </a:r>
            <a:endParaRPr/>
          </a:p>
          <a:p>
            <a:pPr indent="-320040" lvl="0" marL="320040" rtl="0" algn="just">
              <a:lnSpc>
                <a:spcPct val="80000"/>
              </a:lnSpc>
              <a:spcBef>
                <a:spcPts val="700"/>
              </a:spcBef>
              <a:spcAft>
                <a:spcPts val="0"/>
              </a:spcAft>
              <a:buSzPts val="1087"/>
              <a:buChar char="◻"/>
            </a:pPr>
            <a:r>
              <a:rPr lang="en-IN" sz="1812"/>
              <a:t>The existing protocols all fail one or more of these goals for IoT applications.</a:t>
            </a:r>
            <a:endParaRPr sz="1812"/>
          </a:p>
        </p:txBody>
      </p:sp>
      <p:sp>
        <p:nvSpPr>
          <p:cNvPr id="627" name="Google Shape;627;p63"/>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1" name="Shape 631"/>
        <p:cNvGrpSpPr/>
        <p:nvPr/>
      </p:nvGrpSpPr>
      <p:grpSpPr>
        <a:xfrm>
          <a:off x="0" y="0"/>
          <a:ext cx="0" cy="0"/>
          <a:chOff x="0" y="0"/>
          <a:chExt cx="0" cy="0"/>
        </a:xfrm>
      </p:grpSpPr>
      <p:sp>
        <p:nvSpPr>
          <p:cNvPr id="632" name="Google Shape;632;p64"/>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959"/>
              <a:buFont typeface="Twentieth Century"/>
              <a:buNone/>
            </a:pPr>
            <a:r>
              <a:rPr lang="en-IN" sz="3959"/>
              <a:t>IETF IPV6 Routing Protocol for RPL Roll</a:t>
            </a:r>
            <a:endParaRPr/>
          </a:p>
        </p:txBody>
      </p:sp>
      <p:sp>
        <p:nvSpPr>
          <p:cNvPr id="633" name="Google Shape;633;p64"/>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lnSpc>
                <a:spcPct val="90000"/>
              </a:lnSpc>
              <a:spcBef>
                <a:spcPts val="0"/>
              </a:spcBef>
              <a:spcAft>
                <a:spcPts val="0"/>
              </a:spcAft>
              <a:buSzPts val="1740"/>
              <a:buChar char="◻"/>
            </a:pPr>
            <a:r>
              <a:rPr lang="en-IN"/>
              <a:t>In order to be use of LLN application domains, RPL separates packet processing and forwarding from the routing optimization objective. </a:t>
            </a:r>
            <a:endParaRPr/>
          </a:p>
          <a:p>
            <a:pPr indent="-320040" lvl="0" marL="320040" rtl="0" algn="just">
              <a:lnSpc>
                <a:spcPct val="90000"/>
              </a:lnSpc>
              <a:spcBef>
                <a:spcPts val="700"/>
              </a:spcBef>
              <a:spcAft>
                <a:spcPts val="0"/>
              </a:spcAft>
              <a:buSzPts val="1740"/>
              <a:buChar char="◻"/>
            </a:pPr>
            <a:r>
              <a:rPr lang="en-IN"/>
              <a:t>Examples of such objectives include minimizing energy, minimizing latency, or satisfying constraints.</a:t>
            </a:r>
            <a:endParaRPr/>
          </a:p>
          <a:p>
            <a:pPr indent="-320040" lvl="0" marL="320040" rtl="0" algn="just">
              <a:lnSpc>
                <a:spcPct val="90000"/>
              </a:lnSpc>
              <a:spcBef>
                <a:spcPts val="700"/>
              </a:spcBef>
              <a:spcAft>
                <a:spcPts val="0"/>
              </a:spcAft>
              <a:buSzPts val="1740"/>
              <a:buChar char="◻"/>
            </a:pPr>
            <a:r>
              <a:rPr lang="en-IN"/>
              <a:t>Consistent with the layered architecture of IP, RPL does not rely on any particular features of a specific link layer technology. </a:t>
            </a:r>
            <a:endParaRPr/>
          </a:p>
          <a:p>
            <a:pPr indent="-320040" lvl="0" marL="320040" rtl="0" algn="just">
              <a:lnSpc>
                <a:spcPct val="90000"/>
              </a:lnSpc>
              <a:spcBef>
                <a:spcPts val="700"/>
              </a:spcBef>
              <a:spcAft>
                <a:spcPts val="0"/>
              </a:spcAft>
              <a:buSzPts val="1740"/>
              <a:buChar char="◻"/>
            </a:pPr>
            <a:r>
              <a:rPr lang="en-IN"/>
              <a:t>RPL is able to operate over a variety of different link layers.</a:t>
            </a:r>
            <a:endParaRPr/>
          </a:p>
        </p:txBody>
      </p:sp>
      <p:sp>
        <p:nvSpPr>
          <p:cNvPr id="634" name="Google Shape;634;p64"/>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8" name="Shape 638"/>
        <p:cNvGrpSpPr/>
        <p:nvPr/>
      </p:nvGrpSpPr>
      <p:grpSpPr>
        <a:xfrm>
          <a:off x="0" y="0"/>
          <a:ext cx="0" cy="0"/>
          <a:chOff x="0" y="0"/>
          <a:chExt cx="0" cy="0"/>
        </a:xfrm>
      </p:grpSpPr>
      <p:sp>
        <p:nvSpPr>
          <p:cNvPr id="639" name="Google Shape;639;p65"/>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959"/>
              <a:buFont typeface="Twentieth Century"/>
              <a:buNone/>
            </a:pPr>
            <a:r>
              <a:rPr lang="en-IN" sz="3959"/>
              <a:t>IETF IPV6 Routing Protocol for RPL Roll</a:t>
            </a:r>
            <a:endParaRPr/>
          </a:p>
        </p:txBody>
      </p:sp>
      <p:sp>
        <p:nvSpPr>
          <p:cNvPr id="640" name="Google Shape;640;p65"/>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lnSpc>
                <a:spcPct val="80000"/>
              </a:lnSpc>
              <a:spcBef>
                <a:spcPts val="0"/>
              </a:spcBef>
              <a:spcAft>
                <a:spcPts val="0"/>
              </a:spcAft>
              <a:buSzPts val="1348"/>
              <a:buChar char="◻"/>
            </a:pPr>
            <a:r>
              <a:rPr lang="en-IN" sz="2247"/>
              <a:t>RPL operations, require bidirectional links. </a:t>
            </a:r>
            <a:endParaRPr sz="2247"/>
          </a:p>
          <a:p>
            <a:pPr indent="-320040" lvl="0" marL="320040" rtl="0" algn="just">
              <a:lnSpc>
                <a:spcPct val="80000"/>
              </a:lnSpc>
              <a:spcBef>
                <a:spcPts val="700"/>
              </a:spcBef>
              <a:spcAft>
                <a:spcPts val="0"/>
              </a:spcAft>
              <a:buSzPts val="1348"/>
              <a:buChar char="◻"/>
            </a:pPr>
            <a:r>
              <a:rPr lang="en-IN" sz="2247"/>
              <a:t>LLN scenarios, communication links may exhibit asymmetric properties. </a:t>
            </a:r>
            <a:endParaRPr sz="2247"/>
          </a:p>
          <a:p>
            <a:pPr indent="-274320" lvl="1" marL="640080" rtl="0" algn="just">
              <a:lnSpc>
                <a:spcPct val="80000"/>
              </a:lnSpc>
              <a:spcBef>
                <a:spcPts val="550"/>
              </a:spcBef>
              <a:spcAft>
                <a:spcPts val="0"/>
              </a:spcAft>
              <a:buSzPts val="1411"/>
              <a:buChar char="🞑"/>
            </a:pPr>
            <a:r>
              <a:rPr lang="en-IN" sz="2015"/>
              <a:t>the reachability of a router needs to be verified before the router can be used as a parent. </a:t>
            </a:r>
            <a:endParaRPr sz="2015"/>
          </a:p>
          <a:p>
            <a:pPr indent="-320040" lvl="0" marL="320040" rtl="0" algn="just">
              <a:lnSpc>
                <a:spcPct val="80000"/>
              </a:lnSpc>
              <a:spcBef>
                <a:spcPts val="700"/>
              </a:spcBef>
              <a:spcAft>
                <a:spcPts val="0"/>
              </a:spcAft>
              <a:buSzPts val="1348"/>
              <a:buChar char="◻"/>
            </a:pPr>
            <a:r>
              <a:rPr lang="en-IN" sz="2247"/>
              <a:t>RPL expects an external mechanism to be triggered during the parent selection phase in order to verify link properties and neighbour reachability. </a:t>
            </a:r>
            <a:endParaRPr sz="2247"/>
          </a:p>
          <a:p>
            <a:pPr indent="-274320" lvl="1" marL="640080" rtl="0" algn="just">
              <a:lnSpc>
                <a:spcPct val="80000"/>
              </a:lnSpc>
              <a:spcBef>
                <a:spcPts val="550"/>
              </a:spcBef>
              <a:spcAft>
                <a:spcPts val="0"/>
              </a:spcAft>
              <a:buSzPts val="1411"/>
              <a:buChar char="🞑"/>
            </a:pPr>
            <a:r>
              <a:rPr lang="en-IN" sz="2015"/>
              <a:t>Neighbour unreachability detection (NUD) is a mechanism, </a:t>
            </a:r>
            <a:endParaRPr sz="2015"/>
          </a:p>
          <a:p>
            <a:pPr indent="-274320" lvl="1" marL="640080" rtl="0" algn="just">
              <a:lnSpc>
                <a:spcPct val="80000"/>
              </a:lnSpc>
              <a:spcBef>
                <a:spcPts val="550"/>
              </a:spcBef>
              <a:spcAft>
                <a:spcPts val="0"/>
              </a:spcAft>
              <a:buSzPts val="1411"/>
              <a:buChar char="🞑"/>
            </a:pPr>
            <a:r>
              <a:rPr lang="en-IN" sz="2015"/>
              <a:t>but alternates are possible, including bidirectional forwarding detection and hints from lower layers via layer 2 triggers. </a:t>
            </a:r>
            <a:endParaRPr sz="2015"/>
          </a:p>
          <a:p>
            <a:pPr indent="-320040" lvl="0" marL="320040" rtl="0" algn="just">
              <a:lnSpc>
                <a:spcPct val="80000"/>
              </a:lnSpc>
              <a:spcBef>
                <a:spcPts val="700"/>
              </a:spcBef>
              <a:spcAft>
                <a:spcPts val="0"/>
              </a:spcAft>
              <a:buSzPts val="1348"/>
              <a:buChar char="◻"/>
            </a:pPr>
            <a:r>
              <a:rPr lang="en-IN" sz="2247"/>
              <a:t>In general, a detection mechanism that is reactive to traffic is favored in order to minimize the cost of monitoring links that are not being used.</a:t>
            </a:r>
            <a:endParaRPr/>
          </a:p>
        </p:txBody>
      </p:sp>
      <p:sp>
        <p:nvSpPr>
          <p:cNvPr id="641" name="Google Shape;641;p65"/>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5" name="Shape 645"/>
        <p:cNvGrpSpPr/>
        <p:nvPr/>
      </p:nvGrpSpPr>
      <p:grpSpPr>
        <a:xfrm>
          <a:off x="0" y="0"/>
          <a:ext cx="0" cy="0"/>
          <a:chOff x="0" y="0"/>
          <a:chExt cx="0" cy="0"/>
        </a:xfrm>
      </p:grpSpPr>
      <p:sp>
        <p:nvSpPr>
          <p:cNvPr id="646" name="Google Shape;646;p66"/>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959"/>
              <a:buFont typeface="Twentieth Century"/>
              <a:buNone/>
            </a:pPr>
            <a:r>
              <a:rPr lang="en-IN" sz="3959"/>
              <a:t>IETF IPV6 Routing Protocol for RPL Roll</a:t>
            </a:r>
            <a:endParaRPr/>
          </a:p>
        </p:txBody>
      </p:sp>
      <p:sp>
        <p:nvSpPr>
          <p:cNvPr id="647" name="Google Shape;647;p66"/>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lnSpc>
                <a:spcPct val="90000"/>
              </a:lnSpc>
              <a:spcBef>
                <a:spcPts val="0"/>
              </a:spcBef>
              <a:spcAft>
                <a:spcPts val="0"/>
              </a:spcAft>
              <a:buSzPts val="1609"/>
              <a:buChar char="◻"/>
            </a:pPr>
            <a:r>
              <a:rPr lang="en-IN" sz="2682"/>
              <a:t>RPL also expects an external mechanism to access and transport some control information, referred to as the “RPL Packet Information,” in data packets. </a:t>
            </a:r>
            <a:endParaRPr sz="2682"/>
          </a:p>
          <a:p>
            <a:pPr indent="-274320" lvl="1" marL="640080" rtl="0" algn="just">
              <a:lnSpc>
                <a:spcPct val="90000"/>
              </a:lnSpc>
              <a:spcBef>
                <a:spcPts val="550"/>
              </a:spcBef>
              <a:spcAft>
                <a:spcPts val="0"/>
              </a:spcAft>
              <a:buSzPts val="1683"/>
              <a:buChar char="🞑"/>
            </a:pPr>
            <a:r>
              <a:rPr lang="en-IN" sz="2405"/>
              <a:t>The RPL packet information enables the association of a data packet with an RPL instance and the validation of RPL routing states. </a:t>
            </a:r>
            <a:endParaRPr sz="2405"/>
          </a:p>
          <a:p>
            <a:pPr indent="-320040" lvl="0" marL="320040" rtl="0" algn="just">
              <a:lnSpc>
                <a:spcPct val="90000"/>
              </a:lnSpc>
              <a:spcBef>
                <a:spcPts val="700"/>
              </a:spcBef>
              <a:spcAft>
                <a:spcPts val="0"/>
              </a:spcAft>
              <a:buSzPts val="1609"/>
              <a:buChar char="◻"/>
            </a:pPr>
            <a:r>
              <a:rPr lang="en-IN" sz="2682"/>
              <a:t>Example : IPv6 Hop-by-Hop RPL</a:t>
            </a:r>
            <a:endParaRPr sz="2682"/>
          </a:p>
          <a:p>
            <a:pPr indent="-274320" lvl="1" marL="640080" rtl="0" algn="just">
              <a:lnSpc>
                <a:spcPct val="90000"/>
              </a:lnSpc>
              <a:spcBef>
                <a:spcPts val="550"/>
              </a:spcBef>
              <a:spcAft>
                <a:spcPts val="0"/>
              </a:spcAft>
              <a:buSzPts val="1683"/>
              <a:buChar char="🞑"/>
            </a:pPr>
            <a:r>
              <a:rPr lang="en-IN" sz="2405"/>
              <a:t>The mechanism is required for all packets except when strict source routing is used which, by nature, prevents endless loops and alleviates the need for the RPL packet information. </a:t>
            </a:r>
            <a:endParaRPr sz="2405"/>
          </a:p>
        </p:txBody>
      </p:sp>
      <p:sp>
        <p:nvSpPr>
          <p:cNvPr id="648" name="Google Shape;648;p66"/>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2" name="Shape 652"/>
        <p:cNvGrpSpPr/>
        <p:nvPr/>
      </p:nvGrpSpPr>
      <p:grpSpPr>
        <a:xfrm>
          <a:off x="0" y="0"/>
          <a:ext cx="0" cy="0"/>
          <a:chOff x="0" y="0"/>
          <a:chExt cx="0" cy="0"/>
        </a:xfrm>
      </p:grpSpPr>
      <p:sp>
        <p:nvSpPr>
          <p:cNvPr id="653" name="Google Shape;653;p67"/>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959"/>
              <a:buFont typeface="Twentieth Century"/>
              <a:buNone/>
            </a:pPr>
            <a:r>
              <a:rPr lang="en-IN" sz="3959"/>
              <a:t>IETF IPV6 Routing Protocol for RPL Roll</a:t>
            </a:r>
            <a:endParaRPr/>
          </a:p>
        </p:txBody>
      </p:sp>
      <p:sp>
        <p:nvSpPr>
          <p:cNvPr id="654" name="Google Shape;654;p67"/>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lnSpc>
                <a:spcPct val="90000"/>
              </a:lnSpc>
              <a:spcBef>
                <a:spcPts val="0"/>
              </a:spcBef>
              <a:spcAft>
                <a:spcPts val="0"/>
              </a:spcAft>
              <a:buSzPts val="1609"/>
              <a:buChar char="◻"/>
            </a:pPr>
            <a:r>
              <a:rPr lang="en-IN" sz="2682"/>
              <a:t>RPL provides a mechanism to disseminate information over the dynamically formed network topology to operate autonomously.</a:t>
            </a:r>
            <a:endParaRPr/>
          </a:p>
          <a:p>
            <a:pPr indent="-320040" lvl="0" marL="320040" rtl="0" algn="just">
              <a:lnSpc>
                <a:spcPct val="90000"/>
              </a:lnSpc>
              <a:spcBef>
                <a:spcPts val="700"/>
              </a:spcBef>
              <a:spcAft>
                <a:spcPts val="0"/>
              </a:spcAft>
              <a:buSzPts val="1609"/>
              <a:buChar char="◻"/>
            </a:pPr>
            <a:r>
              <a:rPr lang="en-IN" sz="2682"/>
              <a:t>In some applications, RPL assembles topologies of routers that own independent prefixes. 	</a:t>
            </a:r>
            <a:endParaRPr/>
          </a:p>
          <a:p>
            <a:pPr indent="-274320" lvl="1" marL="640080" rtl="0" algn="just">
              <a:lnSpc>
                <a:spcPct val="90000"/>
              </a:lnSpc>
              <a:spcBef>
                <a:spcPts val="550"/>
              </a:spcBef>
              <a:spcAft>
                <a:spcPts val="0"/>
              </a:spcAft>
              <a:buSzPts val="1683"/>
              <a:buChar char="🞑"/>
            </a:pPr>
            <a:r>
              <a:rPr lang="en-IN" sz="2405"/>
              <a:t>A prefix that is owned by a router is advertised as “on-link.”</a:t>
            </a:r>
            <a:endParaRPr/>
          </a:p>
          <a:p>
            <a:pPr indent="-320040" lvl="0" marL="320040" rtl="0" algn="just">
              <a:lnSpc>
                <a:spcPct val="90000"/>
              </a:lnSpc>
              <a:spcBef>
                <a:spcPts val="700"/>
              </a:spcBef>
              <a:spcAft>
                <a:spcPts val="0"/>
              </a:spcAft>
              <a:buSzPts val="1609"/>
              <a:buChar char="◻"/>
            </a:pPr>
            <a:r>
              <a:rPr lang="en-IN" sz="2682"/>
              <a:t>RPL have the capability to bind a subnet together with a common prefix and to route within that subnet.</a:t>
            </a:r>
            <a:endParaRPr/>
          </a:p>
          <a:p>
            <a:pPr indent="-320040" lvl="0" marL="320040" rtl="0" algn="just">
              <a:lnSpc>
                <a:spcPct val="90000"/>
              </a:lnSpc>
              <a:spcBef>
                <a:spcPts val="700"/>
              </a:spcBef>
              <a:spcAft>
                <a:spcPts val="0"/>
              </a:spcAft>
              <a:buSzPts val="1609"/>
              <a:buChar char="◻"/>
            </a:pPr>
            <a:r>
              <a:rPr lang="en-IN" sz="2682"/>
              <a:t>RPL in particular, disseminate IPv6 neighbour discovery (ND) information prefix information option (PIO) and the route information option (RIO).</a:t>
            </a:r>
            <a:endParaRPr/>
          </a:p>
        </p:txBody>
      </p:sp>
      <p:sp>
        <p:nvSpPr>
          <p:cNvPr id="655" name="Google Shape;655;p67"/>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9" name="Shape 659"/>
        <p:cNvGrpSpPr/>
        <p:nvPr/>
      </p:nvGrpSpPr>
      <p:grpSpPr>
        <a:xfrm>
          <a:off x="0" y="0"/>
          <a:ext cx="0" cy="0"/>
          <a:chOff x="0" y="0"/>
          <a:chExt cx="0" cy="0"/>
        </a:xfrm>
      </p:grpSpPr>
      <p:sp>
        <p:nvSpPr>
          <p:cNvPr id="660" name="Google Shape;660;p68"/>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959"/>
              <a:buFont typeface="Twentieth Century"/>
              <a:buNone/>
            </a:pPr>
            <a:r>
              <a:rPr lang="en-IN" sz="3959"/>
              <a:t>IETF IPV6 Routing Protocol for RPL Roll</a:t>
            </a:r>
            <a:endParaRPr/>
          </a:p>
        </p:txBody>
      </p:sp>
      <p:sp>
        <p:nvSpPr>
          <p:cNvPr id="661" name="Google Shape;661;p68"/>
          <p:cNvSpPr txBox="1"/>
          <p:nvPr>
            <p:ph idx="1" type="body"/>
          </p:nvPr>
        </p:nvSpPr>
        <p:spPr>
          <a:xfrm>
            <a:off x="612648" y="1600200"/>
            <a:ext cx="8153400" cy="2514600"/>
          </a:xfrm>
          <a:prstGeom prst="rect">
            <a:avLst/>
          </a:prstGeom>
          <a:noFill/>
          <a:ln>
            <a:noFill/>
          </a:ln>
        </p:spPr>
        <p:txBody>
          <a:bodyPr anchorCtr="0" anchor="t" bIns="45700" lIns="91425" spcFirstLastPara="1" rIns="91425" wrap="square" tIns="45700">
            <a:normAutofit/>
          </a:bodyPr>
          <a:lstStyle/>
          <a:p>
            <a:pPr indent="-320040" lvl="0" marL="320040" rtl="0" algn="just">
              <a:lnSpc>
                <a:spcPct val="80000"/>
              </a:lnSpc>
              <a:spcBef>
                <a:spcPts val="0"/>
              </a:spcBef>
              <a:spcAft>
                <a:spcPts val="0"/>
              </a:spcAft>
              <a:buSzPts val="1348"/>
              <a:buChar char="◻"/>
            </a:pPr>
            <a:r>
              <a:rPr lang="en-IN" sz="2247"/>
              <a:t>Some basic definitions in RPL are as follows :</a:t>
            </a:r>
            <a:endParaRPr sz="2247"/>
          </a:p>
          <a:p>
            <a:pPr indent="-274320" lvl="1" marL="640080" rtl="0" algn="just">
              <a:lnSpc>
                <a:spcPct val="80000"/>
              </a:lnSpc>
              <a:spcBef>
                <a:spcPts val="550"/>
              </a:spcBef>
              <a:spcAft>
                <a:spcPts val="0"/>
              </a:spcAft>
              <a:buSzPts val="1411"/>
              <a:buChar char="🞑"/>
            </a:pPr>
            <a:r>
              <a:rPr lang="en-IN" sz="2015"/>
              <a:t>Directed acyclic graph (DAG) is a directed graph with no cycles.</a:t>
            </a:r>
            <a:endParaRPr/>
          </a:p>
          <a:p>
            <a:pPr indent="-274320" lvl="1" marL="640080" rtl="0" algn="just">
              <a:lnSpc>
                <a:spcPct val="80000"/>
              </a:lnSpc>
              <a:spcBef>
                <a:spcPts val="550"/>
              </a:spcBef>
              <a:spcAft>
                <a:spcPts val="0"/>
              </a:spcAft>
              <a:buSzPts val="1411"/>
              <a:buChar char="🞑"/>
            </a:pPr>
            <a:r>
              <a:rPr lang="en-IN" sz="2015"/>
              <a:t>Destination-oriented DAG (DODAG) is a DAG rooted at a single destination.</a:t>
            </a:r>
            <a:endParaRPr/>
          </a:p>
          <a:p>
            <a:pPr indent="-320040" lvl="0" marL="320040" rtl="0" algn="just">
              <a:lnSpc>
                <a:spcPct val="80000"/>
              </a:lnSpc>
              <a:spcBef>
                <a:spcPts val="700"/>
              </a:spcBef>
              <a:spcAft>
                <a:spcPts val="0"/>
              </a:spcAft>
              <a:buSzPts val="1348"/>
              <a:buChar char="◻"/>
            </a:pPr>
            <a:r>
              <a:rPr lang="en-IN" sz="2247"/>
              <a:t>RPL defines optimization objective when forming paths toward roots based on one or more metrics. </a:t>
            </a:r>
            <a:endParaRPr sz="2247"/>
          </a:p>
          <a:p>
            <a:pPr indent="-274320" lvl="1" marL="640080" rtl="0" algn="just">
              <a:lnSpc>
                <a:spcPct val="80000"/>
              </a:lnSpc>
              <a:spcBef>
                <a:spcPts val="550"/>
              </a:spcBef>
              <a:spcAft>
                <a:spcPts val="0"/>
              </a:spcAft>
              <a:buSzPts val="1411"/>
              <a:buChar char="🞑"/>
            </a:pPr>
            <a:r>
              <a:rPr lang="en-IN" sz="2015"/>
              <a:t>Metrics may include both link properties (reliability, latency) and node properties (e.g., powered on not).</a:t>
            </a:r>
            <a:endParaRPr sz="2015"/>
          </a:p>
        </p:txBody>
      </p:sp>
      <p:sp>
        <p:nvSpPr>
          <p:cNvPr id="662" name="Google Shape;662;p68"/>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pic>
        <p:nvPicPr>
          <p:cNvPr id="663" name="Google Shape;663;p68"/>
          <p:cNvPicPr preferRelativeResize="0"/>
          <p:nvPr/>
        </p:nvPicPr>
        <p:blipFill rotWithShape="1">
          <a:blip r:embed="rId3">
            <a:alphaModFix/>
          </a:blip>
          <a:srcRect b="0" l="0" r="0" t="0"/>
          <a:stretch/>
        </p:blipFill>
        <p:spPr>
          <a:xfrm>
            <a:off x="2819400" y="3990290"/>
            <a:ext cx="4495800" cy="279151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7" name="Shape 667"/>
        <p:cNvGrpSpPr/>
        <p:nvPr/>
      </p:nvGrpSpPr>
      <p:grpSpPr>
        <a:xfrm>
          <a:off x="0" y="0"/>
          <a:ext cx="0" cy="0"/>
          <a:chOff x="0" y="0"/>
          <a:chExt cx="0" cy="0"/>
        </a:xfrm>
      </p:grpSpPr>
      <p:sp>
        <p:nvSpPr>
          <p:cNvPr id="668" name="Google Shape;668;p69"/>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959"/>
              <a:buFont typeface="Twentieth Century"/>
              <a:buNone/>
            </a:pPr>
            <a:r>
              <a:rPr lang="en-IN" sz="3959"/>
              <a:t>IETF IPV6 Routing Protocol for RPL Roll</a:t>
            </a:r>
            <a:endParaRPr/>
          </a:p>
        </p:txBody>
      </p:sp>
      <p:sp>
        <p:nvSpPr>
          <p:cNvPr id="669" name="Google Shape;669;p69"/>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
        <p:nvSpPr>
          <p:cNvPr id="670" name="Google Shape;670;p69"/>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lnSpc>
                <a:spcPct val="90000"/>
              </a:lnSpc>
              <a:spcBef>
                <a:spcPts val="0"/>
              </a:spcBef>
              <a:spcAft>
                <a:spcPts val="0"/>
              </a:spcAft>
              <a:buSzPts val="1740"/>
              <a:buChar char="◻"/>
            </a:pPr>
            <a:r>
              <a:rPr lang="en-IN"/>
              <a:t>RPL defines a new ICMPv6 (Internet control message protocol version 6) message with three possible types:</a:t>
            </a:r>
            <a:endParaRPr/>
          </a:p>
          <a:p>
            <a:pPr indent="-274320" lvl="1" marL="640080" rtl="0" algn="just">
              <a:lnSpc>
                <a:spcPct val="90000"/>
              </a:lnSpc>
              <a:spcBef>
                <a:spcPts val="550"/>
              </a:spcBef>
              <a:spcAft>
                <a:spcPts val="0"/>
              </a:spcAft>
              <a:buSzPts val="1820"/>
              <a:buChar char="🞑"/>
            </a:pPr>
            <a:r>
              <a:rPr lang="en-IN"/>
              <a:t>DAG information object (DIO)—carries information that allows a node to discover an RPL instance, learn its configuration parameters, and select DODAG parents;</a:t>
            </a:r>
            <a:endParaRPr/>
          </a:p>
          <a:p>
            <a:pPr indent="-274320" lvl="1" marL="640080" rtl="0" algn="just">
              <a:lnSpc>
                <a:spcPct val="90000"/>
              </a:lnSpc>
              <a:spcBef>
                <a:spcPts val="550"/>
              </a:spcBef>
              <a:spcAft>
                <a:spcPts val="0"/>
              </a:spcAft>
              <a:buSzPts val="1820"/>
              <a:buChar char="🞑"/>
            </a:pPr>
            <a:r>
              <a:rPr lang="en-IN"/>
              <a:t>DAG information solicitation (DIS)—solicit a DODAG information object  from an RPL node;</a:t>
            </a:r>
            <a:endParaRPr/>
          </a:p>
          <a:p>
            <a:pPr indent="-274320" lvl="1" marL="640080" rtl="0" algn="just">
              <a:lnSpc>
                <a:spcPct val="90000"/>
              </a:lnSpc>
              <a:spcBef>
                <a:spcPts val="550"/>
              </a:spcBef>
              <a:spcAft>
                <a:spcPts val="0"/>
              </a:spcAft>
              <a:buSzPts val="1820"/>
              <a:buChar char="🞑"/>
            </a:pPr>
            <a:r>
              <a:rPr lang="en-IN"/>
              <a:t>Destination advertisement object (DAO)—used to propagate destination information upward along the DODAG.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7"/>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959"/>
              <a:buFont typeface="Twentieth Century"/>
              <a:buNone/>
            </a:pPr>
            <a:r>
              <a:rPr lang="en-IN" sz="3959"/>
              <a:t>Identification of IoT Object and</a:t>
            </a:r>
            <a:br>
              <a:rPr lang="en-IN" sz="3959"/>
            </a:br>
            <a:r>
              <a:rPr lang="en-IN" sz="3959"/>
              <a:t>Services</a:t>
            </a:r>
            <a:endParaRPr/>
          </a:p>
        </p:txBody>
      </p:sp>
      <p:sp>
        <p:nvSpPr>
          <p:cNvPr id="165" name="Google Shape;165;p7"/>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lnSpc>
                <a:spcPct val="90000"/>
              </a:lnSpc>
              <a:spcBef>
                <a:spcPts val="0"/>
              </a:spcBef>
              <a:spcAft>
                <a:spcPts val="0"/>
              </a:spcAft>
              <a:buSzPts val="1479"/>
              <a:buChar char="◻"/>
            </a:pPr>
            <a:r>
              <a:rPr lang="en-IN" sz="2465"/>
              <a:t>Every object then has a tuple (OID, NAdr) that is always unique, although the second entry (NAdr) of the tuple may change with time, location, or situation.</a:t>
            </a:r>
            <a:endParaRPr/>
          </a:p>
          <a:p>
            <a:pPr indent="-320040" lvl="0" marL="320040" rtl="0" algn="just">
              <a:lnSpc>
                <a:spcPct val="90000"/>
              </a:lnSpc>
              <a:spcBef>
                <a:spcPts val="700"/>
              </a:spcBef>
              <a:spcAft>
                <a:spcPts val="0"/>
              </a:spcAft>
              <a:buSzPts val="1479"/>
              <a:buChar char="◻"/>
            </a:pPr>
            <a:r>
              <a:rPr lang="en-IN" sz="2465"/>
              <a:t>In a stationary, non-variable, or mostly static environment, assigns the OID to be identical to the NAdr where the object is expected to attach to the network; that is, the object tuple (NAdr, NAdr).</a:t>
            </a:r>
            <a:endParaRPr/>
          </a:p>
          <a:p>
            <a:pPr indent="-228600" lvl="2" marL="914400" rtl="0" algn="just">
              <a:lnSpc>
                <a:spcPct val="90000"/>
              </a:lnSpc>
              <a:spcBef>
                <a:spcPts val="500"/>
              </a:spcBef>
              <a:spcAft>
                <a:spcPts val="0"/>
              </a:spcAft>
              <a:buSzPts val="1466"/>
              <a:buChar char="■"/>
            </a:pPr>
            <a:r>
              <a:rPr lang="en-IN" sz="1954"/>
              <a:t>In case the object moved, the OID could then be refreshed to the address of the new location; that is, the object tuple (NAdr’, NAdr’).</a:t>
            </a:r>
            <a:endParaRPr/>
          </a:p>
          <a:p>
            <a:pPr indent="-320040" lvl="0" marL="320040" rtl="0" algn="just">
              <a:lnSpc>
                <a:spcPct val="90000"/>
              </a:lnSpc>
              <a:spcBef>
                <a:spcPts val="700"/>
              </a:spcBef>
              <a:spcAft>
                <a:spcPts val="0"/>
              </a:spcAft>
              <a:buSzPts val="1479"/>
              <a:buChar char="◻"/>
            </a:pPr>
            <a:r>
              <a:rPr lang="en-IN" sz="2465"/>
              <a:t>In general trend toward object mobility, giving rise to a dynamic environment; hence, to retain maximal flexibility, it is best to separate, in principle, the OID from the NAdr</a:t>
            </a:r>
            <a:endParaRPr b="1" sz="2465"/>
          </a:p>
        </p:txBody>
      </p:sp>
      <p:sp>
        <p:nvSpPr>
          <p:cNvPr id="166" name="Google Shape;166;p7"/>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4" name="Shape 674"/>
        <p:cNvGrpSpPr/>
        <p:nvPr/>
      </p:nvGrpSpPr>
      <p:grpSpPr>
        <a:xfrm>
          <a:off x="0" y="0"/>
          <a:ext cx="0" cy="0"/>
          <a:chOff x="0" y="0"/>
          <a:chExt cx="0" cy="0"/>
        </a:xfrm>
      </p:grpSpPr>
      <p:sp>
        <p:nvSpPr>
          <p:cNvPr id="675" name="Google Shape;675;p70"/>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959"/>
              <a:buFont typeface="Twentieth Century"/>
              <a:buNone/>
            </a:pPr>
            <a:r>
              <a:rPr lang="en-IN" sz="3959"/>
              <a:t>IETF IPV6 Routing Protocol for RPL Roll</a:t>
            </a:r>
            <a:endParaRPr/>
          </a:p>
        </p:txBody>
      </p:sp>
      <p:sp>
        <p:nvSpPr>
          <p:cNvPr id="676" name="Google Shape;676;p70"/>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
        <p:nvSpPr>
          <p:cNvPr id="677" name="Google Shape;677;p70"/>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lnSpc>
                <a:spcPct val="80000"/>
              </a:lnSpc>
              <a:spcBef>
                <a:spcPts val="0"/>
              </a:spcBef>
              <a:spcAft>
                <a:spcPts val="0"/>
              </a:spcAft>
              <a:buSzPts val="1479"/>
              <a:buChar char="◻"/>
            </a:pPr>
            <a:r>
              <a:rPr lang="en-IN" sz="2465"/>
              <a:t>A node rank defines a node’s relative position within a  DODAG with respect to the DODAG root.</a:t>
            </a:r>
            <a:endParaRPr/>
          </a:p>
          <a:p>
            <a:pPr indent="-320040" lvl="0" marL="320040" rtl="0" algn="just">
              <a:lnSpc>
                <a:spcPct val="80000"/>
              </a:lnSpc>
              <a:spcBef>
                <a:spcPts val="700"/>
              </a:spcBef>
              <a:spcAft>
                <a:spcPts val="0"/>
              </a:spcAft>
              <a:buSzPts val="1479"/>
              <a:buChar char="◻"/>
            </a:pPr>
            <a:r>
              <a:rPr lang="en-IN" sz="2465"/>
              <a:t>DODAG construction proceeds as follows:</a:t>
            </a:r>
            <a:endParaRPr sz="2465"/>
          </a:p>
          <a:p>
            <a:pPr indent="-274320" lvl="1" marL="640080" rtl="0" algn="just">
              <a:lnSpc>
                <a:spcPct val="80000"/>
              </a:lnSpc>
              <a:spcBef>
                <a:spcPts val="550"/>
              </a:spcBef>
              <a:spcAft>
                <a:spcPts val="0"/>
              </a:spcAft>
              <a:buSzPts val="1547"/>
              <a:buChar char="🞑"/>
            </a:pPr>
            <a:r>
              <a:rPr lang="en-IN" sz="2210"/>
              <a:t>Nodes periodically send link-local multicast DIO messages;</a:t>
            </a:r>
            <a:endParaRPr/>
          </a:p>
          <a:p>
            <a:pPr indent="-274320" lvl="1" marL="640080" rtl="0" algn="just">
              <a:lnSpc>
                <a:spcPct val="80000"/>
              </a:lnSpc>
              <a:spcBef>
                <a:spcPts val="550"/>
              </a:spcBef>
              <a:spcAft>
                <a:spcPts val="0"/>
              </a:spcAft>
              <a:buSzPts val="1547"/>
              <a:buChar char="🞑"/>
            </a:pPr>
            <a:r>
              <a:rPr lang="en-IN" sz="2210"/>
              <a:t>Stability or detection of routing inconsistencies influence the rate of DIO messages; </a:t>
            </a:r>
            <a:endParaRPr/>
          </a:p>
          <a:p>
            <a:pPr indent="-274320" lvl="1" marL="640080" rtl="0" algn="just">
              <a:lnSpc>
                <a:spcPct val="80000"/>
              </a:lnSpc>
              <a:spcBef>
                <a:spcPts val="550"/>
              </a:spcBef>
              <a:spcAft>
                <a:spcPts val="0"/>
              </a:spcAft>
              <a:buSzPts val="1547"/>
              <a:buChar char="🞑"/>
            </a:pPr>
            <a:r>
              <a:rPr lang="en-IN" sz="2210"/>
              <a:t>Nodes listen for DIOs and use their information to join a new DODAG, or to maintain an existing DODAG;</a:t>
            </a:r>
            <a:endParaRPr/>
          </a:p>
          <a:p>
            <a:pPr indent="-274320" lvl="1" marL="640080" rtl="0" algn="just">
              <a:lnSpc>
                <a:spcPct val="80000"/>
              </a:lnSpc>
              <a:spcBef>
                <a:spcPts val="550"/>
              </a:spcBef>
              <a:spcAft>
                <a:spcPts val="0"/>
              </a:spcAft>
              <a:buSzPts val="1547"/>
              <a:buChar char="🞑"/>
            </a:pPr>
            <a:r>
              <a:rPr lang="en-IN" sz="2210"/>
              <a:t>Nodes may use a DIS message to solicit a DIO;</a:t>
            </a:r>
            <a:endParaRPr/>
          </a:p>
          <a:p>
            <a:pPr indent="-274320" lvl="1" marL="640080" rtl="0" algn="just">
              <a:lnSpc>
                <a:spcPct val="80000"/>
              </a:lnSpc>
              <a:spcBef>
                <a:spcPts val="550"/>
              </a:spcBef>
              <a:spcAft>
                <a:spcPts val="0"/>
              </a:spcAft>
              <a:buSzPts val="1547"/>
              <a:buChar char="🞑"/>
            </a:pPr>
            <a:r>
              <a:rPr lang="en-IN" sz="2210"/>
              <a:t>Based on information in the DIOs, the node chooses parents that minimize path cost to the DODAG root.</a:t>
            </a:r>
            <a:endParaRPr/>
          </a:p>
          <a:p>
            <a:pPr indent="-320040" lvl="0" marL="320040" rtl="0" algn="just">
              <a:lnSpc>
                <a:spcPct val="80000"/>
              </a:lnSpc>
              <a:spcBef>
                <a:spcPts val="700"/>
              </a:spcBef>
              <a:spcAft>
                <a:spcPts val="0"/>
              </a:spcAft>
              <a:buSzPts val="1479"/>
              <a:buChar char="◻"/>
            </a:pPr>
            <a:r>
              <a:rPr lang="en-IN" sz="2465"/>
              <a:t>RPL is optimized for many-to-one and one-to-many traffic patterns</a:t>
            </a:r>
            <a:endParaRPr sz="2465"/>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1" name="Shape 681"/>
        <p:cNvGrpSpPr/>
        <p:nvPr/>
      </p:nvGrpSpPr>
      <p:grpSpPr>
        <a:xfrm>
          <a:off x="0" y="0"/>
          <a:ext cx="0" cy="0"/>
          <a:chOff x="0" y="0"/>
          <a:chExt cx="0" cy="0"/>
        </a:xfrm>
      </p:grpSpPr>
      <p:sp>
        <p:nvSpPr>
          <p:cNvPr id="682" name="Google Shape;682;p71"/>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600"/>
              <a:buFont typeface="Twentieth Century"/>
              <a:buNone/>
            </a:pPr>
            <a:r>
              <a:rPr b="1" lang="en-IN" sz="3600"/>
              <a:t>Constrained Application Protocol (CoAP)</a:t>
            </a:r>
            <a:endParaRPr b="1" sz="3600"/>
          </a:p>
        </p:txBody>
      </p:sp>
      <p:sp>
        <p:nvSpPr>
          <p:cNvPr id="683" name="Google Shape;683;p71"/>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740"/>
              <a:buChar char="◻"/>
            </a:pPr>
            <a:r>
              <a:rPr lang="en-IN"/>
              <a:t>Background</a:t>
            </a:r>
            <a:endParaRPr/>
          </a:p>
          <a:p>
            <a:pPr indent="-320040" lvl="0" marL="320040" rtl="0" algn="just">
              <a:spcBef>
                <a:spcPts val="700"/>
              </a:spcBef>
              <a:spcAft>
                <a:spcPts val="0"/>
              </a:spcAft>
              <a:buSzPts val="1740"/>
              <a:buChar char="◻"/>
            </a:pPr>
            <a:r>
              <a:rPr lang="en-IN"/>
              <a:t>Messaging Model</a:t>
            </a:r>
            <a:endParaRPr/>
          </a:p>
          <a:p>
            <a:pPr indent="-320040" lvl="0" marL="320040" rtl="0" algn="just">
              <a:spcBef>
                <a:spcPts val="700"/>
              </a:spcBef>
              <a:spcAft>
                <a:spcPts val="0"/>
              </a:spcAft>
              <a:buSzPts val="1740"/>
              <a:buChar char="◻"/>
            </a:pPr>
            <a:r>
              <a:rPr lang="en-IN"/>
              <a:t>Request/Response Model</a:t>
            </a:r>
            <a:endParaRPr/>
          </a:p>
          <a:p>
            <a:pPr indent="-320040" lvl="0" marL="320040" rtl="0" algn="just">
              <a:spcBef>
                <a:spcPts val="700"/>
              </a:spcBef>
              <a:spcAft>
                <a:spcPts val="0"/>
              </a:spcAft>
              <a:buSzPts val="1740"/>
              <a:buChar char="◻"/>
            </a:pPr>
            <a:r>
              <a:rPr lang="en-IN"/>
              <a:t>Intermediaries and Caching</a:t>
            </a:r>
            <a:endParaRPr/>
          </a:p>
        </p:txBody>
      </p:sp>
      <p:sp>
        <p:nvSpPr>
          <p:cNvPr id="684" name="Google Shape;684;p71"/>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8" name="Shape 688"/>
        <p:cNvGrpSpPr/>
        <p:nvPr/>
      </p:nvGrpSpPr>
      <p:grpSpPr>
        <a:xfrm>
          <a:off x="0" y="0"/>
          <a:ext cx="0" cy="0"/>
          <a:chOff x="0" y="0"/>
          <a:chExt cx="0" cy="0"/>
        </a:xfrm>
      </p:grpSpPr>
      <p:sp>
        <p:nvSpPr>
          <p:cNvPr id="689" name="Google Shape;689;p72"/>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240"/>
              <a:buFont typeface="Twentieth Century"/>
              <a:buNone/>
            </a:pPr>
            <a:r>
              <a:rPr b="1" lang="en-IN" sz="3240"/>
              <a:t>Constrained Application Protocol (CoAP)</a:t>
            </a:r>
            <a:br>
              <a:rPr b="1" lang="en-IN" sz="3240"/>
            </a:br>
            <a:r>
              <a:rPr b="1" lang="en-IN" sz="3240"/>
              <a:t>Background</a:t>
            </a:r>
            <a:endParaRPr/>
          </a:p>
        </p:txBody>
      </p:sp>
      <p:sp>
        <p:nvSpPr>
          <p:cNvPr id="690" name="Google Shape;690;p72"/>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609"/>
              <a:buChar char="◻"/>
            </a:pPr>
            <a:r>
              <a:rPr lang="en-IN" sz="2682"/>
              <a:t>CoAP is a simple application layer protocol targeted to simple electronic devices (e.g., IoT/M2M things) to allow them to communicate interactively over the Internet. </a:t>
            </a:r>
            <a:endParaRPr sz="2682"/>
          </a:p>
          <a:p>
            <a:pPr indent="-274320" lvl="1" marL="640080" rtl="0" algn="just">
              <a:spcBef>
                <a:spcPts val="550"/>
              </a:spcBef>
              <a:spcAft>
                <a:spcPts val="0"/>
              </a:spcAft>
              <a:buSzPts val="1683"/>
              <a:buChar char="🞑"/>
            </a:pPr>
            <a:r>
              <a:rPr lang="en-IN" sz="2405"/>
              <a:t>CoAP is designed for low power sensors (wireless sensor network [WSN] nodes and actuators. </a:t>
            </a:r>
            <a:endParaRPr/>
          </a:p>
          <a:p>
            <a:pPr indent="-320040" lvl="0" marL="320040" rtl="0" algn="just">
              <a:spcBef>
                <a:spcPts val="700"/>
              </a:spcBef>
              <a:spcAft>
                <a:spcPts val="0"/>
              </a:spcAft>
              <a:buSzPts val="1609"/>
              <a:buChar char="◻"/>
            </a:pPr>
            <a:r>
              <a:rPr lang="en-IN" sz="2682"/>
              <a:t>CoAP can be seen as a specialized web transfer protocol for use with constrained networks and nodes for M2M applications. </a:t>
            </a:r>
            <a:endParaRPr/>
          </a:p>
          <a:p>
            <a:pPr indent="-320040" lvl="0" marL="320040" rtl="0" algn="just">
              <a:spcBef>
                <a:spcPts val="700"/>
              </a:spcBef>
              <a:spcAft>
                <a:spcPts val="0"/>
              </a:spcAft>
              <a:buSzPts val="1609"/>
              <a:buChar char="◻"/>
            </a:pPr>
            <a:r>
              <a:rPr lang="en-IN" sz="2682"/>
              <a:t>CoAP operates with HTTP (hypertext transfer protocol) for basic support with the web</a:t>
            </a:r>
            <a:endParaRPr/>
          </a:p>
        </p:txBody>
      </p:sp>
      <p:sp>
        <p:nvSpPr>
          <p:cNvPr id="691" name="Google Shape;691;p72"/>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5" name="Shape 695"/>
        <p:cNvGrpSpPr/>
        <p:nvPr/>
      </p:nvGrpSpPr>
      <p:grpSpPr>
        <a:xfrm>
          <a:off x="0" y="0"/>
          <a:ext cx="0" cy="0"/>
          <a:chOff x="0" y="0"/>
          <a:chExt cx="0" cy="0"/>
        </a:xfrm>
      </p:grpSpPr>
      <p:sp>
        <p:nvSpPr>
          <p:cNvPr id="696" name="Google Shape;696;p73"/>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240"/>
              <a:buFont typeface="Twentieth Century"/>
              <a:buNone/>
            </a:pPr>
            <a:r>
              <a:rPr b="1" lang="en-IN" sz="3240"/>
              <a:t>Constrained Application Protocol (CoAP)</a:t>
            </a:r>
            <a:br>
              <a:rPr b="1" lang="en-IN" sz="3240"/>
            </a:br>
            <a:r>
              <a:rPr b="1" lang="en-IN" sz="3240"/>
              <a:t>Background</a:t>
            </a:r>
            <a:endParaRPr/>
          </a:p>
        </p:txBody>
      </p:sp>
      <p:sp>
        <p:nvSpPr>
          <p:cNvPr id="697" name="Google Shape;697;p73"/>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IN"/>
              <a:t>CoAP protocol are as follows: </a:t>
            </a:r>
            <a:endParaRPr/>
          </a:p>
          <a:p>
            <a:pPr indent="-274320" lvl="1" marL="640080" rtl="0" algn="l">
              <a:spcBef>
                <a:spcPts val="550"/>
              </a:spcBef>
              <a:spcAft>
                <a:spcPts val="0"/>
              </a:spcAft>
              <a:buSzPts val="1820"/>
              <a:buChar char="🞑"/>
            </a:pPr>
            <a:r>
              <a:rPr lang="en-IN"/>
              <a:t>(i) minimal complexity for the mapping with HTTP; </a:t>
            </a:r>
            <a:endParaRPr/>
          </a:p>
          <a:p>
            <a:pPr indent="-274320" lvl="1" marL="640080" rtl="0" algn="l">
              <a:spcBef>
                <a:spcPts val="550"/>
              </a:spcBef>
              <a:spcAft>
                <a:spcPts val="0"/>
              </a:spcAft>
              <a:buSzPts val="1820"/>
              <a:buChar char="🞑"/>
            </a:pPr>
            <a:r>
              <a:rPr lang="en-IN"/>
              <a:t>(ii) low header overhead and low parsing complexity; </a:t>
            </a:r>
            <a:endParaRPr/>
          </a:p>
          <a:p>
            <a:pPr indent="-274320" lvl="1" marL="640080" rtl="0" algn="l">
              <a:spcBef>
                <a:spcPts val="550"/>
              </a:spcBef>
              <a:spcAft>
                <a:spcPts val="0"/>
              </a:spcAft>
              <a:buSzPts val="1820"/>
              <a:buChar char="🞑"/>
            </a:pPr>
            <a:r>
              <a:rPr lang="en-IN"/>
              <a:t>(iii) support for the discovery of resources; </a:t>
            </a:r>
            <a:endParaRPr/>
          </a:p>
          <a:p>
            <a:pPr indent="-274320" lvl="1" marL="640080" rtl="0" algn="l">
              <a:spcBef>
                <a:spcPts val="550"/>
              </a:spcBef>
              <a:spcAft>
                <a:spcPts val="0"/>
              </a:spcAft>
              <a:buSzPts val="1820"/>
              <a:buChar char="🞑"/>
            </a:pPr>
            <a:r>
              <a:rPr lang="en-IN"/>
              <a:t>(iv) simple resource subscription process; </a:t>
            </a:r>
            <a:endParaRPr/>
          </a:p>
          <a:p>
            <a:pPr indent="-274320" lvl="1" marL="640080" rtl="0" algn="l">
              <a:spcBef>
                <a:spcPts val="550"/>
              </a:spcBef>
              <a:spcAft>
                <a:spcPts val="0"/>
              </a:spcAft>
              <a:buSzPts val="1820"/>
              <a:buChar char="🞑"/>
            </a:pPr>
            <a:r>
              <a:rPr lang="en-IN"/>
              <a:t>(v) simple caching based on max-age.</a:t>
            </a:r>
            <a:endParaRPr/>
          </a:p>
        </p:txBody>
      </p:sp>
      <p:sp>
        <p:nvSpPr>
          <p:cNvPr id="698" name="Google Shape;698;p73"/>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2" name="Shape 702"/>
        <p:cNvGrpSpPr/>
        <p:nvPr/>
      </p:nvGrpSpPr>
      <p:grpSpPr>
        <a:xfrm>
          <a:off x="0" y="0"/>
          <a:ext cx="0" cy="0"/>
          <a:chOff x="0" y="0"/>
          <a:chExt cx="0" cy="0"/>
        </a:xfrm>
      </p:grpSpPr>
      <p:sp>
        <p:nvSpPr>
          <p:cNvPr id="703" name="Google Shape;703;p74"/>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240"/>
              <a:buFont typeface="Twentieth Century"/>
              <a:buNone/>
            </a:pPr>
            <a:r>
              <a:rPr b="1" lang="en-IN" sz="3240"/>
              <a:t>Constrained Application Protocol (CoAP)</a:t>
            </a:r>
            <a:br>
              <a:rPr b="1" lang="en-IN" sz="3240"/>
            </a:br>
            <a:r>
              <a:rPr b="1" lang="en-IN" sz="3240"/>
              <a:t>Background</a:t>
            </a:r>
            <a:endParaRPr/>
          </a:p>
        </p:txBody>
      </p:sp>
      <p:sp>
        <p:nvSpPr>
          <p:cNvPr id="704" name="Google Shape;704;p74"/>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740"/>
              <a:buChar char="◻"/>
            </a:pPr>
            <a:r>
              <a:rPr lang="en-IN"/>
              <a:t>CoAP makes use of two message types, requests and responses, using a simple binary base header format. </a:t>
            </a:r>
            <a:endParaRPr/>
          </a:p>
          <a:p>
            <a:pPr indent="-274320" lvl="1" marL="640080" rtl="0" algn="just">
              <a:spcBef>
                <a:spcPts val="550"/>
              </a:spcBef>
              <a:spcAft>
                <a:spcPts val="0"/>
              </a:spcAft>
              <a:buSzPts val="1820"/>
              <a:buChar char="🞑"/>
            </a:pPr>
            <a:r>
              <a:rPr lang="en-IN"/>
              <a:t>Any bytes after the headers in the packet are considered the message body if any. </a:t>
            </a:r>
            <a:endParaRPr/>
          </a:p>
          <a:p>
            <a:pPr indent="-274320" lvl="1" marL="640080" rtl="0" algn="just">
              <a:spcBef>
                <a:spcPts val="550"/>
              </a:spcBef>
              <a:spcAft>
                <a:spcPts val="0"/>
              </a:spcAft>
              <a:buSzPts val="1820"/>
              <a:buChar char="🞑"/>
            </a:pPr>
            <a:r>
              <a:rPr lang="en-IN"/>
              <a:t>The length of the message body is implied by the datagram length.</a:t>
            </a:r>
            <a:endParaRPr/>
          </a:p>
        </p:txBody>
      </p:sp>
      <p:sp>
        <p:nvSpPr>
          <p:cNvPr id="705" name="Google Shape;705;p74"/>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9" name="Shape 709"/>
        <p:cNvGrpSpPr/>
        <p:nvPr/>
      </p:nvGrpSpPr>
      <p:grpSpPr>
        <a:xfrm>
          <a:off x="0" y="0"/>
          <a:ext cx="0" cy="0"/>
          <a:chOff x="0" y="0"/>
          <a:chExt cx="0" cy="0"/>
        </a:xfrm>
      </p:grpSpPr>
      <p:sp>
        <p:nvSpPr>
          <p:cNvPr id="710" name="Google Shape;710;p75"/>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240"/>
              <a:buFont typeface="Twentieth Century"/>
              <a:buNone/>
            </a:pPr>
            <a:r>
              <a:rPr b="1" lang="en-IN" sz="3240"/>
              <a:t>Constrained Application Protocol (CoAP)</a:t>
            </a:r>
            <a:br>
              <a:rPr b="1" lang="en-IN" sz="3240"/>
            </a:br>
            <a:r>
              <a:rPr b="1" lang="en-IN" sz="3240"/>
              <a:t>Background</a:t>
            </a:r>
            <a:endParaRPr/>
          </a:p>
        </p:txBody>
      </p:sp>
      <p:sp>
        <p:nvSpPr>
          <p:cNvPr id="711" name="Google Shape;711;p75"/>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609"/>
              <a:buChar char="◻"/>
            </a:pPr>
            <a:r>
              <a:rPr lang="en-IN" sz="2682"/>
              <a:t>The constrained nodes for which CoAP is targeted often have 8-bit microcontrollers with small amounts of ROM and RAM, while networks such as 6LoWPAN (IPv6 OVER LOWPOWER WPAN)</a:t>
            </a:r>
            <a:endParaRPr/>
          </a:p>
          <a:p>
            <a:pPr indent="-320040" lvl="0" marL="320040" rtl="0" algn="just">
              <a:spcBef>
                <a:spcPts val="700"/>
              </a:spcBef>
              <a:spcAft>
                <a:spcPts val="0"/>
              </a:spcAft>
              <a:buSzPts val="1609"/>
              <a:buChar char="◻"/>
            </a:pPr>
            <a:r>
              <a:rPr lang="en-IN" sz="2682"/>
              <a:t>CoAP provides a method/response interaction model between application end-points, supports built-in resource discovery, and includes key web concepts such as URIs (uniform resource identifiers) and content-types. </a:t>
            </a:r>
            <a:endParaRPr sz="2682"/>
          </a:p>
          <a:p>
            <a:pPr indent="-320040" lvl="0" marL="320040" rtl="0" algn="just">
              <a:spcBef>
                <a:spcPts val="700"/>
              </a:spcBef>
              <a:spcAft>
                <a:spcPts val="0"/>
              </a:spcAft>
              <a:buSzPts val="1609"/>
              <a:buChar char="◻"/>
            </a:pPr>
            <a:r>
              <a:rPr lang="en-IN" sz="2682"/>
              <a:t>CoAP easily translates to HTTP for integration with the web.</a:t>
            </a:r>
            <a:endParaRPr sz="2682"/>
          </a:p>
        </p:txBody>
      </p:sp>
      <p:sp>
        <p:nvSpPr>
          <p:cNvPr id="712" name="Google Shape;712;p75"/>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6" name="Shape 716"/>
        <p:cNvGrpSpPr/>
        <p:nvPr/>
      </p:nvGrpSpPr>
      <p:grpSpPr>
        <a:xfrm>
          <a:off x="0" y="0"/>
          <a:ext cx="0" cy="0"/>
          <a:chOff x="0" y="0"/>
          <a:chExt cx="0" cy="0"/>
        </a:xfrm>
      </p:grpSpPr>
      <p:sp>
        <p:nvSpPr>
          <p:cNvPr id="717" name="Google Shape;717;p76"/>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240"/>
              <a:buFont typeface="Twentieth Century"/>
              <a:buNone/>
            </a:pPr>
            <a:r>
              <a:rPr b="1" lang="en-IN" sz="3240"/>
              <a:t>Constrained Application Protocol (CoAP)</a:t>
            </a:r>
            <a:br>
              <a:rPr b="1" lang="en-IN" sz="3240"/>
            </a:br>
            <a:r>
              <a:rPr b="1" lang="en-IN" sz="3240"/>
              <a:t>Background</a:t>
            </a:r>
            <a:endParaRPr/>
          </a:p>
        </p:txBody>
      </p:sp>
      <p:sp>
        <p:nvSpPr>
          <p:cNvPr id="718" name="Google Shape;718;p76"/>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740"/>
              <a:buChar char="◻"/>
            </a:pPr>
            <a:r>
              <a:rPr lang="en-IN"/>
              <a:t>The use of Web Services (WS) on the Internet has become ubiquitous in most applications; it depends on the fundamental representational state transfer (REST) architecture of the web.</a:t>
            </a:r>
            <a:endParaRPr/>
          </a:p>
        </p:txBody>
      </p:sp>
      <p:sp>
        <p:nvSpPr>
          <p:cNvPr id="719" name="Google Shape;719;p76"/>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3" name="Shape 723"/>
        <p:cNvGrpSpPr/>
        <p:nvPr/>
      </p:nvGrpSpPr>
      <p:grpSpPr>
        <a:xfrm>
          <a:off x="0" y="0"/>
          <a:ext cx="0" cy="0"/>
          <a:chOff x="0" y="0"/>
          <a:chExt cx="0" cy="0"/>
        </a:xfrm>
      </p:grpSpPr>
      <p:sp>
        <p:nvSpPr>
          <p:cNvPr id="724" name="Google Shape;724;p77"/>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240"/>
              <a:buFont typeface="Twentieth Century"/>
              <a:buNone/>
            </a:pPr>
            <a:r>
              <a:rPr b="1" lang="en-IN" sz="3240"/>
              <a:t>Constrained Application Protocol (CoAP)</a:t>
            </a:r>
            <a:br>
              <a:rPr b="1" lang="en-IN" sz="3240"/>
            </a:br>
            <a:r>
              <a:rPr b="1" lang="en-IN" sz="3240"/>
              <a:t>Background</a:t>
            </a:r>
            <a:endParaRPr/>
          </a:p>
        </p:txBody>
      </p:sp>
      <p:sp>
        <p:nvSpPr>
          <p:cNvPr id="725" name="Google Shape;725;p77"/>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lnSpc>
                <a:spcPct val="90000"/>
              </a:lnSpc>
              <a:spcBef>
                <a:spcPts val="0"/>
              </a:spcBef>
              <a:spcAft>
                <a:spcPts val="0"/>
              </a:spcAft>
              <a:buSzPts val="1479"/>
              <a:buChar char="◻"/>
            </a:pPr>
            <a:r>
              <a:rPr lang="en-IN" sz="2465"/>
              <a:t>CoAP has the following main features:</a:t>
            </a:r>
            <a:endParaRPr/>
          </a:p>
          <a:p>
            <a:pPr indent="-274320" lvl="1" marL="640080" rtl="0" algn="just">
              <a:lnSpc>
                <a:spcPct val="90000"/>
              </a:lnSpc>
              <a:spcBef>
                <a:spcPts val="550"/>
              </a:spcBef>
              <a:spcAft>
                <a:spcPts val="0"/>
              </a:spcAft>
              <a:buSzPts val="1547"/>
              <a:buChar char="🞑"/>
            </a:pPr>
            <a:r>
              <a:rPr lang="en-IN" sz="2210"/>
              <a:t>Constrained web protocol fulfilling M2M requirements;</a:t>
            </a:r>
            <a:endParaRPr/>
          </a:p>
          <a:p>
            <a:pPr indent="-274320" lvl="1" marL="640080" rtl="0" algn="just">
              <a:lnSpc>
                <a:spcPct val="90000"/>
              </a:lnSpc>
              <a:spcBef>
                <a:spcPts val="550"/>
              </a:spcBef>
              <a:spcAft>
                <a:spcPts val="0"/>
              </a:spcAft>
              <a:buSzPts val="1547"/>
              <a:buChar char="🞑"/>
            </a:pPr>
            <a:r>
              <a:rPr lang="en-IN" sz="2210"/>
              <a:t>UDP (User datagram protocol) binding with optional reliability supporting unicast and multicast requests;</a:t>
            </a:r>
            <a:endParaRPr/>
          </a:p>
          <a:p>
            <a:pPr indent="-274320" lvl="1" marL="640080" rtl="0" algn="just">
              <a:lnSpc>
                <a:spcPct val="90000"/>
              </a:lnSpc>
              <a:spcBef>
                <a:spcPts val="550"/>
              </a:spcBef>
              <a:spcAft>
                <a:spcPts val="0"/>
              </a:spcAft>
              <a:buSzPts val="1547"/>
              <a:buChar char="🞑"/>
            </a:pPr>
            <a:r>
              <a:rPr lang="en-IN" sz="2210"/>
              <a:t>Asynchronous message exchanges;</a:t>
            </a:r>
            <a:endParaRPr/>
          </a:p>
          <a:p>
            <a:pPr indent="-274320" lvl="1" marL="640080" rtl="0" algn="just">
              <a:lnSpc>
                <a:spcPct val="90000"/>
              </a:lnSpc>
              <a:spcBef>
                <a:spcPts val="550"/>
              </a:spcBef>
              <a:spcAft>
                <a:spcPts val="0"/>
              </a:spcAft>
              <a:buSzPts val="1547"/>
              <a:buChar char="🞑"/>
            </a:pPr>
            <a:r>
              <a:rPr lang="en-IN" sz="2210"/>
              <a:t>Low header overhead and parsing complexity;</a:t>
            </a:r>
            <a:endParaRPr/>
          </a:p>
          <a:p>
            <a:pPr indent="-274320" lvl="1" marL="640080" rtl="0" algn="just">
              <a:lnSpc>
                <a:spcPct val="90000"/>
              </a:lnSpc>
              <a:spcBef>
                <a:spcPts val="550"/>
              </a:spcBef>
              <a:spcAft>
                <a:spcPts val="0"/>
              </a:spcAft>
              <a:buSzPts val="1547"/>
              <a:buChar char="🞑"/>
            </a:pPr>
            <a:r>
              <a:rPr lang="en-IN" sz="2210"/>
              <a:t>URI and content-type support;</a:t>
            </a:r>
            <a:endParaRPr/>
          </a:p>
          <a:p>
            <a:pPr indent="-274320" lvl="1" marL="640080" rtl="0" algn="just">
              <a:lnSpc>
                <a:spcPct val="90000"/>
              </a:lnSpc>
              <a:spcBef>
                <a:spcPts val="550"/>
              </a:spcBef>
              <a:spcAft>
                <a:spcPts val="0"/>
              </a:spcAft>
              <a:buSzPts val="1547"/>
              <a:buChar char="🞑"/>
            </a:pPr>
            <a:r>
              <a:rPr lang="en-IN" sz="2210"/>
              <a:t>Simple proxy and caching capabilities;</a:t>
            </a:r>
            <a:endParaRPr/>
          </a:p>
          <a:p>
            <a:pPr indent="-274320" lvl="1" marL="640080" rtl="0" algn="just">
              <a:lnSpc>
                <a:spcPct val="90000"/>
              </a:lnSpc>
              <a:spcBef>
                <a:spcPts val="550"/>
              </a:spcBef>
              <a:spcAft>
                <a:spcPts val="0"/>
              </a:spcAft>
              <a:buSzPts val="1547"/>
              <a:buChar char="🞑"/>
            </a:pPr>
            <a:r>
              <a:rPr lang="en-IN" sz="2210"/>
              <a:t>A stateless HTTP mapping, allowing proxies to be built providing access to CoAP resources via HTTP in a uniform way or for HTTP simple interfaces to be realized alternatively over CoAP</a:t>
            </a:r>
            <a:endParaRPr sz="2210"/>
          </a:p>
          <a:p>
            <a:pPr indent="-274320" lvl="1" marL="640080" rtl="0" algn="just">
              <a:lnSpc>
                <a:spcPct val="90000"/>
              </a:lnSpc>
              <a:spcBef>
                <a:spcPts val="550"/>
              </a:spcBef>
              <a:spcAft>
                <a:spcPts val="0"/>
              </a:spcAft>
              <a:buSzPts val="1547"/>
              <a:buChar char="🞑"/>
            </a:pPr>
            <a:r>
              <a:rPr lang="en-IN" sz="2210"/>
              <a:t>Security binding to datagram transport layer security (DTLS).</a:t>
            </a:r>
            <a:endParaRPr/>
          </a:p>
        </p:txBody>
      </p:sp>
      <p:sp>
        <p:nvSpPr>
          <p:cNvPr id="726" name="Google Shape;726;p77"/>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0" name="Shape 730"/>
        <p:cNvGrpSpPr/>
        <p:nvPr/>
      </p:nvGrpSpPr>
      <p:grpSpPr>
        <a:xfrm>
          <a:off x="0" y="0"/>
          <a:ext cx="0" cy="0"/>
          <a:chOff x="0" y="0"/>
          <a:chExt cx="0" cy="0"/>
        </a:xfrm>
      </p:grpSpPr>
      <p:sp>
        <p:nvSpPr>
          <p:cNvPr id="731" name="Google Shape;731;p78"/>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240"/>
              <a:buFont typeface="Twentieth Century"/>
              <a:buNone/>
            </a:pPr>
            <a:r>
              <a:rPr b="1" lang="en-IN" sz="3240"/>
              <a:t>Constrained Application Protocol (CoAP)</a:t>
            </a:r>
            <a:br>
              <a:rPr b="1" lang="en-IN" sz="3240"/>
            </a:br>
            <a:r>
              <a:rPr b="1" lang="en-IN" sz="3240"/>
              <a:t>Background</a:t>
            </a:r>
            <a:endParaRPr/>
          </a:p>
        </p:txBody>
      </p:sp>
      <p:sp>
        <p:nvSpPr>
          <p:cNvPr id="732" name="Google Shape;732;p78"/>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lnSpc>
                <a:spcPct val="80000"/>
              </a:lnSpc>
              <a:spcBef>
                <a:spcPts val="0"/>
              </a:spcBef>
              <a:spcAft>
                <a:spcPts val="0"/>
              </a:spcAft>
              <a:buSzPts val="1087"/>
              <a:buChar char="◻"/>
            </a:pPr>
            <a:r>
              <a:rPr lang="en-IN" sz="1812"/>
              <a:t>M2M interactions typically result in a CoAP implementation acting in both client and server roles (called an end-point). </a:t>
            </a:r>
            <a:endParaRPr sz="1812"/>
          </a:p>
          <a:p>
            <a:pPr indent="-320040" lvl="0" marL="320040" rtl="0" algn="just">
              <a:lnSpc>
                <a:spcPct val="80000"/>
              </a:lnSpc>
              <a:spcBef>
                <a:spcPts val="700"/>
              </a:spcBef>
              <a:spcAft>
                <a:spcPts val="0"/>
              </a:spcAft>
              <a:buSzPts val="1087"/>
              <a:buChar char="◻"/>
            </a:pPr>
            <a:r>
              <a:rPr lang="en-IN" sz="1812"/>
              <a:t>A CoAP request is equivalent to that of HTTP and is sent by a client to request an action (using a method code) on a resource (identified by a URI) on a server. </a:t>
            </a:r>
            <a:endParaRPr sz="1812"/>
          </a:p>
          <a:p>
            <a:pPr indent="-320040" lvl="0" marL="320040" rtl="0" algn="just">
              <a:lnSpc>
                <a:spcPct val="80000"/>
              </a:lnSpc>
              <a:spcBef>
                <a:spcPts val="700"/>
              </a:spcBef>
              <a:spcAft>
                <a:spcPts val="0"/>
              </a:spcAft>
              <a:buSzPts val="1087"/>
              <a:buChar char="◻"/>
            </a:pPr>
            <a:r>
              <a:rPr lang="en-IN" sz="1812"/>
              <a:t>The server then sends a response with a response code; this response may include a resource representation. </a:t>
            </a:r>
            <a:endParaRPr sz="1812"/>
          </a:p>
          <a:p>
            <a:pPr indent="-320040" lvl="0" marL="320040" rtl="0" algn="just">
              <a:lnSpc>
                <a:spcPct val="80000"/>
              </a:lnSpc>
              <a:spcBef>
                <a:spcPts val="700"/>
              </a:spcBef>
              <a:spcAft>
                <a:spcPts val="0"/>
              </a:spcAft>
              <a:buSzPts val="1087"/>
              <a:buChar char="◻"/>
            </a:pPr>
            <a:r>
              <a:rPr lang="en-IN" sz="1812"/>
              <a:t>Unlike HTTP, CoAP deals with these interchanges asynchronously over a datagram-oriented transport such as UDP. This is done logically using a layer of messages that supports optional reliability (with exponential back-off). </a:t>
            </a:r>
            <a:endParaRPr sz="1812"/>
          </a:p>
          <a:p>
            <a:pPr indent="-320040" lvl="0" marL="320040" rtl="0" algn="just">
              <a:lnSpc>
                <a:spcPct val="80000"/>
              </a:lnSpc>
              <a:spcBef>
                <a:spcPts val="700"/>
              </a:spcBef>
              <a:spcAft>
                <a:spcPts val="0"/>
              </a:spcAft>
              <a:buSzPts val="1087"/>
              <a:buChar char="◻"/>
            </a:pPr>
            <a:r>
              <a:rPr lang="en-IN" sz="1812"/>
              <a:t>CoAP defines four types of messages:</a:t>
            </a:r>
            <a:endParaRPr/>
          </a:p>
          <a:p>
            <a:pPr indent="-274320" lvl="1" marL="640080" rtl="0" algn="just">
              <a:lnSpc>
                <a:spcPct val="80000"/>
              </a:lnSpc>
              <a:spcBef>
                <a:spcPts val="550"/>
              </a:spcBef>
              <a:spcAft>
                <a:spcPts val="0"/>
              </a:spcAft>
              <a:buSzPts val="1138"/>
              <a:buChar char="🞑"/>
            </a:pPr>
            <a:r>
              <a:rPr lang="en-IN" sz="1625"/>
              <a:t>confirmable (CON), non-confirmable (NON), acknowledgement, reset; </a:t>
            </a:r>
            <a:endParaRPr sz="1625"/>
          </a:p>
          <a:p>
            <a:pPr indent="-320040" lvl="0" marL="320040" rtl="0" algn="just">
              <a:lnSpc>
                <a:spcPct val="80000"/>
              </a:lnSpc>
              <a:spcBef>
                <a:spcPts val="700"/>
              </a:spcBef>
              <a:spcAft>
                <a:spcPts val="0"/>
              </a:spcAft>
              <a:buSzPts val="1087"/>
              <a:buChar char="◻"/>
            </a:pPr>
            <a:r>
              <a:rPr lang="en-IN" sz="1812"/>
              <a:t>Method codes and response codes included in some of these messages make them carry requests or responses. </a:t>
            </a:r>
            <a:endParaRPr sz="1812"/>
          </a:p>
          <a:p>
            <a:pPr indent="-320040" lvl="0" marL="320040" rtl="0" algn="just">
              <a:lnSpc>
                <a:spcPct val="80000"/>
              </a:lnSpc>
              <a:spcBef>
                <a:spcPts val="700"/>
              </a:spcBef>
              <a:spcAft>
                <a:spcPts val="0"/>
              </a:spcAft>
              <a:buSzPts val="1087"/>
              <a:buChar char="◻"/>
            </a:pPr>
            <a:r>
              <a:rPr lang="en-IN" sz="1812"/>
              <a:t>The basic exchanges of the four types of messages are transparent to the request/response interactions.</a:t>
            </a:r>
            <a:endParaRPr/>
          </a:p>
        </p:txBody>
      </p:sp>
      <p:sp>
        <p:nvSpPr>
          <p:cNvPr id="733" name="Google Shape;733;p78"/>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7" name="Shape 737"/>
        <p:cNvGrpSpPr/>
        <p:nvPr/>
      </p:nvGrpSpPr>
      <p:grpSpPr>
        <a:xfrm>
          <a:off x="0" y="0"/>
          <a:ext cx="0" cy="0"/>
          <a:chOff x="0" y="0"/>
          <a:chExt cx="0" cy="0"/>
        </a:xfrm>
      </p:grpSpPr>
      <p:sp>
        <p:nvSpPr>
          <p:cNvPr id="738" name="Google Shape;738;p79"/>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240"/>
              <a:buFont typeface="Twentieth Century"/>
              <a:buNone/>
            </a:pPr>
            <a:r>
              <a:rPr b="1" lang="en-IN" sz="3240"/>
              <a:t>Constrained Application Protocol (CoAP)</a:t>
            </a:r>
            <a:br>
              <a:rPr b="1" lang="en-IN" sz="3240"/>
            </a:br>
            <a:r>
              <a:rPr b="1" lang="en-IN" sz="3240"/>
              <a:t>Background</a:t>
            </a:r>
            <a:endParaRPr/>
          </a:p>
        </p:txBody>
      </p:sp>
      <p:sp>
        <p:nvSpPr>
          <p:cNvPr id="739" name="Google Shape;739;p79"/>
          <p:cNvSpPr txBox="1"/>
          <p:nvPr>
            <p:ph idx="1" type="body"/>
          </p:nvPr>
        </p:nvSpPr>
        <p:spPr>
          <a:xfrm>
            <a:off x="612648" y="1600200"/>
            <a:ext cx="8153400" cy="1676400"/>
          </a:xfrm>
          <a:prstGeom prst="rect">
            <a:avLst/>
          </a:prstGeom>
          <a:noFill/>
          <a:ln>
            <a:noFill/>
          </a:ln>
        </p:spPr>
        <p:txBody>
          <a:bodyPr anchorCtr="0" anchor="t" bIns="45700" lIns="91425" spcFirstLastPara="1" rIns="91425" wrap="square" tIns="45700">
            <a:normAutofit/>
          </a:bodyPr>
          <a:lstStyle/>
          <a:p>
            <a:pPr indent="-320040" lvl="0" marL="320040" rtl="0" algn="just">
              <a:lnSpc>
                <a:spcPct val="80000"/>
              </a:lnSpc>
              <a:spcBef>
                <a:spcPts val="0"/>
              </a:spcBef>
              <a:spcAft>
                <a:spcPts val="0"/>
              </a:spcAft>
              <a:buSzPts val="1217"/>
              <a:buChar char="◻"/>
            </a:pPr>
            <a:r>
              <a:rPr lang="en-IN" sz="2029"/>
              <a:t>CoAP logically as </a:t>
            </a:r>
            <a:endParaRPr sz="2029"/>
          </a:p>
          <a:p>
            <a:pPr indent="-274320" lvl="1" marL="640080" rtl="0" algn="just">
              <a:lnSpc>
                <a:spcPct val="80000"/>
              </a:lnSpc>
              <a:spcBef>
                <a:spcPts val="550"/>
              </a:spcBef>
              <a:spcAft>
                <a:spcPts val="0"/>
              </a:spcAft>
              <a:buSzPts val="1274"/>
              <a:buChar char="🞑"/>
            </a:pPr>
            <a:r>
              <a:rPr lang="en-IN" sz="1820"/>
              <a:t>using a two-layer approach, </a:t>
            </a:r>
            <a:endParaRPr sz="1820"/>
          </a:p>
          <a:p>
            <a:pPr indent="-274320" lvl="1" marL="640080" rtl="0" algn="just">
              <a:lnSpc>
                <a:spcPct val="80000"/>
              </a:lnSpc>
              <a:spcBef>
                <a:spcPts val="550"/>
              </a:spcBef>
              <a:spcAft>
                <a:spcPts val="0"/>
              </a:spcAft>
              <a:buSzPts val="1274"/>
              <a:buChar char="🞑"/>
            </a:pPr>
            <a:r>
              <a:rPr lang="en-IN" sz="1820"/>
              <a:t>a CoAP messaging layer used to deal with UDP (User Datagram Protocol)</a:t>
            </a:r>
            <a:endParaRPr sz="1820"/>
          </a:p>
          <a:p>
            <a:pPr indent="-274320" lvl="1" marL="640080" rtl="0" algn="just">
              <a:lnSpc>
                <a:spcPct val="80000"/>
              </a:lnSpc>
              <a:spcBef>
                <a:spcPts val="550"/>
              </a:spcBef>
              <a:spcAft>
                <a:spcPts val="0"/>
              </a:spcAft>
              <a:buSzPts val="1274"/>
              <a:buChar char="🞑"/>
            </a:pPr>
            <a:r>
              <a:rPr lang="en-IN" sz="1820"/>
              <a:t>the asynchronous nature of the interactions,</a:t>
            </a:r>
            <a:endParaRPr/>
          </a:p>
          <a:p>
            <a:pPr indent="-274320" lvl="1" marL="640080" rtl="0" algn="just">
              <a:lnSpc>
                <a:spcPct val="80000"/>
              </a:lnSpc>
              <a:spcBef>
                <a:spcPts val="550"/>
              </a:spcBef>
              <a:spcAft>
                <a:spcPts val="0"/>
              </a:spcAft>
              <a:buSzPts val="1274"/>
              <a:buChar char="🞑"/>
            </a:pPr>
            <a:r>
              <a:rPr lang="en-IN" sz="1820"/>
              <a:t>the request/response interactions using method and response codes</a:t>
            </a:r>
            <a:endParaRPr/>
          </a:p>
        </p:txBody>
      </p:sp>
      <p:sp>
        <p:nvSpPr>
          <p:cNvPr id="740" name="Google Shape;740;p79"/>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pic>
        <p:nvPicPr>
          <p:cNvPr id="741" name="Google Shape;741;p79"/>
          <p:cNvPicPr preferRelativeResize="0"/>
          <p:nvPr/>
        </p:nvPicPr>
        <p:blipFill rotWithShape="1">
          <a:blip r:embed="rId3">
            <a:alphaModFix/>
          </a:blip>
          <a:srcRect b="0" l="0" r="0" t="0"/>
          <a:stretch/>
        </p:blipFill>
        <p:spPr>
          <a:xfrm>
            <a:off x="4876800" y="3222069"/>
            <a:ext cx="3886200" cy="340733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8"/>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959"/>
              <a:buFont typeface="Twentieth Century"/>
              <a:buNone/>
            </a:pPr>
            <a:r>
              <a:rPr lang="en-IN" sz="3959"/>
              <a:t>Identification of IoT Object and</a:t>
            </a:r>
            <a:br>
              <a:rPr lang="en-IN" sz="3959"/>
            </a:br>
            <a:r>
              <a:rPr lang="en-IN" sz="3959"/>
              <a:t>Services</a:t>
            </a:r>
            <a:endParaRPr/>
          </a:p>
        </p:txBody>
      </p:sp>
      <p:sp>
        <p:nvSpPr>
          <p:cNvPr id="172" name="Google Shape;172;p8"/>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lnSpc>
                <a:spcPct val="80000"/>
              </a:lnSpc>
              <a:spcBef>
                <a:spcPts val="0"/>
              </a:spcBef>
              <a:spcAft>
                <a:spcPts val="0"/>
              </a:spcAft>
              <a:buSzPts val="1348"/>
              <a:buChar char="◻"/>
            </a:pPr>
            <a:r>
              <a:rPr lang="en-IN" sz="2247"/>
              <a:t>Identification scheme is that it affords global uniqueness.</a:t>
            </a:r>
            <a:endParaRPr/>
          </a:p>
          <a:p>
            <a:pPr indent="-320040" lvl="0" marL="320040" rtl="0" algn="just">
              <a:lnSpc>
                <a:spcPct val="80000"/>
              </a:lnSpc>
              <a:spcBef>
                <a:spcPts val="700"/>
              </a:spcBef>
              <a:spcAft>
                <a:spcPts val="0"/>
              </a:spcAft>
              <a:buSzPts val="1348"/>
              <a:buChar char="◻"/>
            </a:pPr>
            <a:r>
              <a:rPr lang="en-IN" sz="2247"/>
              <a:t>It is useful to have mechanisms for hierarchical grouping to deal with large populations. </a:t>
            </a:r>
            <a:endParaRPr sz="2247"/>
          </a:p>
          <a:p>
            <a:pPr indent="-274320" lvl="1" marL="640080" rtl="0" algn="just">
              <a:lnSpc>
                <a:spcPct val="80000"/>
              </a:lnSpc>
              <a:spcBef>
                <a:spcPts val="550"/>
              </a:spcBef>
              <a:spcAft>
                <a:spcPts val="0"/>
              </a:spcAft>
              <a:buSzPts val="1411"/>
              <a:buChar char="🞑"/>
            </a:pPr>
            <a:r>
              <a:rPr lang="en-IN" sz="2015"/>
              <a:t>The feature of IPv6 address provides such hierarchical grouping. For a number of applications, there is a need to map/bind IP addresses (communications IDs) with other relevant OIDs.</a:t>
            </a:r>
            <a:endParaRPr/>
          </a:p>
          <a:p>
            <a:pPr indent="-320040" lvl="0" marL="320040" rtl="0" algn="just">
              <a:lnSpc>
                <a:spcPct val="80000"/>
              </a:lnSpc>
              <a:spcBef>
                <a:spcPts val="700"/>
              </a:spcBef>
              <a:spcAft>
                <a:spcPts val="0"/>
              </a:spcAft>
              <a:buSzPts val="1348"/>
              <a:buChar char="◻"/>
            </a:pPr>
            <a:r>
              <a:rPr lang="en-IN" sz="2247"/>
              <a:t>Modern layered communication architectures also require addressing and processing capabilities at several layers, </a:t>
            </a:r>
            <a:endParaRPr sz="2247"/>
          </a:p>
          <a:p>
            <a:pPr indent="-274320" lvl="1" marL="640080" rtl="0" algn="just">
              <a:lnSpc>
                <a:spcPct val="80000"/>
              </a:lnSpc>
              <a:spcBef>
                <a:spcPts val="550"/>
              </a:spcBef>
              <a:spcAft>
                <a:spcPts val="0"/>
              </a:spcAft>
              <a:buSzPts val="1411"/>
              <a:buChar char="🞑"/>
            </a:pPr>
            <a:r>
              <a:rPr lang="en-IN" sz="2015"/>
              <a:t>For example, at the Data Link Layer, at the Network Layer, at the Transport (Protocol ID), and at the session/application layer.</a:t>
            </a:r>
            <a:endParaRPr/>
          </a:p>
          <a:p>
            <a:pPr indent="-320040" lvl="0" marL="320040" rtl="0" algn="just">
              <a:lnSpc>
                <a:spcPct val="80000"/>
              </a:lnSpc>
              <a:spcBef>
                <a:spcPts val="700"/>
              </a:spcBef>
              <a:spcAft>
                <a:spcPts val="0"/>
              </a:spcAft>
              <a:buSzPts val="1348"/>
              <a:buChar char="◻"/>
            </a:pPr>
            <a:r>
              <a:rPr lang="en-IN" sz="2247"/>
              <a:t>Some argue that different identification schemes are required for different applications. </a:t>
            </a:r>
            <a:endParaRPr sz="2247"/>
          </a:p>
          <a:p>
            <a:pPr indent="-274320" lvl="1" marL="640080" rtl="0" algn="just">
              <a:lnSpc>
                <a:spcPct val="80000"/>
              </a:lnSpc>
              <a:spcBef>
                <a:spcPts val="550"/>
              </a:spcBef>
              <a:spcAft>
                <a:spcPts val="0"/>
              </a:spcAft>
              <a:buSzPts val="1411"/>
              <a:buChar char="🞑"/>
            </a:pPr>
            <a:r>
              <a:rPr lang="en-IN" sz="2015"/>
              <a:t>For example, the information related to things such as books, medicine, and clothes may not require global identification because revocation lists are required</a:t>
            </a:r>
            <a:endParaRPr b="1" sz="2015"/>
          </a:p>
        </p:txBody>
      </p:sp>
      <p:sp>
        <p:nvSpPr>
          <p:cNvPr id="173" name="Google Shape;173;p8"/>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5" name="Shape 745"/>
        <p:cNvGrpSpPr/>
        <p:nvPr/>
      </p:nvGrpSpPr>
      <p:grpSpPr>
        <a:xfrm>
          <a:off x="0" y="0"/>
          <a:ext cx="0" cy="0"/>
          <a:chOff x="0" y="0"/>
          <a:chExt cx="0" cy="0"/>
        </a:xfrm>
      </p:grpSpPr>
      <p:sp>
        <p:nvSpPr>
          <p:cNvPr id="746" name="Google Shape;746;p80"/>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240"/>
              <a:buFont typeface="Twentieth Century"/>
              <a:buNone/>
            </a:pPr>
            <a:r>
              <a:rPr b="1" lang="en-IN" sz="3240"/>
              <a:t>Constrained Application Protocol (CoAP)</a:t>
            </a:r>
            <a:br>
              <a:rPr b="1" lang="en-IN" sz="3240"/>
            </a:br>
            <a:r>
              <a:rPr b="1" lang="en-IN" sz="3240"/>
              <a:t>Background</a:t>
            </a:r>
            <a:endParaRPr/>
          </a:p>
        </p:txBody>
      </p:sp>
      <p:sp>
        <p:nvSpPr>
          <p:cNvPr id="747" name="Google Shape;747;p80"/>
          <p:cNvSpPr txBox="1"/>
          <p:nvPr>
            <p:ph idx="1" type="body"/>
          </p:nvPr>
        </p:nvSpPr>
        <p:spPr>
          <a:xfrm>
            <a:off x="612648" y="1600200"/>
            <a:ext cx="8153400" cy="1676400"/>
          </a:xfrm>
          <a:prstGeom prst="rect">
            <a:avLst/>
          </a:prstGeom>
          <a:noFill/>
          <a:ln>
            <a:noFill/>
          </a:ln>
        </p:spPr>
        <p:txBody>
          <a:bodyPr anchorCtr="0" anchor="t" bIns="45700" lIns="91425" spcFirstLastPara="1" rIns="91425" wrap="square" tIns="45700">
            <a:normAutofit/>
          </a:bodyPr>
          <a:lstStyle/>
          <a:p>
            <a:pPr indent="-320040" lvl="0" marL="320040" rtl="0" algn="just">
              <a:lnSpc>
                <a:spcPct val="90000"/>
              </a:lnSpc>
              <a:spcBef>
                <a:spcPts val="0"/>
              </a:spcBef>
              <a:spcAft>
                <a:spcPts val="0"/>
              </a:spcAft>
              <a:buSzPts val="1609"/>
              <a:buChar char="◻"/>
            </a:pPr>
            <a:r>
              <a:rPr lang="en-IN" sz="2682"/>
              <a:t>CoAP is, however, a single protocol, with messaging and request/response just features of the CoAP header. </a:t>
            </a:r>
            <a:endParaRPr sz="2682"/>
          </a:p>
          <a:p>
            <a:pPr indent="-320040" lvl="0" marL="320040" rtl="0" algn="just">
              <a:lnSpc>
                <a:spcPct val="90000"/>
              </a:lnSpc>
              <a:spcBef>
                <a:spcPts val="700"/>
              </a:spcBef>
              <a:spcAft>
                <a:spcPts val="0"/>
              </a:spcAft>
              <a:buSzPts val="1609"/>
              <a:buChar char="◻"/>
            </a:pPr>
            <a:r>
              <a:rPr lang="en-IN" sz="2682"/>
              <a:t>Figure depicts the overall protocol stack that is being considered in the CoAP context.</a:t>
            </a:r>
            <a:endParaRPr/>
          </a:p>
        </p:txBody>
      </p:sp>
      <p:sp>
        <p:nvSpPr>
          <p:cNvPr id="748" name="Google Shape;748;p80"/>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pic>
        <p:nvPicPr>
          <p:cNvPr id="749" name="Google Shape;749;p80"/>
          <p:cNvPicPr preferRelativeResize="0"/>
          <p:nvPr/>
        </p:nvPicPr>
        <p:blipFill rotWithShape="1">
          <a:blip r:embed="rId3">
            <a:alphaModFix/>
          </a:blip>
          <a:srcRect b="0" l="0" r="0" t="0"/>
          <a:stretch/>
        </p:blipFill>
        <p:spPr>
          <a:xfrm>
            <a:off x="1390650" y="3352800"/>
            <a:ext cx="6362700" cy="333375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3" name="Shape 753"/>
        <p:cNvGrpSpPr/>
        <p:nvPr/>
      </p:nvGrpSpPr>
      <p:grpSpPr>
        <a:xfrm>
          <a:off x="0" y="0"/>
          <a:ext cx="0" cy="0"/>
          <a:chOff x="0" y="0"/>
          <a:chExt cx="0" cy="0"/>
        </a:xfrm>
      </p:grpSpPr>
      <p:sp>
        <p:nvSpPr>
          <p:cNvPr id="754" name="Google Shape;754;p81"/>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240"/>
              <a:buFont typeface="Twentieth Century"/>
              <a:buNone/>
            </a:pPr>
            <a:r>
              <a:rPr b="1" lang="en-IN" sz="3240"/>
              <a:t>Constrained Application Protocol (CoAP)</a:t>
            </a:r>
            <a:br>
              <a:rPr b="1" lang="en-IN" sz="3240"/>
            </a:br>
            <a:r>
              <a:rPr b="1" lang="en-IN" sz="2880"/>
              <a:t>Messaging Model</a:t>
            </a:r>
            <a:endParaRPr b="1" sz="3240"/>
          </a:p>
        </p:txBody>
      </p:sp>
      <p:sp>
        <p:nvSpPr>
          <p:cNvPr id="755" name="Google Shape;755;p81"/>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
        <p:nvSpPr>
          <p:cNvPr id="756" name="Google Shape;756;p81"/>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740"/>
              <a:buChar char="◻"/>
            </a:pPr>
            <a:r>
              <a:rPr lang="en-IN"/>
              <a:t>The CoAP messaging model is based on the exchange of messages over UDP between end-points. </a:t>
            </a:r>
            <a:endParaRPr/>
          </a:p>
          <a:p>
            <a:pPr indent="-274320" lvl="1" marL="640080" rtl="0" algn="just">
              <a:spcBef>
                <a:spcPts val="550"/>
              </a:spcBef>
              <a:spcAft>
                <a:spcPts val="0"/>
              </a:spcAft>
              <a:buSzPts val="1820"/>
              <a:buChar char="🞑"/>
            </a:pPr>
            <a:r>
              <a:rPr lang="en-IN"/>
              <a:t>It uses a short fixed-length binary header (4 bytes) that may be followed by compact binary options and a payload. </a:t>
            </a:r>
            <a:endParaRPr/>
          </a:p>
          <a:p>
            <a:pPr indent="-274320" lvl="1" marL="640080" rtl="0" algn="just">
              <a:spcBef>
                <a:spcPts val="550"/>
              </a:spcBef>
              <a:spcAft>
                <a:spcPts val="0"/>
              </a:spcAft>
              <a:buSzPts val="1820"/>
              <a:buChar char="🞑"/>
            </a:pPr>
            <a:r>
              <a:rPr lang="en-IN"/>
              <a:t>This message format is shared by requests and responses. </a:t>
            </a:r>
            <a:endParaRPr/>
          </a:p>
          <a:p>
            <a:pPr indent="-274320" lvl="1" marL="640080" rtl="0" algn="just">
              <a:spcBef>
                <a:spcPts val="550"/>
              </a:spcBef>
              <a:spcAft>
                <a:spcPts val="0"/>
              </a:spcAft>
              <a:buSzPts val="1820"/>
              <a:buChar char="🞑"/>
            </a:pPr>
            <a:r>
              <a:rPr lang="en-IN"/>
              <a:t>Each CoAP message contains a message ID used to detect duplicates and for optional reliability.</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0" name="Shape 760"/>
        <p:cNvGrpSpPr/>
        <p:nvPr/>
      </p:nvGrpSpPr>
      <p:grpSpPr>
        <a:xfrm>
          <a:off x="0" y="0"/>
          <a:ext cx="0" cy="0"/>
          <a:chOff x="0" y="0"/>
          <a:chExt cx="0" cy="0"/>
        </a:xfrm>
      </p:grpSpPr>
      <p:sp>
        <p:nvSpPr>
          <p:cNvPr id="761" name="Google Shape;761;p82"/>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240"/>
              <a:buFont typeface="Twentieth Century"/>
              <a:buNone/>
            </a:pPr>
            <a:r>
              <a:rPr b="1" lang="en-IN" sz="3240"/>
              <a:t>Constrained Application Protocol (CoAP)</a:t>
            </a:r>
            <a:br>
              <a:rPr b="1" lang="en-IN" sz="3240"/>
            </a:br>
            <a:r>
              <a:rPr b="1" lang="en-IN" sz="2880"/>
              <a:t>Messaging Model</a:t>
            </a:r>
            <a:endParaRPr b="1" sz="3240"/>
          </a:p>
        </p:txBody>
      </p:sp>
      <p:sp>
        <p:nvSpPr>
          <p:cNvPr id="762" name="Google Shape;762;p82"/>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
        <p:nvSpPr>
          <p:cNvPr id="763" name="Google Shape;763;p82"/>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lnSpc>
                <a:spcPct val="80000"/>
              </a:lnSpc>
              <a:spcBef>
                <a:spcPts val="0"/>
              </a:spcBef>
              <a:spcAft>
                <a:spcPts val="0"/>
              </a:spcAft>
              <a:buSzPts val="1217"/>
              <a:buChar char="◻"/>
            </a:pPr>
            <a:r>
              <a:rPr lang="en-IN" sz="2029"/>
              <a:t>Reliability is provided by marking a message as CON. </a:t>
            </a:r>
            <a:endParaRPr sz="2029"/>
          </a:p>
          <a:p>
            <a:pPr indent="-320040" lvl="0" marL="320040" rtl="0" algn="just">
              <a:lnSpc>
                <a:spcPct val="80000"/>
              </a:lnSpc>
              <a:spcBef>
                <a:spcPts val="700"/>
              </a:spcBef>
              <a:spcAft>
                <a:spcPts val="0"/>
              </a:spcAft>
              <a:buSzPts val="1217"/>
              <a:buChar char="◻"/>
            </a:pPr>
            <a:r>
              <a:rPr lang="en-IN" sz="2029"/>
              <a:t>A CON message is retransmitted using a default timeout and exponential back-off between retransmissions, until the recipient sends an acknowledgement message (ACK) with the same message ID from the corresponding end-point. </a:t>
            </a:r>
            <a:endParaRPr sz="2029"/>
          </a:p>
          <a:p>
            <a:pPr indent="-320040" lvl="0" marL="320040" rtl="0" algn="just">
              <a:lnSpc>
                <a:spcPct val="80000"/>
              </a:lnSpc>
              <a:spcBef>
                <a:spcPts val="700"/>
              </a:spcBef>
              <a:spcAft>
                <a:spcPts val="0"/>
              </a:spcAft>
              <a:buSzPts val="1217"/>
              <a:buChar char="◻"/>
            </a:pPr>
            <a:r>
              <a:rPr lang="en-IN" sz="2029"/>
              <a:t>When a recipient is not able to process a CON message, it replies with a reset message (RST) instead of an ACK. </a:t>
            </a:r>
            <a:endParaRPr sz="2029"/>
          </a:p>
          <a:p>
            <a:pPr indent="-320040" lvl="0" marL="320040" rtl="0" algn="just">
              <a:lnSpc>
                <a:spcPct val="80000"/>
              </a:lnSpc>
              <a:spcBef>
                <a:spcPts val="700"/>
              </a:spcBef>
              <a:spcAft>
                <a:spcPts val="0"/>
              </a:spcAft>
              <a:buSzPts val="1217"/>
              <a:buChar char="◻"/>
            </a:pPr>
            <a:r>
              <a:rPr lang="en-IN" sz="2029"/>
              <a:t>A message that does not require reliable delivery, for example, each single measurement out of a stream of sensor data, can be sent as a NONmessage. </a:t>
            </a:r>
            <a:endParaRPr sz="2029"/>
          </a:p>
          <a:p>
            <a:pPr indent="-274320" lvl="1" marL="640080" rtl="0" algn="just">
              <a:lnSpc>
                <a:spcPct val="80000"/>
              </a:lnSpc>
              <a:spcBef>
                <a:spcPts val="550"/>
              </a:spcBef>
              <a:spcAft>
                <a:spcPts val="0"/>
              </a:spcAft>
              <a:buSzPts val="1274"/>
              <a:buChar char="🞑"/>
            </a:pPr>
            <a:r>
              <a:rPr lang="en-IN" sz="1820"/>
              <a:t>These are not acknowledged, but still have a message ID for duplicate detection. </a:t>
            </a:r>
            <a:endParaRPr sz="1820"/>
          </a:p>
          <a:p>
            <a:pPr indent="-274320" lvl="1" marL="640080" rtl="0" algn="just">
              <a:lnSpc>
                <a:spcPct val="80000"/>
              </a:lnSpc>
              <a:spcBef>
                <a:spcPts val="550"/>
              </a:spcBef>
              <a:spcAft>
                <a:spcPts val="0"/>
              </a:spcAft>
              <a:buSzPts val="1274"/>
              <a:buChar char="🞑"/>
            </a:pPr>
            <a:r>
              <a:rPr lang="en-IN" sz="1820"/>
              <a:t>When a recipient is not able to process a NON message, it may reply with an RST.</a:t>
            </a:r>
            <a:endParaRPr/>
          </a:p>
          <a:p>
            <a:pPr indent="-320040" lvl="0" marL="320040" rtl="0" algn="just">
              <a:lnSpc>
                <a:spcPct val="80000"/>
              </a:lnSpc>
              <a:spcBef>
                <a:spcPts val="700"/>
              </a:spcBef>
              <a:spcAft>
                <a:spcPts val="0"/>
              </a:spcAft>
              <a:buSzPts val="1217"/>
              <a:buChar char="◻"/>
            </a:pPr>
            <a:r>
              <a:rPr lang="en-IN" sz="2029"/>
              <a:t>Since CoAP is based on UDP, it also supports the use of multicast IP destination addresses, enabling multicast CoAP requests.</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7" name="Shape 767"/>
        <p:cNvGrpSpPr/>
        <p:nvPr/>
      </p:nvGrpSpPr>
      <p:grpSpPr>
        <a:xfrm>
          <a:off x="0" y="0"/>
          <a:ext cx="0" cy="0"/>
          <a:chOff x="0" y="0"/>
          <a:chExt cx="0" cy="0"/>
        </a:xfrm>
      </p:grpSpPr>
      <p:sp>
        <p:nvSpPr>
          <p:cNvPr id="768" name="Google Shape;768;p83"/>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240"/>
              <a:buFont typeface="Twentieth Century"/>
              <a:buNone/>
            </a:pPr>
            <a:r>
              <a:rPr b="1" lang="en-IN" sz="3240"/>
              <a:t>Constrained Application Protocol (CoAP)</a:t>
            </a:r>
            <a:br>
              <a:rPr b="1" lang="en-IN" sz="3240"/>
            </a:br>
            <a:r>
              <a:rPr b="1" lang="en-IN" sz="2520"/>
              <a:t>Request/Response Model</a:t>
            </a:r>
            <a:endParaRPr b="1" sz="3240"/>
          </a:p>
        </p:txBody>
      </p:sp>
      <p:sp>
        <p:nvSpPr>
          <p:cNvPr id="769" name="Google Shape;769;p83"/>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
        <p:nvSpPr>
          <p:cNvPr id="770" name="Google Shape;770;p83"/>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740"/>
              <a:buChar char="◻"/>
            </a:pPr>
            <a:r>
              <a:rPr lang="en-IN"/>
              <a:t>CoAP messages, which include either a method code or response code, respectively. </a:t>
            </a:r>
            <a:endParaRPr/>
          </a:p>
          <a:p>
            <a:pPr indent="-320040" lvl="0" marL="320040" rtl="0" algn="just">
              <a:spcBef>
                <a:spcPts val="700"/>
              </a:spcBef>
              <a:spcAft>
                <a:spcPts val="0"/>
              </a:spcAft>
              <a:buSzPts val="1740"/>
              <a:buChar char="◻"/>
            </a:pPr>
            <a:r>
              <a:rPr lang="en-IN"/>
              <a:t>Optional (or default) request and response information, such as the URI (uniform resource identifier) and payload content-type, are carried as CoAP options. </a:t>
            </a:r>
            <a:endParaRPr/>
          </a:p>
          <a:p>
            <a:pPr indent="-320040" lvl="0" marL="320040" rtl="0" algn="just">
              <a:spcBef>
                <a:spcPts val="700"/>
              </a:spcBef>
              <a:spcAft>
                <a:spcPts val="0"/>
              </a:spcAft>
              <a:buSzPts val="1740"/>
              <a:buChar char="◻"/>
            </a:pPr>
            <a:r>
              <a:rPr lang="en-IN"/>
              <a:t>A token option is used to match responses to requests independent of the underlying messages.</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4" name="Shape 774"/>
        <p:cNvGrpSpPr/>
        <p:nvPr/>
      </p:nvGrpSpPr>
      <p:grpSpPr>
        <a:xfrm>
          <a:off x="0" y="0"/>
          <a:ext cx="0" cy="0"/>
          <a:chOff x="0" y="0"/>
          <a:chExt cx="0" cy="0"/>
        </a:xfrm>
      </p:grpSpPr>
      <p:sp>
        <p:nvSpPr>
          <p:cNvPr id="775" name="Google Shape;775;p84"/>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240"/>
              <a:buFont typeface="Twentieth Century"/>
              <a:buNone/>
            </a:pPr>
            <a:r>
              <a:rPr b="1" lang="en-IN" sz="3240"/>
              <a:t>Constrained Application Protocol (CoAP)</a:t>
            </a:r>
            <a:br>
              <a:rPr b="1" lang="en-IN" sz="3240"/>
            </a:br>
            <a:r>
              <a:rPr b="1" lang="en-IN" sz="2520"/>
              <a:t>Request/Response Model</a:t>
            </a:r>
            <a:endParaRPr b="1" sz="3240"/>
          </a:p>
        </p:txBody>
      </p:sp>
      <p:sp>
        <p:nvSpPr>
          <p:cNvPr id="776" name="Google Shape;776;p84"/>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
        <p:nvSpPr>
          <p:cNvPr id="777" name="Google Shape;777;p84"/>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lnSpc>
                <a:spcPct val="80000"/>
              </a:lnSpc>
              <a:spcBef>
                <a:spcPts val="0"/>
              </a:spcBef>
              <a:spcAft>
                <a:spcPts val="0"/>
              </a:spcAft>
              <a:buSzPts val="1348"/>
              <a:buChar char="◻"/>
            </a:pPr>
            <a:r>
              <a:rPr lang="en-IN" sz="2247"/>
              <a:t>A request is carried in a CON (confirmable) or NON (non-confirmable) message, and if immediately available, the response to a request carried in a CON message is carried in the resulting ACK message. This is called a </a:t>
            </a:r>
            <a:r>
              <a:rPr b="1" lang="en-IN" sz="2247"/>
              <a:t>piggy-backed response</a:t>
            </a:r>
            <a:r>
              <a:rPr lang="en-IN" sz="2247"/>
              <a:t>. </a:t>
            </a:r>
            <a:endParaRPr sz="2247"/>
          </a:p>
          <a:p>
            <a:pPr indent="-320040" lvl="0" marL="320040" rtl="0" algn="just">
              <a:lnSpc>
                <a:spcPct val="80000"/>
              </a:lnSpc>
              <a:spcBef>
                <a:spcPts val="700"/>
              </a:spcBef>
              <a:spcAft>
                <a:spcPts val="0"/>
              </a:spcAft>
              <a:buSzPts val="1348"/>
              <a:buChar char="◻"/>
            </a:pPr>
            <a:r>
              <a:rPr lang="en-IN" sz="2247"/>
              <a:t>If the server is not able to respond immediately to a request carried in a CON message, it simply responds with an empty ACK message so that the client can stop retransmitting the request. </a:t>
            </a:r>
            <a:endParaRPr sz="2247"/>
          </a:p>
          <a:p>
            <a:pPr indent="-320040" lvl="0" marL="320040" rtl="0" algn="just">
              <a:lnSpc>
                <a:spcPct val="80000"/>
              </a:lnSpc>
              <a:spcBef>
                <a:spcPts val="700"/>
              </a:spcBef>
              <a:spcAft>
                <a:spcPts val="0"/>
              </a:spcAft>
              <a:buSzPts val="1348"/>
              <a:buChar char="◻"/>
            </a:pPr>
            <a:r>
              <a:rPr lang="en-IN" sz="2247"/>
              <a:t>When the response is ready, the server sends it in a new CON message (which then in turn needs to be acknowledged by the client). </a:t>
            </a:r>
            <a:r>
              <a:rPr b="1" lang="en-IN" sz="2247"/>
              <a:t>This is called a separate response.</a:t>
            </a:r>
            <a:r>
              <a:rPr lang="en-IN" sz="2247"/>
              <a:t> </a:t>
            </a:r>
            <a:endParaRPr sz="2247"/>
          </a:p>
          <a:p>
            <a:pPr indent="-320040" lvl="0" marL="320040" rtl="0" algn="just">
              <a:lnSpc>
                <a:spcPct val="80000"/>
              </a:lnSpc>
              <a:spcBef>
                <a:spcPts val="700"/>
              </a:spcBef>
              <a:spcAft>
                <a:spcPts val="0"/>
              </a:spcAft>
              <a:buSzPts val="1348"/>
              <a:buChar char="◻"/>
            </a:pPr>
            <a:r>
              <a:rPr lang="en-IN" sz="2247"/>
              <a:t>Likewise, if a request is sent in a NON message, then the response is usually sent using a new NON message, although the server may send a CON message.</a:t>
            </a:r>
            <a:endParaRPr/>
          </a:p>
          <a:p>
            <a:pPr indent="-320040" lvl="0" marL="320040" rtl="0" algn="just">
              <a:lnSpc>
                <a:spcPct val="80000"/>
              </a:lnSpc>
              <a:spcBef>
                <a:spcPts val="700"/>
              </a:spcBef>
              <a:spcAft>
                <a:spcPts val="0"/>
              </a:spcAft>
              <a:buSzPts val="1348"/>
              <a:buChar char="◻"/>
            </a:pPr>
            <a:r>
              <a:rPr lang="en-IN" sz="2247"/>
              <a:t>CoAP makes use of GET, PUT, POST, and DELETE methods in a similar manner to HTTP.</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1" name="Shape 781"/>
        <p:cNvGrpSpPr/>
        <p:nvPr/>
      </p:nvGrpSpPr>
      <p:grpSpPr>
        <a:xfrm>
          <a:off x="0" y="0"/>
          <a:ext cx="0" cy="0"/>
          <a:chOff x="0" y="0"/>
          <a:chExt cx="0" cy="0"/>
        </a:xfrm>
      </p:grpSpPr>
      <p:sp>
        <p:nvSpPr>
          <p:cNvPr id="782" name="Google Shape;782;p85"/>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240"/>
              <a:buFont typeface="Twentieth Century"/>
              <a:buNone/>
            </a:pPr>
            <a:r>
              <a:rPr b="1" lang="en-IN" sz="3240"/>
              <a:t>Constrained Application Protocol (CoAP)</a:t>
            </a:r>
            <a:br>
              <a:rPr b="1" lang="en-IN" sz="3240"/>
            </a:br>
            <a:r>
              <a:rPr b="1" lang="en-IN" sz="2520"/>
              <a:t>Intermediaries and Caching</a:t>
            </a:r>
            <a:endParaRPr b="1" sz="3240"/>
          </a:p>
        </p:txBody>
      </p:sp>
      <p:sp>
        <p:nvSpPr>
          <p:cNvPr id="783" name="Google Shape;783;p85"/>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
        <p:nvSpPr>
          <p:cNvPr id="784" name="Google Shape;784;p85"/>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740"/>
              <a:buChar char="◻"/>
            </a:pPr>
            <a:r>
              <a:rPr lang="en-IN"/>
              <a:t>The protocol supports the caching of responses in order to efficiently fulfill requests.</a:t>
            </a:r>
            <a:endParaRPr/>
          </a:p>
          <a:p>
            <a:pPr indent="-320040" lvl="0" marL="320040" rtl="0" algn="just">
              <a:spcBef>
                <a:spcPts val="700"/>
              </a:spcBef>
              <a:spcAft>
                <a:spcPts val="0"/>
              </a:spcAft>
              <a:buSzPts val="1740"/>
              <a:buChar char="◻"/>
            </a:pPr>
            <a:r>
              <a:rPr lang="en-IN"/>
              <a:t>Simple caching is enabled using freshness and validity information carried with CoAP responses. </a:t>
            </a:r>
            <a:endParaRPr/>
          </a:p>
          <a:p>
            <a:pPr indent="-320040" lvl="0" marL="320040" rtl="0" algn="just">
              <a:spcBef>
                <a:spcPts val="700"/>
              </a:spcBef>
              <a:spcAft>
                <a:spcPts val="0"/>
              </a:spcAft>
              <a:buSzPts val="1740"/>
              <a:buChar char="◻"/>
            </a:pPr>
            <a:r>
              <a:rPr lang="en-IN"/>
              <a:t>A cache could be located in an end-point or an intermediary.</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8" name="Shape 788"/>
        <p:cNvGrpSpPr/>
        <p:nvPr/>
      </p:nvGrpSpPr>
      <p:grpSpPr>
        <a:xfrm>
          <a:off x="0" y="0"/>
          <a:ext cx="0" cy="0"/>
          <a:chOff x="0" y="0"/>
          <a:chExt cx="0" cy="0"/>
        </a:xfrm>
      </p:grpSpPr>
      <p:sp>
        <p:nvSpPr>
          <p:cNvPr id="789" name="Google Shape;789;p86"/>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240"/>
              <a:buFont typeface="Twentieth Century"/>
              <a:buNone/>
            </a:pPr>
            <a:r>
              <a:rPr b="1" lang="en-IN" sz="3240"/>
              <a:t>Constrained Application Protocol (CoAP)</a:t>
            </a:r>
            <a:br>
              <a:rPr b="1" lang="en-IN" sz="3240"/>
            </a:br>
            <a:r>
              <a:rPr b="1" lang="en-IN" sz="2520"/>
              <a:t>Intermediaries and Caching</a:t>
            </a:r>
            <a:endParaRPr b="1" sz="3240"/>
          </a:p>
        </p:txBody>
      </p:sp>
      <p:sp>
        <p:nvSpPr>
          <p:cNvPr id="790" name="Google Shape;790;p86"/>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
        <p:nvSpPr>
          <p:cNvPr id="791" name="Google Shape;791;p86"/>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lnSpc>
                <a:spcPct val="90000"/>
              </a:lnSpc>
              <a:spcBef>
                <a:spcPts val="0"/>
              </a:spcBef>
              <a:spcAft>
                <a:spcPts val="0"/>
              </a:spcAft>
              <a:buSzPts val="1609"/>
              <a:buChar char="◻"/>
            </a:pPr>
            <a:r>
              <a:rPr lang="en-IN" sz="2682"/>
              <a:t>Proxying is useful in constrained networks for several reasons, including </a:t>
            </a:r>
            <a:endParaRPr sz="2682"/>
          </a:p>
          <a:p>
            <a:pPr indent="-274320" lvl="1" marL="640080" rtl="0" algn="just">
              <a:lnSpc>
                <a:spcPct val="90000"/>
              </a:lnSpc>
              <a:spcBef>
                <a:spcPts val="550"/>
              </a:spcBef>
              <a:spcAft>
                <a:spcPts val="0"/>
              </a:spcAft>
              <a:buSzPts val="1683"/>
              <a:buChar char="🞑"/>
            </a:pPr>
            <a:r>
              <a:rPr lang="en-IN" sz="2405"/>
              <a:t>(i) network traffic limiting, </a:t>
            </a:r>
            <a:endParaRPr sz="2405"/>
          </a:p>
          <a:p>
            <a:pPr indent="-274320" lvl="1" marL="640080" rtl="0" algn="just">
              <a:lnSpc>
                <a:spcPct val="90000"/>
              </a:lnSpc>
              <a:spcBef>
                <a:spcPts val="550"/>
              </a:spcBef>
              <a:spcAft>
                <a:spcPts val="0"/>
              </a:spcAft>
              <a:buSzPts val="1683"/>
              <a:buChar char="🞑"/>
            </a:pPr>
            <a:r>
              <a:rPr lang="en-IN" sz="2405"/>
              <a:t>(ii) to improve performance, </a:t>
            </a:r>
            <a:endParaRPr sz="2405"/>
          </a:p>
          <a:p>
            <a:pPr indent="-274320" lvl="1" marL="640080" rtl="0" algn="just">
              <a:lnSpc>
                <a:spcPct val="90000"/>
              </a:lnSpc>
              <a:spcBef>
                <a:spcPts val="550"/>
              </a:spcBef>
              <a:spcAft>
                <a:spcPts val="0"/>
              </a:spcAft>
              <a:buSzPts val="1683"/>
              <a:buChar char="🞑"/>
            </a:pPr>
            <a:r>
              <a:rPr lang="en-IN" sz="2405"/>
              <a:t>(iii) to access resources of sleeping devices,</a:t>
            </a:r>
            <a:endParaRPr/>
          </a:p>
          <a:p>
            <a:pPr indent="-274320" lvl="1" marL="640080" rtl="0" algn="just">
              <a:lnSpc>
                <a:spcPct val="90000"/>
              </a:lnSpc>
              <a:spcBef>
                <a:spcPts val="550"/>
              </a:spcBef>
              <a:spcAft>
                <a:spcPts val="0"/>
              </a:spcAft>
              <a:buSzPts val="1683"/>
              <a:buChar char="🞑"/>
            </a:pPr>
            <a:r>
              <a:rPr lang="en-IN" sz="2405"/>
              <a:t>(iv) for security reasons. </a:t>
            </a:r>
            <a:endParaRPr sz="2405"/>
          </a:p>
          <a:p>
            <a:pPr indent="-320040" lvl="0" marL="320040" rtl="0" algn="just">
              <a:lnSpc>
                <a:spcPct val="90000"/>
              </a:lnSpc>
              <a:spcBef>
                <a:spcPts val="700"/>
              </a:spcBef>
              <a:spcAft>
                <a:spcPts val="0"/>
              </a:spcAft>
              <a:buSzPts val="1609"/>
              <a:buChar char="◻"/>
            </a:pPr>
            <a:r>
              <a:rPr lang="en-IN" sz="2682"/>
              <a:t>The proxying of requests on behalf of another CoAP end-point is supported in the protocol. </a:t>
            </a:r>
            <a:endParaRPr sz="2682"/>
          </a:p>
          <a:p>
            <a:pPr indent="-320040" lvl="0" marL="320040" rtl="0" algn="just">
              <a:lnSpc>
                <a:spcPct val="90000"/>
              </a:lnSpc>
              <a:spcBef>
                <a:spcPts val="700"/>
              </a:spcBef>
              <a:spcAft>
                <a:spcPts val="0"/>
              </a:spcAft>
              <a:buSzPts val="1609"/>
              <a:buChar char="◻"/>
            </a:pPr>
            <a:r>
              <a:rPr lang="en-IN" sz="2682"/>
              <a:t>The URI of the resource to request is included in the request, while the destination IP address is set to the proxy.</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5" name="Shape 795"/>
        <p:cNvGrpSpPr/>
        <p:nvPr/>
      </p:nvGrpSpPr>
      <p:grpSpPr>
        <a:xfrm>
          <a:off x="0" y="0"/>
          <a:ext cx="0" cy="0"/>
          <a:chOff x="0" y="0"/>
          <a:chExt cx="0" cy="0"/>
        </a:xfrm>
      </p:grpSpPr>
      <p:sp>
        <p:nvSpPr>
          <p:cNvPr id="796" name="Google Shape;796;p87"/>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200"/>
              <a:buFont typeface="Twentieth Century"/>
              <a:buNone/>
            </a:pPr>
            <a:r>
              <a:rPr b="1" lang="en-IN" sz="3200"/>
              <a:t>REPRESENTATIONAL STATE TRANSFER (REST)</a:t>
            </a:r>
            <a:endParaRPr b="1" sz="4000"/>
          </a:p>
        </p:txBody>
      </p:sp>
      <p:sp>
        <p:nvSpPr>
          <p:cNvPr id="797" name="Google Shape;797;p87"/>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
        <p:nvSpPr>
          <p:cNvPr id="798" name="Google Shape;798;p87"/>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lnSpc>
                <a:spcPct val="80000"/>
              </a:lnSpc>
              <a:spcBef>
                <a:spcPts val="0"/>
              </a:spcBef>
              <a:spcAft>
                <a:spcPts val="0"/>
              </a:spcAft>
              <a:buSzPts val="1348"/>
              <a:buChar char="◻"/>
            </a:pPr>
            <a:r>
              <a:rPr lang="en-IN" sz="2247"/>
              <a:t>As noted, CoAP uses REST techniques. Its like distributed computing. </a:t>
            </a:r>
            <a:endParaRPr sz="2247"/>
          </a:p>
          <a:p>
            <a:pPr indent="-320040" lvl="0" marL="320040" rtl="0" algn="just">
              <a:lnSpc>
                <a:spcPct val="80000"/>
              </a:lnSpc>
              <a:spcBef>
                <a:spcPts val="700"/>
              </a:spcBef>
              <a:spcAft>
                <a:spcPts val="0"/>
              </a:spcAft>
              <a:buSzPts val="1348"/>
              <a:buChar char="◻"/>
            </a:pPr>
            <a:r>
              <a:rPr lang="en-IN" sz="2247"/>
              <a:t>REST aims at supporting scalability of component interactions, generality of interfaces, and independent deployment of components. </a:t>
            </a:r>
            <a:endParaRPr sz="2247"/>
          </a:p>
          <a:p>
            <a:pPr indent="-320040" lvl="0" marL="320040" rtl="0" algn="just">
              <a:lnSpc>
                <a:spcPct val="80000"/>
              </a:lnSpc>
              <a:spcBef>
                <a:spcPts val="700"/>
              </a:spcBef>
              <a:spcAft>
                <a:spcPts val="0"/>
              </a:spcAft>
              <a:buSzPts val="1348"/>
              <a:buChar char="◻"/>
            </a:pPr>
            <a:r>
              <a:rPr lang="en-IN" sz="2247"/>
              <a:t>It defines a set of architectural principles by which one can design WS that focus on a system’s resources, including how resource states are addressed and transferred over HTTP. </a:t>
            </a:r>
            <a:endParaRPr/>
          </a:p>
          <a:p>
            <a:pPr indent="-320040" lvl="0" marL="320040" rtl="0" algn="just">
              <a:lnSpc>
                <a:spcPct val="80000"/>
              </a:lnSpc>
              <a:spcBef>
                <a:spcPts val="700"/>
              </a:spcBef>
              <a:spcAft>
                <a:spcPts val="0"/>
              </a:spcAft>
              <a:buSzPts val="1348"/>
              <a:buChar char="◻"/>
            </a:pPr>
            <a:r>
              <a:rPr lang="en-IN" sz="2247"/>
              <a:t>REST is an architectural style of large-scale networked software that takes advantage of the technologies and protocols of the World Wide Web; it describes how distributed data objects, or resources, can be defined and addressed, stressing the easy exchange of information and scalability.</a:t>
            </a:r>
            <a:endParaRPr sz="2247"/>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2" name="Shape 802"/>
        <p:cNvGrpSpPr/>
        <p:nvPr/>
      </p:nvGrpSpPr>
      <p:grpSpPr>
        <a:xfrm>
          <a:off x="0" y="0"/>
          <a:ext cx="0" cy="0"/>
          <a:chOff x="0" y="0"/>
          <a:chExt cx="0" cy="0"/>
        </a:xfrm>
      </p:grpSpPr>
      <p:sp>
        <p:nvSpPr>
          <p:cNvPr id="803" name="Google Shape;803;p88"/>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200"/>
              <a:buFont typeface="Twentieth Century"/>
              <a:buNone/>
            </a:pPr>
            <a:r>
              <a:rPr b="1" lang="en-IN" sz="3200"/>
              <a:t>REPRESENTATIONAL STATE TRANSFER (REST)</a:t>
            </a:r>
            <a:endParaRPr b="1" sz="4000"/>
          </a:p>
        </p:txBody>
      </p:sp>
      <p:sp>
        <p:nvSpPr>
          <p:cNvPr id="804" name="Google Shape;804;p88"/>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
        <p:nvSpPr>
          <p:cNvPr id="805" name="Google Shape;805;p88"/>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740"/>
              <a:buChar char="◻"/>
            </a:pPr>
            <a:r>
              <a:rPr lang="en-IN"/>
              <a:t>A REST-based WS follows four basic design principles:</a:t>
            </a:r>
            <a:endParaRPr/>
          </a:p>
          <a:p>
            <a:pPr indent="-274320" lvl="1" marL="640080" rtl="0" algn="just">
              <a:spcBef>
                <a:spcPts val="550"/>
              </a:spcBef>
              <a:spcAft>
                <a:spcPts val="0"/>
              </a:spcAft>
              <a:buSzPts val="1820"/>
              <a:buChar char="🞑"/>
            </a:pPr>
            <a:r>
              <a:rPr lang="en-IN"/>
              <a:t>Use HTTP methods explicitly.</a:t>
            </a:r>
            <a:endParaRPr/>
          </a:p>
          <a:p>
            <a:pPr indent="-274320" lvl="1" marL="640080" rtl="0" algn="just">
              <a:spcBef>
                <a:spcPts val="550"/>
              </a:spcBef>
              <a:spcAft>
                <a:spcPts val="0"/>
              </a:spcAft>
              <a:buSzPts val="1820"/>
              <a:buChar char="🞑"/>
            </a:pPr>
            <a:r>
              <a:rPr lang="en-IN"/>
              <a:t>Be stateless.</a:t>
            </a:r>
            <a:endParaRPr/>
          </a:p>
          <a:p>
            <a:pPr indent="-274320" lvl="1" marL="640080" rtl="0" algn="just">
              <a:spcBef>
                <a:spcPts val="550"/>
              </a:spcBef>
              <a:spcAft>
                <a:spcPts val="0"/>
              </a:spcAft>
              <a:buSzPts val="1820"/>
              <a:buChar char="🞑"/>
            </a:pPr>
            <a:r>
              <a:rPr lang="en-IN"/>
              <a:t>Expose directory structure-like URIs.</a:t>
            </a:r>
            <a:endParaRPr/>
          </a:p>
          <a:p>
            <a:pPr indent="-274320" lvl="1" marL="640080" rtl="0" algn="just">
              <a:spcBef>
                <a:spcPts val="550"/>
              </a:spcBef>
              <a:spcAft>
                <a:spcPts val="0"/>
              </a:spcAft>
              <a:buSzPts val="1820"/>
              <a:buChar char="🞑"/>
            </a:pPr>
            <a:r>
              <a:rPr lang="en-IN"/>
              <a:t>Transfer XML, JavaScript Object Notation (JSON), or both.</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9" name="Shape 809"/>
        <p:cNvGrpSpPr/>
        <p:nvPr/>
      </p:nvGrpSpPr>
      <p:grpSpPr>
        <a:xfrm>
          <a:off x="0" y="0"/>
          <a:ext cx="0" cy="0"/>
          <a:chOff x="0" y="0"/>
          <a:chExt cx="0" cy="0"/>
        </a:xfrm>
      </p:grpSpPr>
      <p:sp>
        <p:nvSpPr>
          <p:cNvPr id="810" name="Google Shape;810;p89"/>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IN"/>
              <a:t>ETSI M2M</a:t>
            </a:r>
            <a:endParaRPr/>
          </a:p>
        </p:txBody>
      </p:sp>
      <p:sp>
        <p:nvSpPr>
          <p:cNvPr id="811" name="Google Shape;811;p89"/>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lnSpc>
                <a:spcPct val="80000"/>
              </a:lnSpc>
              <a:spcBef>
                <a:spcPts val="0"/>
              </a:spcBef>
              <a:spcAft>
                <a:spcPts val="0"/>
              </a:spcAft>
              <a:buSzPts val="1479"/>
              <a:buChar char="◻"/>
            </a:pPr>
            <a:r>
              <a:rPr lang="en-IN" sz="2465"/>
              <a:t>ETSI recently created a dedicated Technical Committee, to develop standard M2M communications. </a:t>
            </a:r>
            <a:endParaRPr sz="2465"/>
          </a:p>
          <a:p>
            <a:pPr indent="-274320" lvl="1" marL="640080" rtl="0" algn="just">
              <a:lnSpc>
                <a:spcPct val="80000"/>
              </a:lnSpc>
              <a:spcBef>
                <a:spcPts val="550"/>
              </a:spcBef>
              <a:spcAft>
                <a:spcPts val="0"/>
              </a:spcAft>
              <a:buSzPts val="1547"/>
              <a:buChar char="🞑"/>
            </a:pPr>
            <a:r>
              <a:rPr lang="en-IN" sz="2210"/>
              <a:t>The group seeks to provide an end-to-end view of M2M standardization and is expected to co-operate closely with ETSI’s ongoing activities on next-generation networks (NGNs), radio communications, fiber optics and powerline, as well as collaboration with 3GPP standards group on mobile communication technologies. </a:t>
            </a:r>
            <a:endParaRPr sz="2210"/>
          </a:p>
          <a:p>
            <a:pPr indent="-320040" lvl="0" marL="320040" rtl="0" algn="just">
              <a:lnSpc>
                <a:spcPct val="80000"/>
              </a:lnSpc>
              <a:spcBef>
                <a:spcPts val="700"/>
              </a:spcBef>
              <a:spcAft>
                <a:spcPts val="0"/>
              </a:spcAft>
              <a:buSzPts val="1479"/>
              <a:buChar char="◻"/>
            </a:pPr>
            <a:r>
              <a:rPr lang="en-IN" sz="2465"/>
              <a:t>M2M model developed by this group, as defined in various evolving standards, including </a:t>
            </a:r>
            <a:endParaRPr/>
          </a:p>
          <a:p>
            <a:pPr indent="-274320" lvl="1" marL="640080" rtl="0" algn="just">
              <a:lnSpc>
                <a:spcPct val="80000"/>
              </a:lnSpc>
              <a:spcBef>
                <a:spcPts val="550"/>
              </a:spcBef>
              <a:spcAft>
                <a:spcPts val="0"/>
              </a:spcAft>
              <a:buSzPts val="1547"/>
              <a:buChar char="🞑"/>
            </a:pPr>
            <a:r>
              <a:rPr lang="en-IN" sz="2210"/>
              <a:t>the ETSI M2M Release 1 standards described in ETSI TS 102 689 (requirements), </a:t>
            </a:r>
            <a:endParaRPr sz="2210"/>
          </a:p>
          <a:p>
            <a:pPr indent="-274320" lvl="1" marL="640080" rtl="0" algn="just">
              <a:lnSpc>
                <a:spcPct val="80000"/>
              </a:lnSpc>
              <a:spcBef>
                <a:spcPts val="550"/>
              </a:spcBef>
              <a:spcAft>
                <a:spcPts val="0"/>
              </a:spcAft>
              <a:buSzPts val="1547"/>
              <a:buChar char="🞑"/>
            </a:pPr>
            <a:r>
              <a:rPr lang="en-IN" sz="2210"/>
              <a:t>ETSI TS 102 690 (functional architecture),</a:t>
            </a:r>
            <a:endParaRPr/>
          </a:p>
          <a:p>
            <a:pPr indent="-274320" lvl="1" marL="640080" rtl="0" algn="just">
              <a:lnSpc>
                <a:spcPct val="80000"/>
              </a:lnSpc>
              <a:spcBef>
                <a:spcPts val="550"/>
              </a:spcBef>
              <a:spcAft>
                <a:spcPts val="0"/>
              </a:spcAft>
              <a:buSzPts val="1547"/>
              <a:buChar char="🞑"/>
            </a:pPr>
            <a:r>
              <a:rPr lang="en-IN" sz="2210"/>
              <a:t>ETSI TS 102 921 (interface descriptions).</a:t>
            </a:r>
            <a:endParaRPr/>
          </a:p>
        </p:txBody>
      </p:sp>
      <p:sp>
        <p:nvSpPr>
          <p:cNvPr id="812" name="Google Shape;812;p89"/>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9"/>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959"/>
              <a:buFont typeface="Twentieth Century"/>
              <a:buNone/>
            </a:pPr>
            <a:r>
              <a:rPr lang="en-IN" sz="3959"/>
              <a:t>Identification of IoT Object and</a:t>
            </a:r>
            <a:br>
              <a:rPr lang="en-IN" sz="3959"/>
            </a:br>
            <a:r>
              <a:rPr lang="en-IN" sz="3959"/>
              <a:t>Services</a:t>
            </a:r>
            <a:endParaRPr/>
          </a:p>
        </p:txBody>
      </p:sp>
      <p:sp>
        <p:nvSpPr>
          <p:cNvPr id="179" name="Google Shape;179;p9"/>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lnSpc>
                <a:spcPct val="80000"/>
              </a:lnSpc>
              <a:spcBef>
                <a:spcPts val="0"/>
              </a:spcBef>
              <a:spcAft>
                <a:spcPts val="0"/>
              </a:spcAft>
              <a:buSzPts val="1217"/>
              <a:buChar char="◻"/>
            </a:pPr>
            <a:r>
              <a:rPr lang="en-IN" sz="2029"/>
              <a:t>An EPC (electronic product code) is a number assigned to an RFID tag representative of an actual EPC. </a:t>
            </a:r>
            <a:endParaRPr/>
          </a:p>
          <a:p>
            <a:pPr indent="-320040" lvl="0" marL="320040" rtl="0" algn="just">
              <a:lnSpc>
                <a:spcPct val="80000"/>
              </a:lnSpc>
              <a:spcBef>
                <a:spcPts val="700"/>
              </a:spcBef>
              <a:spcAft>
                <a:spcPts val="0"/>
              </a:spcAft>
              <a:buSzPts val="1217"/>
              <a:buChar char="◻"/>
            </a:pPr>
            <a:r>
              <a:rPr lang="en-IN" sz="2029"/>
              <a:t>Each number is encoded with a header, identifying the particular EPC version used for coding the entire EPC number. </a:t>
            </a:r>
            <a:endParaRPr sz="2029"/>
          </a:p>
          <a:p>
            <a:pPr indent="-320040" lvl="0" marL="320040" rtl="0" algn="just">
              <a:lnSpc>
                <a:spcPct val="80000"/>
              </a:lnSpc>
              <a:spcBef>
                <a:spcPts val="700"/>
              </a:spcBef>
              <a:spcAft>
                <a:spcPts val="0"/>
              </a:spcAft>
              <a:buSzPts val="1217"/>
              <a:buChar char="◻"/>
            </a:pPr>
            <a:r>
              <a:rPr lang="en-IN" sz="2029"/>
              <a:t>An EPC manager number is defined, allowing individual companies or organizations to be uniquely identified; an object class number is present, identifying objects used within this organization, such as product types EPC uses a numerical system for product identification, but its capabilities are much greater. </a:t>
            </a:r>
            <a:endParaRPr sz="2029"/>
          </a:p>
          <a:p>
            <a:pPr indent="-320040" lvl="0" marL="320040" rtl="0" algn="just">
              <a:lnSpc>
                <a:spcPct val="80000"/>
              </a:lnSpc>
              <a:spcBef>
                <a:spcPts val="700"/>
              </a:spcBef>
              <a:spcAft>
                <a:spcPts val="0"/>
              </a:spcAft>
              <a:buSzPts val="1217"/>
              <a:buChar char="◻"/>
            </a:pPr>
            <a:r>
              <a:rPr lang="en-IN" sz="2029"/>
              <a:t>An EPC is actually a number that can be associated with specific product information, such as date of manufacture and origin and destination of shipment. This provides significant advantages for businesses and consumers. </a:t>
            </a:r>
            <a:endParaRPr sz="2029"/>
          </a:p>
          <a:p>
            <a:pPr indent="-320040" lvl="0" marL="320040" rtl="0" algn="just">
              <a:lnSpc>
                <a:spcPct val="80000"/>
              </a:lnSpc>
              <a:spcBef>
                <a:spcPts val="700"/>
              </a:spcBef>
              <a:spcAft>
                <a:spcPts val="0"/>
              </a:spcAft>
              <a:buSzPts val="1217"/>
              <a:buChar char="◻"/>
            </a:pPr>
            <a:r>
              <a:rPr lang="en-IN" sz="2029"/>
              <a:t>The EPC is stored on an RFID tag, which transmits data when prompted by a signal emitted by a special reader. </a:t>
            </a:r>
            <a:endParaRPr sz="2029"/>
          </a:p>
          <a:p>
            <a:pPr indent="-320040" lvl="0" marL="320040" rtl="0" algn="just">
              <a:lnSpc>
                <a:spcPct val="80000"/>
              </a:lnSpc>
              <a:spcBef>
                <a:spcPts val="700"/>
              </a:spcBef>
              <a:spcAft>
                <a:spcPts val="0"/>
              </a:spcAft>
              <a:buSzPts val="1217"/>
              <a:buChar char="◻"/>
            </a:pPr>
            <a:r>
              <a:rPr lang="en-IN" sz="2029"/>
              <a:t>Note that EPC and RFID are not interchangeable</a:t>
            </a:r>
            <a:endParaRPr b="1" sz="2029"/>
          </a:p>
        </p:txBody>
      </p:sp>
      <p:sp>
        <p:nvSpPr>
          <p:cNvPr id="180" name="Google Shape;180;p9"/>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6" name="Shape 816"/>
        <p:cNvGrpSpPr/>
        <p:nvPr/>
      </p:nvGrpSpPr>
      <p:grpSpPr>
        <a:xfrm>
          <a:off x="0" y="0"/>
          <a:ext cx="0" cy="0"/>
          <a:chOff x="0" y="0"/>
          <a:chExt cx="0" cy="0"/>
        </a:xfrm>
      </p:grpSpPr>
      <p:sp>
        <p:nvSpPr>
          <p:cNvPr id="817" name="Google Shape;817;p90"/>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IN"/>
              <a:t>ETSI M2M</a:t>
            </a:r>
            <a:endParaRPr/>
          </a:p>
        </p:txBody>
      </p:sp>
      <p:sp>
        <p:nvSpPr>
          <p:cNvPr id="818" name="Google Shape;818;p90"/>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Autofit/>
          </a:bodyPr>
          <a:lstStyle/>
          <a:p>
            <a:pPr indent="-320040" lvl="0" marL="320040" rtl="0" algn="just">
              <a:spcBef>
                <a:spcPts val="0"/>
              </a:spcBef>
              <a:spcAft>
                <a:spcPts val="0"/>
              </a:spcAft>
              <a:buSzPts val="1200"/>
              <a:buChar char="◻"/>
            </a:pPr>
            <a:r>
              <a:rPr lang="en-IN" sz="2000"/>
              <a:t>Key elements in the M2M environment include the following :</a:t>
            </a:r>
            <a:endParaRPr sz="2000"/>
          </a:p>
          <a:p>
            <a:pPr indent="-274320" lvl="1" marL="640080" rtl="0" algn="just">
              <a:spcBef>
                <a:spcPts val="550"/>
              </a:spcBef>
              <a:spcAft>
                <a:spcPts val="0"/>
              </a:spcAft>
              <a:buSzPts val="1260"/>
              <a:buChar char="🞑"/>
            </a:pPr>
            <a:r>
              <a:rPr lang="en-IN" sz="1800"/>
              <a:t>M2M device: A device capable of replying to request for data contained within those device or capable of transmitting data contained within those devices autonomously;</a:t>
            </a:r>
            <a:endParaRPr/>
          </a:p>
          <a:p>
            <a:pPr indent="-274320" lvl="1" marL="640080" rtl="0" algn="just">
              <a:spcBef>
                <a:spcPts val="550"/>
              </a:spcBef>
              <a:spcAft>
                <a:spcPts val="0"/>
              </a:spcAft>
              <a:buSzPts val="1260"/>
              <a:buChar char="🞑"/>
            </a:pPr>
            <a:r>
              <a:rPr lang="en-IN" sz="1800"/>
              <a:t>M2M area network (device domain): A network that provides connectivity between M2M devices and M2M gateways, for example, a PAN;</a:t>
            </a:r>
            <a:endParaRPr/>
          </a:p>
          <a:p>
            <a:pPr indent="-274320" lvl="1" marL="640080" rtl="0" algn="just">
              <a:spcBef>
                <a:spcPts val="550"/>
              </a:spcBef>
              <a:spcAft>
                <a:spcPts val="0"/>
              </a:spcAft>
              <a:buSzPts val="1260"/>
              <a:buChar char="🞑"/>
            </a:pPr>
            <a:r>
              <a:rPr lang="en-IN" sz="1800"/>
              <a:t>M2M gateway: A gateway (say a router or higher layer network element) that uses M2M capabilities to ensure M2M devices interworking and interconnection to the communication network;</a:t>
            </a:r>
            <a:endParaRPr/>
          </a:p>
          <a:p>
            <a:pPr indent="-274320" lvl="1" marL="640080" rtl="0" algn="just">
              <a:spcBef>
                <a:spcPts val="550"/>
              </a:spcBef>
              <a:spcAft>
                <a:spcPts val="0"/>
              </a:spcAft>
              <a:buSzPts val="1260"/>
              <a:buChar char="🞑"/>
            </a:pPr>
            <a:r>
              <a:rPr lang="en-IN" sz="1800"/>
              <a:t>M2M communication networks (network domain): A wider-range network that supports communications between the M2M gateway(s) and M2M application; examples include xDSL, LTE, WiMAX, and WLAN; and</a:t>
            </a:r>
            <a:endParaRPr/>
          </a:p>
          <a:p>
            <a:pPr indent="-274320" lvl="1" marL="640080" rtl="0" algn="just">
              <a:spcBef>
                <a:spcPts val="550"/>
              </a:spcBef>
              <a:spcAft>
                <a:spcPts val="0"/>
              </a:spcAft>
              <a:buSzPts val="1260"/>
              <a:buChar char="🞑"/>
            </a:pPr>
            <a:r>
              <a:rPr lang="en-IN" sz="1800"/>
              <a:t>M2M applications: Systems that contain the middleware layer where data goes through various application services and is used by the specific business processing engines.</a:t>
            </a:r>
            <a:endParaRPr/>
          </a:p>
        </p:txBody>
      </p:sp>
      <p:sp>
        <p:nvSpPr>
          <p:cNvPr id="819" name="Google Shape;819;p90"/>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3" name="Shape 823"/>
        <p:cNvGrpSpPr/>
        <p:nvPr/>
      </p:nvGrpSpPr>
      <p:grpSpPr>
        <a:xfrm>
          <a:off x="0" y="0"/>
          <a:ext cx="0" cy="0"/>
          <a:chOff x="0" y="0"/>
          <a:chExt cx="0" cy="0"/>
        </a:xfrm>
      </p:grpSpPr>
      <p:sp>
        <p:nvSpPr>
          <p:cNvPr id="824" name="Google Shape;824;p91"/>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2880"/>
              <a:buFont typeface="Twentieth Century"/>
              <a:buNone/>
            </a:pPr>
            <a:r>
              <a:rPr b="1" lang="en-IN" sz="2880"/>
              <a:t>Third Generation Partnership Project Service Requirements for Machine Type Communications (MTC)</a:t>
            </a:r>
            <a:endParaRPr b="1" sz="2880"/>
          </a:p>
        </p:txBody>
      </p:sp>
      <p:sp>
        <p:nvSpPr>
          <p:cNvPr id="825" name="Google Shape;825;p91"/>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
        <p:nvSpPr>
          <p:cNvPr id="826" name="Google Shape;826;p91"/>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IN"/>
              <a:t>Approach</a:t>
            </a:r>
            <a:endParaRPr/>
          </a:p>
          <a:p>
            <a:pPr indent="-320040" lvl="0" marL="320040" rtl="0" algn="l">
              <a:spcBef>
                <a:spcPts val="700"/>
              </a:spcBef>
              <a:spcAft>
                <a:spcPts val="0"/>
              </a:spcAft>
              <a:buSzPts val="1740"/>
              <a:buChar char="◻"/>
            </a:pPr>
            <a:r>
              <a:rPr lang="en-IN"/>
              <a:t>Architectural Reference Model for MTC</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0" name="Shape 830"/>
        <p:cNvGrpSpPr/>
        <p:nvPr/>
      </p:nvGrpSpPr>
      <p:grpSpPr>
        <a:xfrm>
          <a:off x="0" y="0"/>
          <a:ext cx="0" cy="0"/>
          <a:chOff x="0" y="0"/>
          <a:chExt cx="0" cy="0"/>
        </a:xfrm>
      </p:grpSpPr>
      <p:sp>
        <p:nvSpPr>
          <p:cNvPr id="831" name="Google Shape;831;p92"/>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2430"/>
              <a:buFont typeface="Twentieth Century"/>
              <a:buNone/>
            </a:pPr>
            <a:r>
              <a:rPr b="1" lang="en-IN" sz="2430"/>
              <a:t>Third Generation Partnership Project Service Requirements for Machine Type Communications (MTC)</a:t>
            </a:r>
            <a:br>
              <a:rPr b="1" lang="en-IN" sz="2430"/>
            </a:br>
            <a:r>
              <a:rPr b="1" lang="en-IN" sz="2430"/>
              <a:t>Approach</a:t>
            </a:r>
            <a:endParaRPr b="1" sz="2880"/>
          </a:p>
        </p:txBody>
      </p:sp>
      <p:sp>
        <p:nvSpPr>
          <p:cNvPr id="832" name="Google Shape;832;p92"/>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
        <p:nvSpPr>
          <p:cNvPr id="833" name="Google Shape;833;p92"/>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lnSpc>
                <a:spcPct val="90000"/>
              </a:lnSpc>
              <a:spcBef>
                <a:spcPts val="0"/>
              </a:spcBef>
              <a:spcAft>
                <a:spcPts val="0"/>
              </a:spcAft>
              <a:buSzPts val="1740"/>
              <a:buChar char="◻"/>
            </a:pPr>
            <a:r>
              <a:rPr lang="en-IN"/>
              <a:t>Current mobile networks are optimized for human-to-human (H2H) traffic and not for M2M/MTC interactions; hence, optimizations for MTC are advantageous. </a:t>
            </a:r>
            <a:endParaRPr/>
          </a:p>
          <a:p>
            <a:pPr indent="-320040" lvl="0" marL="320040" rtl="0" algn="just">
              <a:lnSpc>
                <a:spcPct val="90000"/>
              </a:lnSpc>
              <a:spcBef>
                <a:spcPts val="700"/>
              </a:spcBef>
              <a:spcAft>
                <a:spcPts val="0"/>
              </a:spcAft>
              <a:buSzPts val="1740"/>
              <a:buChar char="◻"/>
            </a:pPr>
            <a:r>
              <a:rPr lang="en-IN"/>
              <a:t>For example, one needs lower costs to reflect lower MTC ARPUs (average revenue per user); also, there is a need to support triggering. </a:t>
            </a:r>
            <a:endParaRPr/>
          </a:p>
          <a:p>
            <a:pPr indent="-320040" lvl="0" marL="320040" rtl="0" algn="just">
              <a:lnSpc>
                <a:spcPct val="90000"/>
              </a:lnSpc>
              <a:spcBef>
                <a:spcPts val="700"/>
              </a:spcBef>
              <a:spcAft>
                <a:spcPts val="0"/>
              </a:spcAft>
              <a:buSzPts val="1740"/>
              <a:buChar char="◻"/>
            </a:pPr>
            <a:r>
              <a:rPr lang="en-IN"/>
              <a:t>Hence, 3GPP has started work on M2Mspecification in 2010 for interoperable solutions, particularly in the 3G/4G/LTE context.</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7" name="Shape 837"/>
        <p:cNvGrpSpPr/>
        <p:nvPr/>
      </p:nvGrpSpPr>
      <p:grpSpPr>
        <a:xfrm>
          <a:off x="0" y="0"/>
          <a:ext cx="0" cy="0"/>
          <a:chOff x="0" y="0"/>
          <a:chExt cx="0" cy="0"/>
        </a:xfrm>
      </p:grpSpPr>
      <p:sp>
        <p:nvSpPr>
          <p:cNvPr id="838" name="Google Shape;838;p93"/>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2430"/>
              <a:buFont typeface="Twentieth Century"/>
              <a:buNone/>
            </a:pPr>
            <a:r>
              <a:rPr b="1" lang="en-IN" sz="2430"/>
              <a:t>Third Generation Partnership Project Service Requirements for Machine Type Communications (MTC)</a:t>
            </a:r>
            <a:br>
              <a:rPr b="1" lang="en-IN" sz="2430"/>
            </a:br>
            <a:r>
              <a:rPr b="1" lang="en-IN" sz="2430"/>
              <a:t>Approach</a:t>
            </a:r>
            <a:endParaRPr b="1" sz="2880"/>
          </a:p>
        </p:txBody>
      </p:sp>
      <p:sp>
        <p:nvSpPr>
          <p:cNvPr id="839" name="Google Shape;839;p93"/>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pic>
        <p:nvPicPr>
          <p:cNvPr id="840" name="Google Shape;840;p93"/>
          <p:cNvPicPr preferRelativeResize="0"/>
          <p:nvPr>
            <p:ph idx="1" type="body"/>
          </p:nvPr>
        </p:nvPicPr>
        <p:blipFill rotWithShape="1">
          <a:blip r:embed="rId3">
            <a:alphaModFix/>
          </a:blip>
          <a:srcRect b="0" l="0" r="0" t="0"/>
          <a:stretch/>
        </p:blipFill>
        <p:spPr>
          <a:xfrm>
            <a:off x="495300" y="1295399"/>
            <a:ext cx="8153400" cy="5503487"/>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4" name="Shape 844"/>
        <p:cNvGrpSpPr/>
        <p:nvPr/>
      </p:nvGrpSpPr>
      <p:grpSpPr>
        <a:xfrm>
          <a:off x="0" y="0"/>
          <a:ext cx="0" cy="0"/>
          <a:chOff x="0" y="0"/>
          <a:chExt cx="0" cy="0"/>
        </a:xfrm>
      </p:grpSpPr>
      <p:sp>
        <p:nvSpPr>
          <p:cNvPr id="845" name="Google Shape;845;p94"/>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2430"/>
              <a:buFont typeface="Twentieth Century"/>
              <a:buNone/>
            </a:pPr>
            <a:r>
              <a:rPr b="1" lang="en-IN" sz="2430"/>
              <a:t>Third Generation Partnership Project Service Requirements for Machine Type Communications (MTC)</a:t>
            </a:r>
            <a:br>
              <a:rPr b="1" lang="en-IN" sz="2430"/>
            </a:br>
            <a:r>
              <a:rPr b="1" lang="en-IN" sz="2430"/>
              <a:t>Approach</a:t>
            </a:r>
            <a:endParaRPr b="1" sz="2880"/>
          </a:p>
        </p:txBody>
      </p:sp>
      <p:sp>
        <p:nvSpPr>
          <p:cNvPr id="846" name="Google Shape;846;p94"/>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pic>
        <p:nvPicPr>
          <p:cNvPr id="847" name="Google Shape;847;p94"/>
          <p:cNvPicPr preferRelativeResize="0"/>
          <p:nvPr>
            <p:ph idx="1" type="body"/>
          </p:nvPr>
        </p:nvPicPr>
        <p:blipFill rotWithShape="1">
          <a:blip r:embed="rId3">
            <a:alphaModFix/>
          </a:blip>
          <a:srcRect b="0" l="0" r="0" t="0"/>
          <a:stretch/>
        </p:blipFill>
        <p:spPr>
          <a:xfrm>
            <a:off x="764401" y="1600199"/>
            <a:ext cx="7615199" cy="5105401"/>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1" name="Shape 851"/>
        <p:cNvGrpSpPr/>
        <p:nvPr/>
      </p:nvGrpSpPr>
      <p:grpSpPr>
        <a:xfrm>
          <a:off x="0" y="0"/>
          <a:ext cx="0" cy="0"/>
          <a:chOff x="0" y="0"/>
          <a:chExt cx="0" cy="0"/>
        </a:xfrm>
      </p:grpSpPr>
      <p:sp>
        <p:nvSpPr>
          <p:cNvPr id="852" name="Google Shape;852;p95"/>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2430"/>
              <a:buFont typeface="Twentieth Century"/>
              <a:buNone/>
            </a:pPr>
            <a:r>
              <a:rPr b="1" lang="en-IN" sz="2430"/>
              <a:t>Third Generation Partnership Project Service Requirements for Machine Type Communications (MTC)</a:t>
            </a:r>
            <a:br>
              <a:rPr b="1" lang="en-IN" sz="2430"/>
            </a:br>
            <a:r>
              <a:rPr b="1" lang="en-IN" sz="2430"/>
              <a:t>Approach</a:t>
            </a:r>
            <a:endParaRPr b="1" sz="2880"/>
          </a:p>
        </p:txBody>
      </p:sp>
      <p:sp>
        <p:nvSpPr>
          <p:cNvPr id="853" name="Google Shape;853;p95"/>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
        <p:nvSpPr>
          <p:cNvPr id="854" name="Google Shape;854;p95"/>
          <p:cNvSpPr txBox="1"/>
          <p:nvPr>
            <p:ph idx="1" type="body"/>
          </p:nvPr>
        </p:nvSpPr>
        <p:spPr>
          <a:xfrm>
            <a:off x="612648" y="1600200"/>
            <a:ext cx="8153400" cy="2362200"/>
          </a:xfrm>
          <a:prstGeom prst="rect">
            <a:avLst/>
          </a:prstGeom>
          <a:noFill/>
          <a:ln>
            <a:noFill/>
          </a:ln>
        </p:spPr>
        <p:txBody>
          <a:bodyPr anchorCtr="0" anchor="t" bIns="45700" lIns="91425" spcFirstLastPara="1" rIns="91425" wrap="square" tIns="45700">
            <a:normAutofit/>
          </a:bodyPr>
          <a:lstStyle/>
          <a:p>
            <a:pPr indent="-320040" lvl="0" marL="320040" rtl="0" algn="just">
              <a:lnSpc>
                <a:spcPct val="80000"/>
              </a:lnSpc>
              <a:spcBef>
                <a:spcPts val="0"/>
              </a:spcBef>
              <a:spcAft>
                <a:spcPts val="0"/>
              </a:spcAft>
              <a:buSzPts val="1479"/>
              <a:buChar char="◻"/>
            </a:pPr>
            <a:r>
              <a:rPr lang="en-IN" sz="2465"/>
              <a:t>In architecture, the interfaces are as follows:</a:t>
            </a:r>
            <a:endParaRPr/>
          </a:p>
          <a:p>
            <a:pPr indent="-274320" lvl="1" marL="640080" rtl="0" algn="just">
              <a:lnSpc>
                <a:spcPct val="80000"/>
              </a:lnSpc>
              <a:spcBef>
                <a:spcPts val="550"/>
              </a:spcBef>
              <a:spcAft>
                <a:spcPts val="0"/>
              </a:spcAft>
              <a:buSzPts val="1547"/>
              <a:buChar char="🞑"/>
            </a:pPr>
            <a:r>
              <a:rPr lang="en-IN" sz="2210"/>
              <a:t>MTCu: provides MTC devices access to the 3GPP network for the transport of user traffic;</a:t>
            </a:r>
            <a:endParaRPr/>
          </a:p>
          <a:p>
            <a:pPr indent="-274320" lvl="1" marL="640080" rtl="0" algn="just">
              <a:lnSpc>
                <a:spcPct val="80000"/>
              </a:lnSpc>
              <a:spcBef>
                <a:spcPts val="550"/>
              </a:spcBef>
              <a:spcAft>
                <a:spcPts val="0"/>
              </a:spcAft>
              <a:buSzPts val="1547"/>
              <a:buChar char="🞑"/>
            </a:pPr>
            <a:r>
              <a:rPr lang="en-IN" sz="2210"/>
              <a:t>MTCi: the reference point for MTC server to connect the 3GPP network via 3GPP bearer service; </a:t>
            </a:r>
            <a:endParaRPr/>
          </a:p>
          <a:p>
            <a:pPr indent="-274320" lvl="1" marL="640080" rtl="0" algn="just">
              <a:lnSpc>
                <a:spcPct val="80000"/>
              </a:lnSpc>
              <a:spcBef>
                <a:spcPts val="550"/>
              </a:spcBef>
              <a:spcAft>
                <a:spcPts val="0"/>
              </a:spcAft>
              <a:buSzPts val="1547"/>
              <a:buChar char="🞑"/>
            </a:pPr>
            <a:r>
              <a:rPr lang="en-IN" sz="2210"/>
              <a:t>MTCsms: the reference point for MTC server to connect the 3GPP network via 3GPP SMS.</a:t>
            </a:r>
            <a:endParaRPr/>
          </a:p>
        </p:txBody>
      </p:sp>
      <p:pic>
        <p:nvPicPr>
          <p:cNvPr id="855" name="Google Shape;855;p95"/>
          <p:cNvPicPr preferRelativeResize="0"/>
          <p:nvPr/>
        </p:nvPicPr>
        <p:blipFill rotWithShape="1">
          <a:blip r:embed="rId3">
            <a:alphaModFix/>
          </a:blip>
          <a:srcRect b="57355" l="0" r="0" t="0"/>
          <a:stretch/>
        </p:blipFill>
        <p:spPr>
          <a:xfrm>
            <a:off x="838200" y="3962400"/>
            <a:ext cx="7467600" cy="2819400"/>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9" name="Shape 859"/>
        <p:cNvGrpSpPr/>
        <p:nvPr/>
      </p:nvGrpSpPr>
      <p:grpSpPr>
        <a:xfrm>
          <a:off x="0" y="0"/>
          <a:ext cx="0" cy="0"/>
          <a:chOff x="0" y="0"/>
          <a:chExt cx="0" cy="0"/>
        </a:xfrm>
      </p:grpSpPr>
      <p:sp>
        <p:nvSpPr>
          <p:cNvPr id="860" name="Google Shape;860;p96"/>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2430"/>
              <a:buFont typeface="Twentieth Century"/>
              <a:buNone/>
            </a:pPr>
            <a:r>
              <a:rPr b="1" lang="en-IN" sz="2430"/>
              <a:t>Third Generation Partnership Project Service Requirements for Machine Type Communications (MTC)</a:t>
            </a:r>
            <a:br>
              <a:rPr b="1" lang="en-IN" sz="2430"/>
            </a:br>
            <a:r>
              <a:rPr b="1" lang="en-IN" sz="2430"/>
              <a:t>Approach</a:t>
            </a:r>
            <a:endParaRPr b="1" sz="2880"/>
          </a:p>
        </p:txBody>
      </p:sp>
      <p:sp>
        <p:nvSpPr>
          <p:cNvPr id="861" name="Google Shape;861;p96"/>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
        <p:nvSpPr>
          <p:cNvPr id="862" name="Google Shape;862;p96"/>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740"/>
              <a:buChar char="◻"/>
            </a:pPr>
            <a:r>
              <a:rPr lang="en-IN"/>
              <a:t>The key document </a:t>
            </a:r>
            <a:r>
              <a:rPr i="1" lang="en-IN"/>
              <a:t>3rd Generation Partnership Project Service Requirements for Machine Type Communications—</a:t>
            </a:r>
            <a:r>
              <a:rPr lang="en-IN"/>
              <a:t>focused on </a:t>
            </a:r>
            <a:endParaRPr/>
          </a:p>
          <a:p>
            <a:pPr indent="-274320" lvl="1" marL="640080" rtl="0" algn="just">
              <a:spcBef>
                <a:spcPts val="550"/>
              </a:spcBef>
              <a:spcAft>
                <a:spcPts val="0"/>
              </a:spcAft>
              <a:buSzPts val="1820"/>
              <a:buChar char="🞑"/>
            </a:pPr>
            <a:r>
              <a:rPr lang="en-IN"/>
              <a:t>overload and congestion control, </a:t>
            </a:r>
            <a:endParaRPr/>
          </a:p>
          <a:p>
            <a:pPr indent="-274320" lvl="1" marL="640080" rtl="0" algn="just">
              <a:spcBef>
                <a:spcPts val="550"/>
              </a:spcBef>
              <a:spcAft>
                <a:spcPts val="0"/>
              </a:spcAft>
              <a:buSzPts val="1820"/>
              <a:buChar char="🞑"/>
            </a:pPr>
            <a:r>
              <a:rPr lang="en-IN"/>
              <a:t>extended access barring (EAB), </a:t>
            </a:r>
            <a:endParaRPr/>
          </a:p>
          <a:p>
            <a:pPr indent="-274320" lvl="1" marL="640080" rtl="0" algn="just">
              <a:spcBef>
                <a:spcPts val="550"/>
              </a:spcBef>
              <a:spcAft>
                <a:spcPts val="0"/>
              </a:spcAft>
              <a:buSzPts val="1820"/>
              <a:buChar char="🞑"/>
            </a:pPr>
            <a:r>
              <a:rPr lang="en-IN"/>
              <a:t>low priority access, </a:t>
            </a:r>
            <a:endParaRPr/>
          </a:p>
          <a:p>
            <a:pPr indent="-274320" lvl="1" marL="640080" rtl="0" algn="just">
              <a:spcBef>
                <a:spcPts val="550"/>
              </a:spcBef>
              <a:spcAft>
                <a:spcPts val="0"/>
              </a:spcAft>
              <a:buSzPts val="1820"/>
              <a:buChar char="🞑"/>
            </a:pPr>
            <a:r>
              <a:rPr lang="en-IN"/>
              <a:t>APN (access point name)</a:t>
            </a:r>
            <a:r>
              <a:rPr i="1" lang="en-IN"/>
              <a:t>-</a:t>
            </a:r>
            <a:r>
              <a:rPr lang="en-IN"/>
              <a:t>based congestion control,</a:t>
            </a:r>
            <a:endParaRPr/>
          </a:p>
          <a:p>
            <a:pPr indent="-274320" lvl="1" marL="640080" rtl="0" algn="just">
              <a:spcBef>
                <a:spcPts val="550"/>
              </a:spcBef>
              <a:spcAft>
                <a:spcPts val="0"/>
              </a:spcAft>
              <a:buSzPts val="1820"/>
              <a:buChar char="🞑"/>
            </a:pPr>
            <a:r>
              <a:rPr lang="en-IN"/>
              <a:t>downlink throttling.</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6" name="Shape 866"/>
        <p:cNvGrpSpPr/>
        <p:nvPr/>
      </p:nvGrpSpPr>
      <p:grpSpPr>
        <a:xfrm>
          <a:off x="0" y="0"/>
          <a:ext cx="0" cy="0"/>
          <a:chOff x="0" y="0"/>
          <a:chExt cx="0" cy="0"/>
        </a:xfrm>
      </p:grpSpPr>
      <p:sp>
        <p:nvSpPr>
          <p:cNvPr id="867" name="Google Shape;867;p97"/>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2430"/>
              <a:buFont typeface="Twentieth Century"/>
              <a:buNone/>
            </a:pPr>
            <a:r>
              <a:rPr b="1" lang="en-IN" sz="2430"/>
              <a:t>Third Generation Partnership Project Service Requirements for Machine Type Communications (MTC)</a:t>
            </a:r>
            <a:br>
              <a:rPr b="1" lang="en-IN" sz="2430"/>
            </a:br>
            <a:r>
              <a:rPr b="1" lang="en-IN" sz="2430"/>
              <a:t>Approach</a:t>
            </a:r>
            <a:endParaRPr b="1" sz="2880"/>
          </a:p>
        </p:txBody>
      </p:sp>
      <p:sp>
        <p:nvSpPr>
          <p:cNvPr id="868" name="Google Shape;868;p97"/>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
        <p:nvSpPr>
          <p:cNvPr id="869" name="Google Shape;869;p97"/>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740"/>
              <a:buChar char="◻"/>
            </a:pPr>
            <a:r>
              <a:rPr lang="en-IN"/>
              <a:t>For MTC communication, the following communication scenarios are identified:</a:t>
            </a:r>
            <a:endParaRPr/>
          </a:p>
          <a:p>
            <a:pPr indent="-274320" lvl="1" marL="640080" rtl="0" algn="just">
              <a:spcBef>
                <a:spcPts val="550"/>
              </a:spcBef>
              <a:spcAft>
                <a:spcPts val="0"/>
              </a:spcAft>
              <a:buSzPts val="1820"/>
              <a:buChar char="🞑"/>
            </a:pPr>
            <a:r>
              <a:rPr lang="en-IN"/>
              <a:t>(i) MTC devices communicating with one or more MTC server;</a:t>
            </a:r>
            <a:endParaRPr/>
          </a:p>
          <a:p>
            <a:pPr indent="-274320" lvl="1" marL="640080" rtl="0" algn="just">
              <a:spcBef>
                <a:spcPts val="550"/>
              </a:spcBef>
              <a:spcAft>
                <a:spcPts val="0"/>
              </a:spcAft>
              <a:buSzPts val="1820"/>
              <a:buChar char="🞑"/>
            </a:pPr>
            <a:r>
              <a:rPr lang="en-IN"/>
              <a:t>(ii) MTC devices communicating with each other.</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3" name="Shape 873"/>
        <p:cNvGrpSpPr/>
        <p:nvPr/>
      </p:nvGrpSpPr>
      <p:grpSpPr>
        <a:xfrm>
          <a:off x="0" y="0"/>
          <a:ext cx="0" cy="0"/>
          <a:chOff x="0" y="0"/>
          <a:chExt cx="0" cy="0"/>
        </a:xfrm>
      </p:grpSpPr>
      <p:sp>
        <p:nvSpPr>
          <p:cNvPr id="874" name="Google Shape;874;p98"/>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2430"/>
              <a:buFont typeface="Twentieth Century"/>
              <a:buNone/>
            </a:pPr>
            <a:r>
              <a:rPr b="1" lang="en-IN" sz="2430"/>
              <a:t>Third Generation Partnership Project Service Requirements for Machine Type Communications (MTC)</a:t>
            </a:r>
            <a:br>
              <a:rPr b="1" lang="en-IN" sz="2430"/>
            </a:br>
            <a:r>
              <a:rPr b="1" lang="en-IN" sz="2430"/>
              <a:t>Approach</a:t>
            </a:r>
            <a:endParaRPr b="1" sz="2880"/>
          </a:p>
        </p:txBody>
      </p:sp>
      <p:sp>
        <p:nvSpPr>
          <p:cNvPr id="875" name="Google Shape;875;p98"/>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
        <p:nvSpPr>
          <p:cNvPr id="876" name="Google Shape;876;p98"/>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lnSpc>
                <a:spcPct val="90000"/>
              </a:lnSpc>
              <a:spcBef>
                <a:spcPts val="0"/>
              </a:spcBef>
              <a:spcAft>
                <a:spcPts val="0"/>
              </a:spcAft>
              <a:buSzPts val="1609"/>
              <a:buChar char="◻"/>
            </a:pPr>
            <a:r>
              <a:rPr lang="en-IN" sz="2682"/>
              <a:t>For MTC devices communicating with one or more MTC servers, the following use cases exist:</a:t>
            </a:r>
            <a:endParaRPr/>
          </a:p>
          <a:p>
            <a:pPr indent="-274320" lvl="1" marL="640080" rtl="0" algn="just">
              <a:lnSpc>
                <a:spcPct val="90000"/>
              </a:lnSpc>
              <a:spcBef>
                <a:spcPts val="550"/>
              </a:spcBef>
              <a:spcAft>
                <a:spcPts val="0"/>
              </a:spcAft>
              <a:buSzPts val="1683"/>
              <a:buChar char="🞑"/>
            </a:pPr>
            <a:r>
              <a:rPr lang="en-IN" sz="2405"/>
              <a:t>(a) MTC server controlled by the network operator; namely the MTC server is located in the operator domain. Here</a:t>
            </a:r>
            <a:endParaRPr/>
          </a:p>
          <a:p>
            <a:pPr indent="-228600" lvl="2" marL="914400" rtl="0" algn="just">
              <a:lnSpc>
                <a:spcPct val="90000"/>
              </a:lnSpc>
              <a:spcBef>
                <a:spcPts val="500"/>
              </a:spcBef>
              <a:spcAft>
                <a:spcPts val="0"/>
              </a:spcAft>
              <a:buSzPts val="1595"/>
              <a:buChar char="■"/>
            </a:pPr>
            <a:r>
              <a:rPr lang="en-IN" sz="2127"/>
              <a:t>The network operator offers API (e.g., Open Systems Architecture [OSA]) on its MTC server(s)</a:t>
            </a:r>
            <a:endParaRPr/>
          </a:p>
          <a:p>
            <a:pPr indent="-228600" lvl="2" marL="914400" rtl="0" algn="just">
              <a:lnSpc>
                <a:spcPct val="90000"/>
              </a:lnSpc>
              <a:spcBef>
                <a:spcPts val="500"/>
              </a:spcBef>
              <a:spcAft>
                <a:spcPts val="0"/>
              </a:spcAft>
              <a:buSzPts val="1595"/>
              <a:buChar char="■"/>
            </a:pPr>
            <a:r>
              <a:rPr lang="en-IN" sz="2127"/>
              <a:t>MTC user accesses MTC server(s) of the network operator via API</a:t>
            </a:r>
            <a:endParaRPr/>
          </a:p>
          <a:p>
            <a:pPr indent="-274320" lvl="1" marL="640080" rtl="0" algn="just">
              <a:lnSpc>
                <a:spcPct val="90000"/>
              </a:lnSpc>
              <a:spcBef>
                <a:spcPts val="550"/>
              </a:spcBef>
              <a:spcAft>
                <a:spcPts val="0"/>
              </a:spcAft>
              <a:buSzPts val="1683"/>
              <a:buChar char="🞑"/>
            </a:pPr>
            <a:r>
              <a:rPr lang="en-IN" sz="2405"/>
              <a:t>(b) MTC server not controlled by the network operator; namely MTC server is located outside the operator domain. Here</a:t>
            </a:r>
            <a:endParaRPr/>
          </a:p>
          <a:p>
            <a:pPr indent="-228600" lvl="2" marL="914400" rtl="0" algn="just">
              <a:lnSpc>
                <a:spcPct val="90000"/>
              </a:lnSpc>
              <a:spcBef>
                <a:spcPts val="500"/>
              </a:spcBef>
              <a:spcAft>
                <a:spcPts val="0"/>
              </a:spcAft>
              <a:buSzPts val="1595"/>
              <a:buChar char="■"/>
            </a:pPr>
            <a:r>
              <a:rPr lang="en-IN" sz="2127"/>
              <a:t>The network operator offers the network connectivity to the MTC server(s) located outside of the network operator domain</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0" name="Shape 880"/>
        <p:cNvGrpSpPr/>
        <p:nvPr/>
      </p:nvGrpSpPr>
      <p:grpSpPr>
        <a:xfrm>
          <a:off x="0" y="0"/>
          <a:ext cx="0" cy="0"/>
          <a:chOff x="0" y="0"/>
          <a:chExt cx="0" cy="0"/>
        </a:xfrm>
      </p:grpSpPr>
      <p:sp>
        <p:nvSpPr>
          <p:cNvPr id="881" name="Google Shape;881;p99"/>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2430"/>
              <a:buFont typeface="Twentieth Century"/>
              <a:buNone/>
            </a:pPr>
            <a:r>
              <a:rPr b="1" lang="en-IN" sz="2430"/>
              <a:t>Third Generation Partnership Project Service Requirements for Machine Type Communications (MTC)</a:t>
            </a:r>
            <a:br>
              <a:rPr b="1" lang="en-IN" sz="2430"/>
            </a:br>
            <a:r>
              <a:rPr b="1" lang="en-IN" sz="2430"/>
              <a:t>Approach</a:t>
            </a:r>
            <a:endParaRPr b="1" sz="2880"/>
          </a:p>
        </p:txBody>
      </p:sp>
      <p:sp>
        <p:nvSpPr>
          <p:cNvPr id="882" name="Google Shape;882;p99"/>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IN" sz="1190"/>
              <a:t>‹#›</a:t>
            </a:fld>
            <a:endParaRPr sz="1190"/>
          </a:p>
        </p:txBody>
      </p:sp>
      <p:sp>
        <p:nvSpPr>
          <p:cNvPr id="883" name="Google Shape;883;p99"/>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740"/>
              <a:buChar char="◻"/>
            </a:pPr>
            <a:r>
              <a:rPr lang="en-IN"/>
              <a:t>MTC applications do not all have the same characteristics. </a:t>
            </a:r>
            <a:endParaRPr/>
          </a:p>
          <a:p>
            <a:pPr indent="-320040" lvl="0" marL="320040" rtl="0" algn="just">
              <a:spcBef>
                <a:spcPts val="700"/>
              </a:spcBef>
              <a:spcAft>
                <a:spcPts val="0"/>
              </a:spcAft>
              <a:buSzPts val="1740"/>
              <a:buChar char="◻"/>
            </a:pPr>
            <a:r>
              <a:rPr lang="en-IN"/>
              <a:t>This implies that not every system optimization is suitable for every MTC application. </a:t>
            </a:r>
            <a:endParaRPr/>
          </a:p>
          <a:p>
            <a:pPr indent="-320040" lvl="0" marL="320040" rtl="0" algn="just">
              <a:spcBef>
                <a:spcPts val="700"/>
              </a:spcBef>
              <a:spcAft>
                <a:spcPts val="0"/>
              </a:spcAft>
              <a:buSzPts val="1740"/>
              <a:buChar char="◻"/>
            </a:pPr>
            <a:r>
              <a:rPr lang="en-IN"/>
              <a:t>Therefore, MTC features are to provide structure for the different system optimization possibilities that can be invoked.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Santosh</dc:creator>
</cp:coreProperties>
</file>