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40" autoAdjust="0"/>
  </p:normalViewPr>
  <p:slideViewPr>
    <p:cSldViewPr snapToGrid="0">
      <p:cViewPr varScale="1">
        <p:scale>
          <a:sx n="75" d="100"/>
          <a:sy n="75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44DBF-5774-4D97-8143-6BE069F9C3D7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FF29-CBAF-42C0-B238-B4D85828B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4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Notes:</a:t>
            </a:r>
          </a:p>
          <a:p>
            <a:r>
              <a:rPr lang="en-GB" dirty="0"/>
              <a:t>Setting up </a:t>
            </a:r>
            <a:r>
              <a:rPr lang="en-GB" dirty="0" err="1"/>
              <a:t>SalesForce</a:t>
            </a:r>
            <a:r>
              <a:rPr lang="en-GB" dirty="0"/>
              <a:t> SSO - https://stealthpuppy.com/tips-enabling-sso-salesforce-azure-ad/#.WjuZlN-WZPY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7FF29-CBAF-42C0-B238-B4D85828B7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3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ADEB-9511-4AC4-A46F-153991697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458B5-5F34-4A06-9189-FBFE6E6A1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C31D-242A-4419-AF8E-A589A66AF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7E336-3232-4ED3-A93D-50DEA16C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B876-8F5B-4EFC-9DEF-1C7B1633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A56-5190-4E44-81FA-4DB5838A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A5DD7-C335-4FD2-AD20-C45E4809A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A546-B3A7-4A7C-B236-CD54AE5C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34FE-ADBD-469B-A8DC-92A5ECE8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AC61-3259-4864-8DD0-D814855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23844-86AF-4609-B6A7-08C4E90A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AB5BC-01F8-4D42-B9C5-2CEBBB6B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9A61-3C74-4ECF-97BF-9E0D8A94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9E81-A50D-4607-9BF1-A1072AD6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E769E-F499-4DBB-A945-8AA0C284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AC3-83BC-47C7-B28C-78CFCAC7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407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9205-C8BA-46D0-B9FB-878FF542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5" y="1200727"/>
            <a:ext cx="11591637" cy="4976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50C70-5153-4665-8A74-294991D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BFF9-B8EF-49DF-9B74-012E45C4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B472-09C1-4D1D-87FE-A075725D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D195-9F3C-473E-957E-38CBDEA7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3B92-DBA0-4429-AD37-66E2ED76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7A10-D624-4A62-B3D3-2DE599F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8D40-DBF9-4718-BEEB-A6F77C40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342F-AA32-4D90-88CD-129DC81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AFF3-9DC3-4B68-A4FF-0B356455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237-45E3-4859-BFE8-A9CCB8FCC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709A7-D969-446C-B4FA-6AE5B094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16AB1-C927-4209-BB7E-A4B77B3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D1F0-40E5-4E39-AE88-02BC486C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0EC8E-1B7E-4073-B58C-A4102389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FEEC-82D4-4C69-ACC2-D475A8A4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D3A7-A65D-47C6-A2AA-3FACAAC3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7F8F2-8295-4290-A5FA-9E15CB58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F1B6-DC3C-4FE7-B75A-2CD1FC962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2FB07-1E2E-4E34-8FBE-40FEE0A0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6E4DB-51C4-40CB-97D8-2FE580FE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9AD54-4165-4F6C-AA50-83B359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8D01-40F5-48E7-9F02-5398919A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2196-0A53-41EC-8AD9-D35D2D0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A888-2943-4C68-9321-1B228B6A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C798-679F-4F3B-9DDD-EA9290A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0F095-7BC8-47BA-96C6-4B521395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7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BD51F-C1EE-49DF-8635-8362B74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3FC66-E057-4955-8452-B7B97B4F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1A93A-E918-412E-850A-2FF73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BE9B-5355-4F3E-9B79-4D2143D6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0DA5-25DA-43F8-929D-E72FB02FA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82E05-D03A-4E00-9BE1-3B2D21545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2014-2D90-40F6-A127-3BB4FA00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17A5-9872-4211-8E50-43273B9C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9A94B-B9AE-4638-BF07-5A1FDBDB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1D89-4510-4683-A877-FE5A7F99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65674-3712-4589-82DE-A44670602D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48A8C-541F-42F4-A750-7034D5987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02107-7205-4F10-BD83-11C85CC3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2BE5-2D8A-47BB-9027-BD7F258F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831A-F0F3-4556-92FC-79171CCA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7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567C0-60F0-48E6-BCED-E59CC462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803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8766-1754-4A61-9C34-C9BEDBAF7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035" y="1006764"/>
            <a:ext cx="11591637" cy="517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9D8C1-DB9B-40F0-9F25-F15164955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E24D-0107-4D18-BF1D-EEFC70A71D9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3D44-2CF4-4A77-A150-E4D7382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7373-6959-4B07-8FB3-977940E5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EEFAA-AAF8-4B9D-8AF1-FF029F034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active-directory/connect/active-directory-aadconnectsync-implement-password-synchronization" TargetMode="Externa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13AD-7E27-4AF3-A811-FDCC5E6FD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Identity Scenarios</a:t>
            </a:r>
            <a:br>
              <a:rPr lang="en-US" dirty="0"/>
            </a:br>
            <a:r>
              <a:rPr lang="en-US" sz="4400" dirty="0">
                <a:solidFill>
                  <a:srgbClr val="00B0F0"/>
                </a:solidFill>
              </a:rPr>
              <a:t>Proof Of Concept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89136-171C-4558-99FE-60EAB82FF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Architecture and Principles</a:t>
            </a:r>
          </a:p>
        </p:txBody>
      </p:sp>
    </p:spTree>
    <p:extLst>
      <p:ext uri="{BB962C8B-B14F-4D97-AF65-F5344CB8AC3E}">
        <p14:creationId xmlns:p14="http://schemas.microsoft.com/office/powerpoint/2010/main" val="18785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044" y="18256"/>
            <a:ext cx="10380955" cy="840726"/>
          </a:xfrm>
        </p:spPr>
        <p:txBody>
          <a:bodyPr>
            <a:normAutofit/>
          </a:bodyPr>
          <a:lstStyle/>
          <a:p>
            <a:r>
              <a:rPr lang="en-US" dirty="0"/>
              <a:t>Student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564" y="2369663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4F606F-612A-49C0-A298-DEC262FE2285}"/>
              </a:ext>
            </a:extLst>
          </p:cNvPr>
          <p:cNvSpPr/>
          <p:nvPr/>
        </p:nvSpPr>
        <p:spPr>
          <a:xfrm>
            <a:off x="4733278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Student Portal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1229826" y="326852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2964" y="2816778"/>
            <a:ext cx="2580314" cy="1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4733278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60EBA-CE0D-4932-8584-8C45114E5BF3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807476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1455EA-FED0-4B91-9C85-C06DC6B75C30}"/>
              </a:ext>
            </a:extLst>
          </p:cNvPr>
          <p:cNvSpPr txBox="1"/>
          <p:nvPr/>
        </p:nvSpPr>
        <p:spPr>
          <a:xfrm>
            <a:off x="2397294" y="2369663"/>
            <a:ext cx="187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Authenticates</a:t>
            </a:r>
          </a:p>
          <a:p>
            <a:r>
              <a:rPr lang="en-US" sz="1200" dirty="0"/>
              <a:t>To Oracle Identity Manager</a:t>
            </a:r>
          </a:p>
        </p:txBody>
      </p:sp>
      <p:sp>
        <p:nvSpPr>
          <p:cNvPr id="10" name="Freeform 128">
            <a:extLst>
              <a:ext uri="{FF2B5EF4-FFF2-40B4-BE49-F238E27FC236}">
                <a16:creationId xmlns:a16="http://schemas.microsoft.com/office/drawing/2014/main" id="{38FD414C-23BB-4E04-89D2-75D11328C54F}"/>
              </a:ext>
            </a:extLst>
          </p:cNvPr>
          <p:cNvSpPr>
            <a:spLocks noChangeAspect="1"/>
          </p:cNvSpPr>
          <p:nvPr/>
        </p:nvSpPr>
        <p:spPr bwMode="black">
          <a:xfrm>
            <a:off x="9591782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F2C009F9-F41A-4371-A67F-3DF4935EE4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36227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4EB1A8CB-C891-418C-B13B-1A100152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CE8874F-0E23-4FC3-B6B5-1819A40A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51260CC-34D3-4222-B62B-1944F3806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581B01-9B77-4F70-970D-1E51209D35CD}"/>
              </a:ext>
            </a:extLst>
          </p:cNvPr>
          <p:cNvSpPr txBox="1"/>
          <p:nvPr/>
        </p:nvSpPr>
        <p:spPr>
          <a:xfrm>
            <a:off x="9461988" y="2963338"/>
            <a:ext cx="1959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 Registration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F563C-41DE-4D6F-814A-A0FBAD8C7BC2}"/>
              </a:ext>
            </a:extLst>
          </p:cNvPr>
          <p:cNvCxnSpPr>
            <a:cxnSpLocks/>
          </p:cNvCxnSpPr>
          <p:nvPr/>
        </p:nvCxnSpPr>
        <p:spPr>
          <a:xfrm flipH="1" flipV="1">
            <a:off x="7046371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DAF61-FA6A-4597-8DFD-78BAF9CB1871}"/>
              </a:ext>
            </a:extLst>
          </p:cNvPr>
          <p:cNvCxnSpPr>
            <a:cxnSpLocks/>
          </p:cNvCxnSpPr>
          <p:nvPr/>
        </p:nvCxnSpPr>
        <p:spPr>
          <a:xfrm>
            <a:off x="7146162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91BB1-7022-4D16-8EF1-F11B8D4B690B}"/>
              </a:ext>
            </a:extLst>
          </p:cNvPr>
          <p:cNvSpPr/>
          <p:nvPr/>
        </p:nvSpPr>
        <p:spPr>
          <a:xfrm>
            <a:off x="6841362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E94CEB-B8CB-46C6-B3AB-B4D8F988A125}"/>
              </a:ext>
            </a:extLst>
          </p:cNvPr>
          <p:cNvSpPr/>
          <p:nvPr/>
        </p:nvSpPr>
        <p:spPr>
          <a:xfrm>
            <a:off x="8974471" y="2984425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11A3D5-BC12-4F65-BC54-2839227E0A7C}"/>
              </a:ext>
            </a:extLst>
          </p:cNvPr>
          <p:cNvSpPr txBox="1"/>
          <p:nvPr/>
        </p:nvSpPr>
        <p:spPr>
          <a:xfrm>
            <a:off x="5821221" y="3820755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7030DCA-9D5D-4AB0-92B7-061B6552598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2505D0B7-D3E3-4401-9BA3-3F6DA8FC10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75995" y="413965"/>
            <a:ext cx="932426" cy="926546"/>
            <a:chOff x="3125" y="1415"/>
            <a:chExt cx="1586" cy="1576"/>
          </a:xfrm>
          <a:solidFill>
            <a:srgbClr val="00B0F0"/>
          </a:solidFill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997A6A28-9EF1-459E-B64C-55BBB35CC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A9763F5-61E6-4A53-AB65-029DE391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F587B28B-22CB-486A-B562-D32ADFF2C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19A9F-55CB-4771-82B6-5AF337229009}"/>
              </a:ext>
            </a:extLst>
          </p:cNvPr>
          <p:cNvCxnSpPr>
            <a:cxnSpLocks/>
            <a:stCxn id="35" idx="2"/>
            <a:endCxn id="16" idx="0"/>
          </p:cNvCxnSpPr>
          <p:nvPr/>
        </p:nvCxnSpPr>
        <p:spPr>
          <a:xfrm>
            <a:off x="10138020" y="1340511"/>
            <a:ext cx="14041" cy="1025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4ED593-03A2-4437-A1E6-067E423C6EED}"/>
              </a:ext>
            </a:extLst>
          </p:cNvPr>
          <p:cNvSpPr txBox="1"/>
          <p:nvPr/>
        </p:nvSpPr>
        <p:spPr>
          <a:xfrm>
            <a:off x="10377131" y="1129425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243941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CDE1-CCBB-4F0D-B905-96DD653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7" y="18256"/>
            <a:ext cx="10326033" cy="840726"/>
          </a:xfrm>
        </p:spPr>
        <p:txBody>
          <a:bodyPr>
            <a:normAutofit/>
          </a:bodyPr>
          <a:lstStyle/>
          <a:p>
            <a:r>
              <a:rPr lang="en-US" dirty="0"/>
              <a:t>On-Premises NBME employee logs in</a:t>
            </a:r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8AAA7AEC-2A87-4287-802B-A4173E4A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479" y="181653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1B9CB3-62E4-4F51-B62E-4666F5258963}"/>
              </a:ext>
            </a:extLst>
          </p:cNvPr>
          <p:cNvSpPr txBox="1"/>
          <p:nvPr/>
        </p:nvSpPr>
        <p:spPr>
          <a:xfrm>
            <a:off x="818671" y="2503238"/>
            <a:ext cx="11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NBME </a:t>
            </a:r>
          </a:p>
          <a:p>
            <a:r>
              <a:rPr lang="en-US" dirty="0"/>
              <a:t>Employee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99E54-0B2B-4B16-A306-1536ED61E7FF}"/>
              </a:ext>
            </a:extLst>
          </p:cNvPr>
          <p:cNvCxnSpPr>
            <a:cxnSpLocks/>
            <a:stCxn id="5" idx="2"/>
            <a:endCxn id="13" idx="4"/>
          </p:cNvCxnSpPr>
          <p:nvPr/>
        </p:nvCxnSpPr>
        <p:spPr>
          <a:xfrm>
            <a:off x="1521679" y="2730937"/>
            <a:ext cx="2028383" cy="595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238DD-2CE5-4E8E-8F7A-27C25FC4F3A4}"/>
              </a:ext>
            </a:extLst>
          </p:cNvPr>
          <p:cNvSpPr/>
          <p:nvPr/>
        </p:nvSpPr>
        <p:spPr>
          <a:xfrm>
            <a:off x="5080675" y="1368624"/>
            <a:ext cx="3198654" cy="190383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sp>
        <p:nvSpPr>
          <p:cNvPr id="13" name="Freeform 128">
            <a:extLst>
              <a:ext uri="{FF2B5EF4-FFF2-40B4-BE49-F238E27FC236}">
                <a16:creationId xmlns:a16="http://schemas.microsoft.com/office/drawing/2014/main" id="{3AFA1CE3-4FAE-4D75-B7FA-D31235D81EC6}"/>
              </a:ext>
            </a:extLst>
          </p:cNvPr>
          <p:cNvSpPr>
            <a:spLocks noChangeAspect="1"/>
          </p:cNvSpPr>
          <p:nvPr/>
        </p:nvSpPr>
        <p:spPr bwMode="black">
          <a:xfrm>
            <a:off x="3307052" y="306989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011E4E2D-7EA6-48CE-8FF1-A40643C9B0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51497" y="317931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753326B-5629-4316-9137-EF6E666FC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71CEE569-3954-4E23-BB2A-1AC34B6B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9271CCB-259D-4E7E-980B-C1D9E6592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56BEB4E-6F85-43FB-97ED-61EAC0BF196D}"/>
              </a:ext>
            </a:extLst>
          </p:cNvPr>
          <p:cNvGrpSpPr/>
          <p:nvPr/>
        </p:nvGrpSpPr>
        <p:grpSpPr>
          <a:xfrm>
            <a:off x="918610" y="3868670"/>
            <a:ext cx="1306704" cy="1141931"/>
            <a:chOff x="1229063" y="2936190"/>
            <a:chExt cx="1333095" cy="116499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45F7-4279-4CAD-8143-188A20A13A73}"/>
                </a:ext>
              </a:extLst>
            </p:cNvPr>
            <p:cNvSpPr/>
            <p:nvPr/>
          </p:nvSpPr>
          <p:spPr>
            <a:xfrm>
              <a:off x="1229063" y="3714058"/>
              <a:ext cx="1333095" cy="38712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anchor="ctr">
              <a:spAutoFit/>
            </a:bodyPr>
            <a:lstStyle/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Windows Server</a:t>
              </a:r>
            </a:p>
            <a:p>
              <a:pPr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370" kern="0" dirty="0">
                  <a:solidFill>
                    <a:srgbClr val="002050"/>
                  </a:solidFill>
                  <a:latin typeface="Segoe UI"/>
                  <a:ea typeface="ＭＳ Ｐゴシック" charset="0"/>
                </a:rPr>
                <a:t>Active Directory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77A971C-9D57-4FAD-8252-807300918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41392" y="2936190"/>
              <a:ext cx="1005840" cy="665838"/>
            </a:xfrm>
            <a:prstGeom prst="rect">
              <a:avLst/>
            </a:prstGeom>
          </p:spPr>
        </p:pic>
      </p:grpSp>
      <p:sp>
        <p:nvSpPr>
          <p:cNvPr id="23" name="Freeform 226">
            <a:extLst>
              <a:ext uri="{FF2B5EF4-FFF2-40B4-BE49-F238E27FC236}">
                <a16:creationId xmlns:a16="http://schemas.microsoft.com/office/drawing/2014/main" id="{02415257-595A-4CD9-AF18-326F5AC900BA}"/>
              </a:ext>
            </a:extLst>
          </p:cNvPr>
          <p:cNvSpPr/>
          <p:nvPr/>
        </p:nvSpPr>
        <p:spPr bwMode="auto">
          <a:xfrm>
            <a:off x="-2211128" y="4537459"/>
            <a:ext cx="7465613" cy="3772674"/>
          </a:xfrm>
          <a:custGeom>
            <a:avLst/>
            <a:gdLst>
              <a:gd name="connsiteX0" fmla="*/ 3241104 w 7616394"/>
              <a:gd name="connsiteY0" fmla="*/ 0 h 3848870"/>
              <a:gd name="connsiteX1" fmla="*/ 3808197 w 7616394"/>
              <a:gd name="connsiteY1" fmla="*/ 82961 h 3848870"/>
              <a:gd name="connsiteX2" fmla="*/ 4375290 w 7616394"/>
              <a:gd name="connsiteY2" fmla="*/ 0 h 3848870"/>
              <a:gd name="connsiteX3" fmla="*/ 7616394 w 7616394"/>
              <a:gd name="connsiteY3" fmla="*/ 3848870 h 3848870"/>
              <a:gd name="connsiteX4" fmla="*/ 0 w 7616394"/>
              <a:gd name="connsiteY4" fmla="*/ 3848870 h 38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6394" h="3848870">
                <a:moveTo>
                  <a:pt x="3241104" y="0"/>
                </a:moveTo>
                <a:lnTo>
                  <a:pt x="3808197" y="82961"/>
                </a:lnTo>
                <a:lnTo>
                  <a:pt x="4375290" y="0"/>
                </a:lnTo>
                <a:lnTo>
                  <a:pt x="7616394" y="3848870"/>
                </a:lnTo>
                <a:lnTo>
                  <a:pt x="0" y="3848870"/>
                </a:lnTo>
                <a:close/>
              </a:path>
            </a:pathLst>
          </a:custGeom>
          <a:solidFill>
            <a:srgbClr val="0054A6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5AA6C8-1641-45FC-98D4-51127BC595F6}"/>
              </a:ext>
            </a:extLst>
          </p:cNvPr>
          <p:cNvCxnSpPr>
            <a:cxnSpLocks/>
            <a:stCxn id="13" idx="1"/>
            <a:endCxn id="22" idx="3"/>
          </p:cNvCxnSpPr>
          <p:nvPr/>
        </p:nvCxnSpPr>
        <p:spPr>
          <a:xfrm flipH="1">
            <a:off x="2014643" y="3691070"/>
            <a:ext cx="1418332" cy="503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1F37-8E0E-4CC1-B299-5FA297330A90}"/>
              </a:ext>
            </a:extLst>
          </p:cNvPr>
          <p:cNvCxnSpPr>
            <a:cxnSpLocks/>
          </p:cNvCxnSpPr>
          <p:nvPr/>
        </p:nvCxnSpPr>
        <p:spPr>
          <a:xfrm flipH="1" flipV="1">
            <a:off x="2436079" y="1963477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6F73CE-F351-450F-95B7-EAAC37E144FF}"/>
              </a:ext>
            </a:extLst>
          </p:cNvPr>
          <p:cNvSpPr txBox="1"/>
          <p:nvPr/>
        </p:nvSpPr>
        <p:spPr>
          <a:xfrm>
            <a:off x="299722" y="5429580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NBME On-Premise AD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75070E-3EE1-43B0-8A8C-FB9B32EA6507}"/>
              </a:ext>
            </a:extLst>
          </p:cNvPr>
          <p:cNvSpPr txBox="1"/>
          <p:nvPr/>
        </p:nvSpPr>
        <p:spPr>
          <a:xfrm>
            <a:off x="3283132" y="380413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C05113-362E-4F12-A133-07982495007D}"/>
              </a:ext>
            </a:extLst>
          </p:cNvPr>
          <p:cNvSpPr/>
          <p:nvPr/>
        </p:nvSpPr>
        <p:spPr>
          <a:xfrm>
            <a:off x="1865967" y="189842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➎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339779-6789-4300-914C-05CDA639966B}"/>
              </a:ext>
            </a:extLst>
          </p:cNvPr>
          <p:cNvSpPr/>
          <p:nvPr/>
        </p:nvSpPr>
        <p:spPr>
          <a:xfrm>
            <a:off x="2453917" y="343213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➍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A969F-CF7A-4B08-8AA5-7359D76561B0}"/>
              </a:ext>
            </a:extLst>
          </p:cNvPr>
          <p:cNvSpPr/>
          <p:nvPr/>
        </p:nvSpPr>
        <p:spPr>
          <a:xfrm>
            <a:off x="2453917" y="2567759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➌</a:t>
            </a:r>
            <a:endParaRPr lang="en-US" sz="2800" dirty="0">
              <a:solidFill>
                <a:schemeClr val="accent2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19F309-7135-4F5D-9629-C5FD687C37C5}"/>
              </a:ext>
            </a:extLst>
          </p:cNvPr>
          <p:cNvCxnSpPr>
            <a:cxnSpLocks/>
          </p:cNvCxnSpPr>
          <p:nvPr/>
        </p:nvCxnSpPr>
        <p:spPr>
          <a:xfrm>
            <a:off x="2535870" y="1802764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515C4E-1E59-407C-9154-14D7E954599D}"/>
              </a:ext>
            </a:extLst>
          </p:cNvPr>
          <p:cNvCxnSpPr>
            <a:cxnSpLocks/>
          </p:cNvCxnSpPr>
          <p:nvPr/>
        </p:nvCxnSpPr>
        <p:spPr>
          <a:xfrm>
            <a:off x="1945196" y="2357616"/>
            <a:ext cx="3110289" cy="5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30448B-F88F-413C-82BE-C8644A487DE2}"/>
              </a:ext>
            </a:extLst>
          </p:cNvPr>
          <p:cNvSpPr/>
          <p:nvPr/>
        </p:nvSpPr>
        <p:spPr>
          <a:xfrm>
            <a:off x="2231070" y="1362554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C0D070-FD40-48BD-9891-2D6BC32DB677}"/>
              </a:ext>
            </a:extLst>
          </p:cNvPr>
          <p:cNvSpPr/>
          <p:nvPr/>
        </p:nvSpPr>
        <p:spPr>
          <a:xfrm>
            <a:off x="4533480" y="1750517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1370F732-4252-463D-97A0-A5D1D63D38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Current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DF39376-2C61-4166-8543-22B2C8D47684}"/>
              </a:ext>
            </a:extLst>
          </p:cNvPr>
          <p:cNvSpPr/>
          <p:nvPr/>
        </p:nvSpPr>
        <p:spPr>
          <a:xfrm>
            <a:off x="8595360" y="969264"/>
            <a:ext cx="3502152" cy="57698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Azure AD and On-premises AD Domain controller are connected using Azure AD Connect</a:t>
            </a:r>
            <a:r>
              <a:rPr lang="en-US" dirty="0"/>
              <a:t> ( refer details here </a:t>
            </a:r>
            <a:r>
              <a:rPr lang="en-US" dirty="0">
                <a:hlinkClick r:id="rId5"/>
              </a:rPr>
              <a:t>Trust diagram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77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/>
          <a:lstStyle/>
          <a:p>
            <a:r>
              <a:rPr lang="en-US" dirty="0"/>
              <a:t>Student Logs in to </a:t>
            </a:r>
            <a:r>
              <a:rPr lang="en-US" dirty="0" err="1"/>
              <a:t>SalesForce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2159" y="1200727"/>
            <a:ext cx="3063513" cy="4976236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B2B53-174D-46B4-AC74-5DB50D95DE4A}"/>
              </a:ext>
            </a:extLst>
          </p:cNvPr>
          <p:cNvGrpSpPr/>
          <p:nvPr/>
        </p:nvGrpSpPr>
        <p:grpSpPr>
          <a:xfrm>
            <a:off x="2021201" y="1933436"/>
            <a:ext cx="1353125" cy="966957"/>
            <a:chOff x="10495985" y="4951115"/>
            <a:chExt cx="2012868" cy="1353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79653F-434E-421F-B588-8D4973ED3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AAC7331-01B3-4688-88CE-F0B3F7F0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2370337" y="5069149"/>
            <a:ext cx="2667533" cy="1179441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WebFred</a:t>
            </a:r>
            <a:r>
              <a:rPr lang="en-US" dirty="0">
                <a:solidFill>
                  <a:srgbClr val="FFFF00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5729896" y="1744123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4186D5B-2D20-4889-8B98-DD7583D3EF5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2697764" y="2900393"/>
            <a:ext cx="1006340" cy="2168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5F03CD-E133-468E-9413-43836EE6FE28}"/>
              </a:ext>
            </a:extLst>
          </p:cNvPr>
          <p:cNvCxnSpPr>
            <a:cxnSpLocks/>
          </p:cNvCxnSpPr>
          <p:nvPr/>
        </p:nvCxnSpPr>
        <p:spPr>
          <a:xfrm flipH="1">
            <a:off x="3374327" y="2495705"/>
            <a:ext cx="2273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77E4F9-CDB5-430A-B0F8-3B930E40F809}"/>
              </a:ext>
            </a:extLst>
          </p:cNvPr>
          <p:cNvCxnSpPr>
            <a:cxnSpLocks/>
          </p:cNvCxnSpPr>
          <p:nvPr/>
        </p:nvCxnSpPr>
        <p:spPr>
          <a:xfrm>
            <a:off x="3474117" y="2334992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3355612" y="2572546"/>
            <a:ext cx="266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Uses AAD Registered Application, Client ID and Secret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075BBD-6004-494D-A17E-1E3B29CAF1A6}"/>
              </a:ext>
            </a:extLst>
          </p:cNvPr>
          <p:cNvSpPr txBox="1"/>
          <p:nvPr/>
        </p:nvSpPr>
        <p:spPr>
          <a:xfrm>
            <a:off x="4003132" y="1333271"/>
            <a:ext cx="1372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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9EB597-A406-4388-8A57-0C6C6E08AB78}"/>
              </a:ext>
            </a:extLst>
          </p:cNvPr>
          <p:cNvSpPr txBox="1"/>
          <p:nvPr/>
        </p:nvSpPr>
        <p:spPr>
          <a:xfrm>
            <a:off x="3340130" y="3747402"/>
            <a:ext cx="1326004" cy="623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Authorization </a:t>
            </a:r>
          </a:p>
          <a:p>
            <a:r>
              <a:rPr lang="en-US" sz="1200" dirty="0"/>
              <a:t>Token</a:t>
            </a:r>
          </a:p>
          <a:p>
            <a:r>
              <a:rPr lang="en-US" sz="1050" dirty="0">
                <a:solidFill>
                  <a:schemeClr val="tx2"/>
                </a:solidFill>
              </a:rPr>
              <a:t>(OAuth Bearer/ JWT)</a:t>
            </a:r>
          </a:p>
        </p:txBody>
      </p:sp>
    </p:spTree>
    <p:extLst>
      <p:ext uri="{BB962C8B-B14F-4D97-AF65-F5344CB8AC3E}">
        <p14:creationId xmlns:p14="http://schemas.microsoft.com/office/powerpoint/2010/main" val="32121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/>
          </a:bodyPr>
          <a:lstStyle/>
          <a:p>
            <a:r>
              <a:rPr lang="en-US" dirty="0"/>
              <a:t>Authentication across Architecture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E83-2BFF-48AB-8460-81BEB86C3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363" y="1200727"/>
            <a:ext cx="1850309" cy="497623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14" descr="Users">
            <a:extLst>
              <a:ext uri="{FF2B5EF4-FFF2-40B4-BE49-F238E27FC236}">
                <a16:creationId xmlns:a16="http://schemas.microsoft.com/office/drawing/2014/main" id="{9687FB1A-24FE-4E5A-B308-453DB3307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911" y="196007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9ACA5D-C68C-4EFE-AC5D-80C339C638CF}"/>
              </a:ext>
            </a:extLst>
          </p:cNvPr>
          <p:cNvSpPr txBox="1"/>
          <p:nvPr/>
        </p:nvSpPr>
        <p:spPr>
          <a:xfrm>
            <a:off x="168609" y="2727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FCD2D9-3AAB-4467-9309-52DAE06A585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067311" y="2416915"/>
            <a:ext cx="953890" cy="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B6AECDE-5800-4BC4-95A6-D3000EA430FF}"/>
              </a:ext>
            </a:extLst>
          </p:cNvPr>
          <p:cNvSpPr/>
          <p:nvPr/>
        </p:nvSpPr>
        <p:spPr>
          <a:xfrm>
            <a:off x="1981711" y="1551356"/>
            <a:ext cx="4650753" cy="3979432"/>
          </a:xfrm>
          <a:prstGeom prst="rect">
            <a:avLst/>
          </a:prstGeom>
          <a:solidFill>
            <a:schemeClr val="bg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WebFred</a:t>
            </a:r>
            <a:r>
              <a:rPr lang="en-US" dirty="0">
                <a:solidFill>
                  <a:schemeClr val="accent1"/>
                </a:solidFill>
              </a:rPr>
              <a:t> / any other NBME Application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59AEB0-3EB8-4BF1-B33B-89ABA6651B91}"/>
              </a:ext>
            </a:extLst>
          </p:cNvPr>
          <p:cNvGrpSpPr/>
          <p:nvPr/>
        </p:nvGrpSpPr>
        <p:grpSpPr>
          <a:xfrm>
            <a:off x="8376565" y="2319469"/>
            <a:ext cx="2126988" cy="1345581"/>
            <a:chOff x="4484874" y="4315745"/>
            <a:chExt cx="3562164" cy="249024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3397E2-8DD5-4AA3-83C5-7B8F82AF3BB0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2328C2C-3C5A-46C4-A03E-58FFA48A5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578DB4B-DF20-4873-9933-28C4EF88B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33CF8C-707B-4637-A0BC-4B2960C9D483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4A0F4EE-0866-430B-83D1-2A7E7D5D2A3E}"/>
              </a:ext>
            </a:extLst>
          </p:cNvPr>
          <p:cNvSpPr txBox="1"/>
          <p:nvPr/>
        </p:nvSpPr>
        <p:spPr>
          <a:xfrm>
            <a:off x="6654132" y="2689525"/>
            <a:ext cx="189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AAD Application Authentication [Uses AAD Registered Application, Client ID and Secret]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E951EC-33D7-420B-83B5-83130AB268CD}"/>
              </a:ext>
            </a:extLst>
          </p:cNvPr>
          <p:cNvSpPr/>
          <p:nvPr/>
        </p:nvSpPr>
        <p:spPr>
          <a:xfrm>
            <a:off x="2375461" y="212720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Front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D395-C907-4422-A5C8-CBA2317F12E3}"/>
              </a:ext>
            </a:extLst>
          </p:cNvPr>
          <p:cNvSpPr/>
          <p:nvPr/>
        </p:nvSpPr>
        <p:spPr>
          <a:xfrm>
            <a:off x="4299526" y="2127209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Authorization Token and lets the request continue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A5EA26-6A28-472A-8C24-0BAF2868493D}"/>
              </a:ext>
            </a:extLst>
          </p:cNvPr>
          <p:cNvSpPr/>
          <p:nvPr/>
        </p:nvSpPr>
        <p:spPr>
          <a:xfrm>
            <a:off x="2375461" y="3745269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Middle Tier (Business Layer)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729CA-9A21-44BF-9465-AD4E50AE766F}"/>
              </a:ext>
            </a:extLst>
          </p:cNvPr>
          <p:cNvSpPr/>
          <p:nvPr/>
        </p:nvSpPr>
        <p:spPr>
          <a:xfrm>
            <a:off x="3324765" y="4701959"/>
            <a:ext cx="238246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up datastore connection string in secure store 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(like Azure </a:t>
            </a:r>
            <a:r>
              <a:rPr lang="en-US" sz="105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KeyVault</a:t>
            </a:r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CA2557-3A18-4721-B8C5-36346660CF7B}"/>
              </a:ext>
            </a:extLst>
          </p:cNvPr>
          <p:cNvSpPr/>
          <p:nvPr/>
        </p:nvSpPr>
        <p:spPr>
          <a:xfrm>
            <a:off x="2375460" y="5824491"/>
            <a:ext cx="1850309" cy="704943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Data store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2EAA58-34AB-423A-A900-403F5E5F8E7F}"/>
              </a:ext>
            </a:extLst>
          </p:cNvPr>
          <p:cNvSpPr/>
          <p:nvPr/>
        </p:nvSpPr>
        <p:spPr>
          <a:xfrm>
            <a:off x="4155577" y="5824491"/>
            <a:ext cx="238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Authorizes based on Authentication Token and lets the request continue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4F06AD-E3C3-44E4-A687-CDCFAFE9F23F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300616" y="2832152"/>
            <a:ext cx="0" cy="91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0ADD51-8771-4324-9296-DFF1655A3F1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3300615" y="4450212"/>
            <a:ext cx="1" cy="137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2057C-A619-4549-84D1-1ABCAD2345A0}"/>
              </a:ext>
            </a:extLst>
          </p:cNvPr>
          <p:cNvSpPr/>
          <p:nvPr/>
        </p:nvSpPr>
        <p:spPr>
          <a:xfrm>
            <a:off x="3322285" y="3041385"/>
            <a:ext cx="23824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[Optionally]</a:t>
            </a:r>
          </a:p>
          <a:p>
            <a:r>
              <a:rPr lang="en-US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Sends Authorization Token for Middle Tier (registered as an AAD Integrated Application)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4B45FB-6EB8-4C70-A32A-A9141E0D9673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4225770" y="2479681"/>
            <a:ext cx="4505652" cy="26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6B2233C-B2B1-4EB2-8FA7-71A6E63369A1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 flipV="1">
            <a:off x="4225770" y="2746186"/>
            <a:ext cx="4505652" cy="135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to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740096"/>
            <a:ext cx="218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2.0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92E5C-5333-4619-B0BB-3610EF0A6380}"/>
              </a:ext>
            </a:extLst>
          </p:cNvPr>
          <p:cNvSpPr txBox="1"/>
          <p:nvPr/>
        </p:nvSpPr>
        <p:spPr>
          <a:xfrm>
            <a:off x="5029403" y="2204556"/>
            <a:ext cx="1922321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Access Token</a:t>
            </a:r>
          </a:p>
          <a:p>
            <a:r>
              <a:rPr lang="en-US" sz="1050" dirty="0"/>
              <a:t>(AD Application Authentication)</a:t>
            </a:r>
          </a:p>
        </p:txBody>
      </p:sp>
    </p:spTree>
    <p:extLst>
      <p:ext uri="{BB962C8B-B14F-4D97-AF65-F5344CB8AC3E}">
        <p14:creationId xmlns:p14="http://schemas.microsoft.com/office/powerpoint/2010/main" val="12405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Internal Application to Internal Application Authentication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Daemon, Service, API </a:t>
            </a:r>
            <a:r>
              <a:rPr lang="en-US" sz="3100" dirty="0" err="1">
                <a:solidFill>
                  <a:schemeClr val="tx2"/>
                </a:solidFill>
              </a:rPr>
              <a:t>etc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949418-DACD-4C0E-8D5C-4A7FB8C08E93}"/>
              </a:ext>
            </a:extLst>
          </p:cNvPr>
          <p:cNvSpPr/>
          <p:nvPr/>
        </p:nvSpPr>
        <p:spPr>
          <a:xfrm>
            <a:off x="2469472" y="2204556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3A0F-6AC4-4965-B191-DE07308CDCEE}"/>
              </a:ext>
            </a:extLst>
          </p:cNvPr>
          <p:cNvSpPr/>
          <p:nvPr/>
        </p:nvSpPr>
        <p:spPr>
          <a:xfrm>
            <a:off x="2469472" y="4954194"/>
            <a:ext cx="2148396" cy="1224444"/>
          </a:xfrm>
          <a:prstGeom prst="rect">
            <a:avLst/>
          </a:prstGeom>
          <a:solidFill>
            <a:schemeClr val="tx2"/>
          </a:solidFill>
          <a:ln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Application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790EF6-E5F1-4746-9F29-19153AD4DE36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543670" y="3429000"/>
            <a:ext cx="0" cy="15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28">
            <a:extLst>
              <a:ext uri="{FF2B5EF4-FFF2-40B4-BE49-F238E27FC236}">
                <a16:creationId xmlns:a16="http://schemas.microsoft.com/office/drawing/2014/main" id="{5E40DA55-5C62-4E8B-8BF8-DCD77D340655}"/>
              </a:ext>
            </a:extLst>
          </p:cNvPr>
          <p:cNvSpPr>
            <a:spLocks noChangeAspect="1"/>
          </p:cNvSpPr>
          <p:nvPr/>
        </p:nvSpPr>
        <p:spPr bwMode="black">
          <a:xfrm>
            <a:off x="7327976" y="2256843"/>
            <a:ext cx="1124473" cy="621177"/>
          </a:xfrm>
          <a:custGeom>
            <a:avLst/>
            <a:gdLst>
              <a:gd name="T0" fmla="*/ 396 w 509"/>
              <a:gd name="T1" fmla="*/ 281 h 281"/>
              <a:gd name="T2" fmla="*/ 57 w 509"/>
              <a:gd name="T3" fmla="*/ 281 h 281"/>
              <a:gd name="T4" fmla="*/ 0 w 509"/>
              <a:gd name="T5" fmla="*/ 223 h 281"/>
              <a:gd name="T6" fmla="*/ 43 w 509"/>
              <a:gd name="T7" fmla="*/ 168 h 281"/>
              <a:gd name="T8" fmla="*/ 110 w 509"/>
              <a:gd name="T9" fmla="*/ 116 h 281"/>
              <a:gd name="T10" fmla="*/ 232 w 509"/>
              <a:gd name="T11" fmla="*/ 0 h 281"/>
              <a:gd name="T12" fmla="*/ 343 w 509"/>
              <a:gd name="T13" fmla="*/ 70 h 281"/>
              <a:gd name="T14" fmla="*/ 396 w 509"/>
              <a:gd name="T15" fmla="*/ 56 h 281"/>
              <a:gd name="T16" fmla="*/ 509 w 509"/>
              <a:gd name="T17" fmla="*/ 169 h 281"/>
              <a:gd name="T18" fmla="*/ 396 w 509"/>
              <a:gd name="T19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9" h="281">
                <a:moveTo>
                  <a:pt x="396" y="281"/>
                </a:moveTo>
                <a:cubicBezTo>
                  <a:pt x="57" y="281"/>
                  <a:pt x="57" y="281"/>
                  <a:pt x="57" y="281"/>
                </a:cubicBezTo>
                <a:cubicBezTo>
                  <a:pt x="26" y="281"/>
                  <a:pt x="0" y="255"/>
                  <a:pt x="0" y="223"/>
                </a:cubicBezTo>
                <a:cubicBezTo>
                  <a:pt x="0" y="196"/>
                  <a:pt x="18" y="174"/>
                  <a:pt x="43" y="168"/>
                </a:cubicBezTo>
                <a:cubicBezTo>
                  <a:pt x="55" y="140"/>
                  <a:pt x="80" y="120"/>
                  <a:pt x="110" y="116"/>
                </a:cubicBezTo>
                <a:cubicBezTo>
                  <a:pt x="113" y="52"/>
                  <a:pt x="167" y="0"/>
                  <a:pt x="232" y="0"/>
                </a:cubicBezTo>
                <a:cubicBezTo>
                  <a:pt x="280" y="0"/>
                  <a:pt x="323" y="28"/>
                  <a:pt x="343" y="70"/>
                </a:cubicBezTo>
                <a:cubicBezTo>
                  <a:pt x="359" y="61"/>
                  <a:pt x="377" y="56"/>
                  <a:pt x="396" y="56"/>
                </a:cubicBezTo>
                <a:cubicBezTo>
                  <a:pt x="458" y="56"/>
                  <a:pt x="509" y="107"/>
                  <a:pt x="509" y="169"/>
                </a:cubicBezTo>
                <a:cubicBezTo>
                  <a:pt x="509" y="230"/>
                  <a:pt x="458" y="281"/>
                  <a:pt x="396" y="281"/>
                </a:cubicBezTo>
                <a:close/>
              </a:path>
            </a:pathLst>
          </a:custGeom>
          <a:solidFill>
            <a:srgbClr val="EFEFEF"/>
          </a:solidFill>
          <a:ln w="50800" cap="flat" cmpd="sng" algn="ctr">
            <a:solidFill>
              <a:srgbClr val="2450A8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182732" tIns="146187" rIns="182732" bIns="1461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28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998" kern="0" spc="-50">
              <a:gradFill>
                <a:gsLst>
                  <a:gs pos="1250">
                    <a:srgbClr val="EFEFEF"/>
                  </a:gs>
                  <a:gs pos="10417">
                    <a:srgbClr val="EFEFEF"/>
                  </a:gs>
                </a:gsLst>
                <a:lin ang="5400000" scaled="0"/>
              </a:gradFill>
              <a:latin typeface="Segoe UI"/>
            </a:endParaRP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CD8E6A33-63C8-42CB-AC36-53CE30A46A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2421" y="2366269"/>
            <a:ext cx="435581" cy="432834"/>
            <a:chOff x="3125" y="1415"/>
            <a:chExt cx="1586" cy="1576"/>
          </a:xfrm>
          <a:solidFill>
            <a:srgbClr val="00B0F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74CDF3E-155D-4FD8-9A5C-B32CEAEEA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2" y="2006"/>
              <a:ext cx="273" cy="494"/>
            </a:xfrm>
            <a:custGeom>
              <a:avLst/>
              <a:gdLst>
                <a:gd name="T0" fmla="*/ 19 w 115"/>
                <a:gd name="T1" fmla="*/ 0 h 208"/>
                <a:gd name="T2" fmla="*/ 0 w 115"/>
                <a:gd name="T3" fmla="*/ 7 h 208"/>
                <a:gd name="T4" fmla="*/ 0 w 115"/>
                <a:gd name="T5" fmla="*/ 207 h 208"/>
                <a:gd name="T6" fmla="*/ 3 w 115"/>
                <a:gd name="T7" fmla="*/ 208 h 208"/>
                <a:gd name="T8" fmla="*/ 114 w 115"/>
                <a:gd name="T9" fmla="*/ 135 h 208"/>
                <a:gd name="T10" fmla="*/ 114 w 115"/>
                <a:gd name="T11" fmla="*/ 131 h 208"/>
                <a:gd name="T12" fmla="*/ 115 w 115"/>
                <a:gd name="T13" fmla="*/ 119 h 208"/>
                <a:gd name="T14" fmla="*/ 19 w 115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208">
                  <a:moveTo>
                    <a:pt x="19" y="0"/>
                  </a:moveTo>
                  <a:cubicBezTo>
                    <a:pt x="13" y="4"/>
                    <a:pt x="6" y="6"/>
                    <a:pt x="0" y="7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" y="208"/>
                    <a:pt x="2" y="208"/>
                    <a:pt x="3" y="208"/>
                  </a:cubicBezTo>
                  <a:cubicBezTo>
                    <a:pt x="114" y="135"/>
                    <a:pt x="114" y="135"/>
                    <a:pt x="114" y="135"/>
                  </a:cubicBezTo>
                  <a:cubicBezTo>
                    <a:pt x="114" y="134"/>
                    <a:pt x="114" y="132"/>
                    <a:pt x="114" y="131"/>
                  </a:cubicBezTo>
                  <a:cubicBezTo>
                    <a:pt x="114" y="127"/>
                    <a:pt x="115" y="123"/>
                    <a:pt x="115" y="119"/>
                  </a:cubicBezTo>
                  <a:lnTo>
                    <a:pt x="1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A132EA9-D4CB-46C4-B60E-2B0CFEAF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013"/>
              <a:ext cx="275" cy="487"/>
            </a:xfrm>
            <a:custGeom>
              <a:avLst/>
              <a:gdLst>
                <a:gd name="T0" fmla="*/ 0 w 116"/>
                <a:gd name="T1" fmla="*/ 106 h 205"/>
                <a:gd name="T2" fmla="*/ 5 w 116"/>
                <a:gd name="T3" fmla="*/ 128 h 205"/>
                <a:gd name="T4" fmla="*/ 3 w 116"/>
                <a:gd name="T5" fmla="*/ 141 h 205"/>
                <a:gd name="T6" fmla="*/ 116 w 116"/>
                <a:gd name="T7" fmla="*/ 205 h 205"/>
                <a:gd name="T8" fmla="*/ 116 w 116"/>
                <a:gd name="T9" fmla="*/ 1 h 205"/>
                <a:gd name="T10" fmla="*/ 113 w 116"/>
                <a:gd name="T11" fmla="*/ 0 h 205"/>
                <a:gd name="T12" fmla="*/ 0 w 116"/>
                <a:gd name="T13" fmla="*/ 10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205">
                  <a:moveTo>
                    <a:pt x="0" y="106"/>
                  </a:moveTo>
                  <a:cubicBezTo>
                    <a:pt x="3" y="113"/>
                    <a:pt x="5" y="120"/>
                    <a:pt x="5" y="128"/>
                  </a:cubicBezTo>
                  <a:cubicBezTo>
                    <a:pt x="5" y="132"/>
                    <a:pt x="4" y="137"/>
                    <a:pt x="3" y="141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4" y="1"/>
                    <a:pt x="113" y="0"/>
                  </a:cubicBezTo>
                  <a:lnTo>
                    <a:pt x="0" y="10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5B361D6-B9A3-4C49-81D6-2F2B61AA17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" y="1415"/>
              <a:ext cx="1586" cy="1576"/>
            </a:xfrm>
            <a:custGeom>
              <a:avLst/>
              <a:gdLst>
                <a:gd name="T0" fmla="*/ 331 w 668"/>
                <a:gd name="T1" fmla="*/ 0 h 664"/>
                <a:gd name="T2" fmla="*/ 0 w 668"/>
                <a:gd name="T3" fmla="*/ 391 h 664"/>
                <a:gd name="T4" fmla="*/ 331 w 668"/>
                <a:gd name="T5" fmla="*/ 664 h 664"/>
                <a:gd name="T6" fmla="*/ 668 w 668"/>
                <a:gd name="T7" fmla="*/ 391 h 664"/>
                <a:gd name="T8" fmla="*/ 331 w 668"/>
                <a:gd name="T9" fmla="*/ 0 h 664"/>
                <a:gd name="T10" fmla="*/ 511 w 668"/>
                <a:gd name="T11" fmla="*/ 434 h 664"/>
                <a:gd name="T12" fmla="*/ 473 w 668"/>
                <a:gd name="T13" fmla="*/ 417 h 664"/>
                <a:gd name="T14" fmla="*/ 379 w 668"/>
                <a:gd name="T15" fmla="*/ 478 h 664"/>
                <a:gd name="T16" fmla="*/ 389 w 668"/>
                <a:gd name="T17" fmla="*/ 509 h 664"/>
                <a:gd name="T18" fmla="*/ 335 w 668"/>
                <a:gd name="T19" fmla="*/ 563 h 664"/>
                <a:gd name="T20" fmla="*/ 282 w 668"/>
                <a:gd name="T21" fmla="*/ 509 h 664"/>
                <a:gd name="T22" fmla="*/ 293 w 668"/>
                <a:gd name="T23" fmla="*/ 477 h 664"/>
                <a:gd name="T24" fmla="*/ 189 w 668"/>
                <a:gd name="T25" fmla="*/ 418 h 664"/>
                <a:gd name="T26" fmla="*/ 152 w 668"/>
                <a:gd name="T27" fmla="*/ 434 h 664"/>
                <a:gd name="T28" fmla="*/ 98 w 668"/>
                <a:gd name="T29" fmla="*/ 380 h 664"/>
                <a:gd name="T30" fmla="*/ 152 w 668"/>
                <a:gd name="T31" fmla="*/ 327 h 664"/>
                <a:gd name="T32" fmla="*/ 178 w 668"/>
                <a:gd name="T33" fmla="*/ 334 h 664"/>
                <a:gd name="T34" fmla="*/ 287 w 668"/>
                <a:gd name="T35" fmla="*/ 232 h 664"/>
                <a:gd name="T36" fmla="*/ 277 w 668"/>
                <a:gd name="T37" fmla="*/ 198 h 664"/>
                <a:gd name="T38" fmla="*/ 335 w 668"/>
                <a:gd name="T39" fmla="*/ 140 h 664"/>
                <a:gd name="T40" fmla="*/ 394 w 668"/>
                <a:gd name="T41" fmla="*/ 198 h 664"/>
                <a:gd name="T42" fmla="*/ 386 w 668"/>
                <a:gd name="T43" fmla="*/ 227 h 664"/>
                <a:gd name="T44" fmla="*/ 478 w 668"/>
                <a:gd name="T45" fmla="*/ 339 h 664"/>
                <a:gd name="T46" fmla="*/ 511 w 668"/>
                <a:gd name="T47" fmla="*/ 327 h 664"/>
                <a:gd name="T48" fmla="*/ 565 w 668"/>
                <a:gd name="T49" fmla="*/ 380 h 664"/>
                <a:gd name="T50" fmla="*/ 511 w 668"/>
                <a:gd name="T51" fmla="*/ 43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8" h="664">
                  <a:moveTo>
                    <a:pt x="331" y="0"/>
                  </a:moveTo>
                  <a:cubicBezTo>
                    <a:pt x="0" y="391"/>
                    <a:pt x="0" y="391"/>
                    <a:pt x="0" y="391"/>
                  </a:cubicBezTo>
                  <a:cubicBezTo>
                    <a:pt x="331" y="664"/>
                    <a:pt x="331" y="664"/>
                    <a:pt x="331" y="664"/>
                  </a:cubicBezTo>
                  <a:cubicBezTo>
                    <a:pt x="668" y="391"/>
                    <a:pt x="668" y="391"/>
                    <a:pt x="668" y="391"/>
                  </a:cubicBezTo>
                  <a:lnTo>
                    <a:pt x="331" y="0"/>
                  </a:lnTo>
                  <a:close/>
                  <a:moveTo>
                    <a:pt x="511" y="434"/>
                  </a:moveTo>
                  <a:cubicBezTo>
                    <a:pt x="496" y="434"/>
                    <a:pt x="482" y="427"/>
                    <a:pt x="473" y="417"/>
                  </a:cubicBezTo>
                  <a:cubicBezTo>
                    <a:pt x="379" y="478"/>
                    <a:pt x="379" y="478"/>
                    <a:pt x="379" y="478"/>
                  </a:cubicBezTo>
                  <a:cubicBezTo>
                    <a:pt x="385" y="487"/>
                    <a:pt x="389" y="498"/>
                    <a:pt x="389" y="509"/>
                  </a:cubicBezTo>
                  <a:cubicBezTo>
                    <a:pt x="389" y="539"/>
                    <a:pt x="365" y="563"/>
                    <a:pt x="335" y="563"/>
                  </a:cubicBezTo>
                  <a:cubicBezTo>
                    <a:pt x="305" y="563"/>
                    <a:pt x="282" y="539"/>
                    <a:pt x="282" y="509"/>
                  </a:cubicBezTo>
                  <a:cubicBezTo>
                    <a:pt x="282" y="497"/>
                    <a:pt x="286" y="486"/>
                    <a:pt x="293" y="477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9" y="428"/>
                    <a:pt x="166" y="434"/>
                    <a:pt x="152" y="434"/>
                  </a:cubicBezTo>
                  <a:cubicBezTo>
                    <a:pt x="122" y="434"/>
                    <a:pt x="98" y="410"/>
                    <a:pt x="98" y="380"/>
                  </a:cubicBezTo>
                  <a:cubicBezTo>
                    <a:pt x="98" y="350"/>
                    <a:pt x="122" y="327"/>
                    <a:pt x="152" y="327"/>
                  </a:cubicBezTo>
                  <a:cubicBezTo>
                    <a:pt x="161" y="327"/>
                    <a:pt x="170" y="329"/>
                    <a:pt x="178" y="334"/>
                  </a:cubicBezTo>
                  <a:cubicBezTo>
                    <a:pt x="287" y="232"/>
                    <a:pt x="287" y="232"/>
                    <a:pt x="287" y="232"/>
                  </a:cubicBezTo>
                  <a:cubicBezTo>
                    <a:pt x="281" y="222"/>
                    <a:pt x="277" y="211"/>
                    <a:pt x="277" y="198"/>
                  </a:cubicBezTo>
                  <a:cubicBezTo>
                    <a:pt x="277" y="166"/>
                    <a:pt x="303" y="140"/>
                    <a:pt x="335" y="140"/>
                  </a:cubicBezTo>
                  <a:cubicBezTo>
                    <a:pt x="367" y="140"/>
                    <a:pt x="394" y="166"/>
                    <a:pt x="394" y="198"/>
                  </a:cubicBezTo>
                  <a:cubicBezTo>
                    <a:pt x="394" y="208"/>
                    <a:pt x="391" y="218"/>
                    <a:pt x="386" y="227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87" y="331"/>
                    <a:pt x="499" y="327"/>
                    <a:pt x="511" y="327"/>
                  </a:cubicBezTo>
                  <a:cubicBezTo>
                    <a:pt x="541" y="327"/>
                    <a:pt x="565" y="350"/>
                    <a:pt x="565" y="380"/>
                  </a:cubicBezTo>
                  <a:cubicBezTo>
                    <a:pt x="565" y="410"/>
                    <a:pt x="541" y="434"/>
                    <a:pt x="511" y="4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366" tIns="45684" rIns="91366" bIns="45684" numCol="1" anchor="t" anchorCtr="0" compatLnSpc="1">
              <a:prstTxWarp prst="textNoShape">
                <a:avLst/>
              </a:prstTxWarp>
            </a:bodyPr>
            <a:lstStyle/>
            <a:p>
              <a:pPr defTabSz="913587">
                <a:defRPr/>
              </a:pPr>
              <a:endParaRPr lang="en-US" sz="1798" kern="0">
                <a:solidFill>
                  <a:srgbClr val="EFEFEF"/>
                </a:solidFill>
                <a:latin typeface="Segoe UI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1B1B31F-E5E3-45F9-8C4D-03F62261686D}"/>
              </a:ext>
            </a:extLst>
          </p:cNvPr>
          <p:cNvSpPr txBox="1"/>
          <p:nvPr/>
        </p:nvSpPr>
        <p:spPr>
          <a:xfrm>
            <a:off x="7304056" y="299108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3AFB2A-B3C2-411D-B8B9-E466B9892BC0}"/>
              </a:ext>
            </a:extLst>
          </p:cNvPr>
          <p:cNvCxnSpPr>
            <a:cxnSpLocks/>
          </p:cNvCxnSpPr>
          <p:nvPr/>
        </p:nvCxnSpPr>
        <p:spPr>
          <a:xfrm flipH="1" flipV="1">
            <a:off x="4782565" y="2955723"/>
            <a:ext cx="2184009" cy="3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BD3090-FDCE-4C48-8B33-6F31AED2651C}"/>
              </a:ext>
            </a:extLst>
          </p:cNvPr>
          <p:cNvCxnSpPr>
            <a:cxnSpLocks/>
          </p:cNvCxnSpPr>
          <p:nvPr/>
        </p:nvCxnSpPr>
        <p:spPr>
          <a:xfrm>
            <a:off x="4882356" y="2795010"/>
            <a:ext cx="2181132" cy="20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D246DC-8200-48D5-AA6C-83BFDCD49673}"/>
              </a:ext>
            </a:extLst>
          </p:cNvPr>
          <p:cNvSpPr/>
          <p:nvPr/>
        </p:nvSpPr>
        <p:spPr>
          <a:xfrm>
            <a:off x="4577556" y="235480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➊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5B4EEA-E58A-4232-BB80-438D76A0B166}"/>
              </a:ext>
            </a:extLst>
          </p:cNvPr>
          <p:cNvSpPr/>
          <p:nvPr/>
        </p:nvSpPr>
        <p:spPr>
          <a:xfrm>
            <a:off x="6675965" y="2878020"/>
            <a:ext cx="478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❷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D22335-ECE0-4770-9F0A-C864B7041A93}"/>
              </a:ext>
            </a:extLst>
          </p:cNvPr>
          <p:cNvSpPr txBox="1"/>
          <p:nvPr/>
        </p:nvSpPr>
        <p:spPr>
          <a:xfrm>
            <a:off x="3543670" y="3645729"/>
            <a:ext cx="1706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</a:t>
            </a:r>
          </a:p>
          <a:p>
            <a:r>
              <a:rPr lang="en-US" dirty="0"/>
              <a:t>Token</a:t>
            </a:r>
          </a:p>
          <a:p>
            <a:r>
              <a:rPr lang="en-US" sz="1400" dirty="0">
                <a:solidFill>
                  <a:schemeClr val="tx2"/>
                </a:solidFill>
              </a:rPr>
              <a:t>(OAuth Bearer/ JWT)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11C9CF-6433-423D-9C36-A2E0D124E366}"/>
              </a:ext>
            </a:extLst>
          </p:cNvPr>
          <p:cNvSpPr txBox="1"/>
          <p:nvPr/>
        </p:nvSpPr>
        <p:spPr>
          <a:xfrm>
            <a:off x="4733478" y="5194377"/>
            <a:ext cx="1942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Authorizes and continues processing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7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D09-AF03-4EA9-905F-637E00D8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066" y="18256"/>
            <a:ext cx="10309934" cy="84072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SSO from External Application to Internal Application</a:t>
            </a:r>
            <a:br>
              <a:rPr lang="en-US" dirty="0"/>
            </a:br>
            <a:r>
              <a:rPr lang="en-US" sz="3100" dirty="0">
                <a:solidFill>
                  <a:schemeClr val="tx2"/>
                </a:solidFill>
              </a:rPr>
              <a:t>(e.g. </a:t>
            </a:r>
            <a:r>
              <a:rPr lang="en-US" sz="3100" dirty="0" err="1">
                <a:solidFill>
                  <a:schemeClr val="tx2"/>
                </a:solidFill>
              </a:rPr>
              <a:t>SalesForce</a:t>
            </a:r>
            <a:r>
              <a:rPr lang="en-US" sz="3100" dirty="0">
                <a:solidFill>
                  <a:schemeClr val="tx2"/>
                </a:solidFill>
              </a:rPr>
              <a:t>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4EE09CF-1F5B-4861-9DC5-E856AC1072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46013" cy="840726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Future </a:t>
            </a:r>
          </a:p>
          <a:p>
            <a:r>
              <a:rPr lang="en-US" dirty="0">
                <a:solidFill>
                  <a:schemeClr val="tx1"/>
                </a:solidFill>
              </a:rPr>
              <a:t>Scenario</a:t>
            </a:r>
          </a:p>
        </p:txBody>
      </p:sp>
      <p:pic>
        <p:nvPicPr>
          <p:cNvPr id="1026" name="Picture 2" descr="Configuring SSO for Salesforce in the Azure RM portal">
            <a:extLst>
              <a:ext uri="{FF2B5EF4-FFF2-40B4-BE49-F238E27FC236}">
                <a16:creationId xmlns:a16="http://schemas.microsoft.com/office/drawing/2014/main" id="{AD959417-AE68-45B4-BBEA-7C8ECE44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643" y="1773638"/>
            <a:ext cx="3752084" cy="215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2F54F9AD-0EFC-4ACE-B4B4-D5B63330D25D}"/>
              </a:ext>
            </a:extLst>
          </p:cNvPr>
          <p:cNvGrpSpPr/>
          <p:nvPr/>
        </p:nvGrpSpPr>
        <p:grpSpPr>
          <a:xfrm>
            <a:off x="1069242" y="1773638"/>
            <a:ext cx="1353125" cy="966957"/>
            <a:chOff x="10495985" y="4951115"/>
            <a:chExt cx="2012868" cy="135331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C2E6DF2-0D72-4BBA-A308-869A378BC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985" y="4951115"/>
              <a:ext cx="2012868" cy="1353312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3333628-2FDE-4311-B1FB-006D839F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0869" y="5549877"/>
              <a:ext cx="1335804" cy="308814"/>
            </a:xfrm>
            <a:prstGeom prst="rect">
              <a:avLst/>
            </a:prstGeom>
            <a:noFill/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CDF8CB-5E12-4C67-9FE7-9D851CE43261}"/>
              </a:ext>
            </a:extLst>
          </p:cNvPr>
          <p:cNvGrpSpPr/>
          <p:nvPr/>
        </p:nvGrpSpPr>
        <p:grpSpPr>
          <a:xfrm>
            <a:off x="4777937" y="1584325"/>
            <a:ext cx="2126988" cy="1345581"/>
            <a:chOff x="4484874" y="4315745"/>
            <a:chExt cx="3562164" cy="249024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5F72CA-2C4C-4D19-AAAF-A0D04AE9C2DE}"/>
                </a:ext>
              </a:extLst>
            </p:cNvPr>
            <p:cNvGrpSpPr/>
            <p:nvPr/>
          </p:nvGrpSpPr>
          <p:grpSpPr>
            <a:xfrm>
              <a:off x="5079169" y="4315745"/>
              <a:ext cx="2338242" cy="1579437"/>
              <a:chOff x="5084066" y="4315745"/>
              <a:chExt cx="2338242" cy="157943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DE1051C0-9D39-4F21-9FAC-FB0BAB02B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084066" y="4315745"/>
                <a:ext cx="2338242" cy="1579437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49FBD01-3649-44BC-BBFC-265339EF0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836281" y="4743137"/>
                <a:ext cx="869145" cy="869145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C548E6E-97D3-413B-9A9B-F324EE82AEAC}"/>
                </a:ext>
              </a:extLst>
            </p:cNvPr>
            <p:cNvSpPr txBox="1"/>
            <p:nvPr/>
          </p:nvSpPr>
          <p:spPr>
            <a:xfrm>
              <a:off x="4484874" y="6088299"/>
              <a:ext cx="3562164" cy="7176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895747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SzPct val="80000"/>
                <a:defRPr/>
              </a:pPr>
              <a:r>
                <a:rPr lang="en-US" sz="1400" kern="0" dirty="0">
                  <a:solidFill>
                    <a:srgbClr val="505050"/>
                  </a:solidFill>
                  <a:latin typeface="Segoe UI Light"/>
                  <a:ea typeface="ＭＳ Ｐゴシック" charset="0"/>
                  <a:cs typeface="Segoe UI Semibold" panose="020B0702040204020203" pitchFamily="34" charset="0"/>
                </a:rPr>
                <a:t>Microsoft Azure Active Directory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BB5D3D5-4EBB-4647-9469-3CDDC2B751A0}"/>
              </a:ext>
            </a:extLst>
          </p:cNvPr>
          <p:cNvSpPr txBox="1"/>
          <p:nvPr/>
        </p:nvSpPr>
        <p:spPr>
          <a:xfrm>
            <a:off x="4500980" y="3577701"/>
            <a:ext cx="277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Register </a:t>
            </a:r>
            <a:r>
              <a:rPr lang="en-GB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SalesForce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as an Enterprise Application on Azure AD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315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Open Sans</vt:lpstr>
      <vt:lpstr>Segoe UI</vt:lpstr>
      <vt:lpstr>Segoe UI Light</vt:lpstr>
      <vt:lpstr>Segoe UI Semibold</vt:lpstr>
      <vt:lpstr>Segoe UI Symbol</vt:lpstr>
      <vt:lpstr>Office Theme</vt:lpstr>
      <vt:lpstr>Identity Scenarios Proof Of Concept</vt:lpstr>
      <vt:lpstr>Student logs in</vt:lpstr>
      <vt:lpstr>On-Premises NBME employee logs in</vt:lpstr>
      <vt:lpstr>Student Logs in to SalesForce</vt:lpstr>
      <vt:lpstr>Authentication across Architecture Layers</vt:lpstr>
      <vt:lpstr>Application to Application Authentication (e.g. Daemon, Service, API etc)</vt:lpstr>
      <vt:lpstr>Internal Application to Internal Application Authentication (e.g. Daemon, Service, API etc)</vt:lpstr>
      <vt:lpstr>User SSO from External Application to Internal Application (e.g. SalesForce)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Downtime Proof Of Concept</dc:title>
  <dc:creator>Gururaj Pandurangi</dc:creator>
  <cp:lastModifiedBy>Gururaj Pandurangi</cp:lastModifiedBy>
  <cp:revision>54</cp:revision>
  <dcterms:created xsi:type="dcterms:W3CDTF">2017-12-05T05:12:40Z</dcterms:created>
  <dcterms:modified xsi:type="dcterms:W3CDTF">2018-01-10T07:21:34Z</dcterms:modified>
</cp:coreProperties>
</file>