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70" r:id="rId4"/>
    <p:sldId id="268" r:id="rId5"/>
    <p:sldId id="274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86" d="100"/>
          <a:sy n="86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7FF29-CBAF-42C0-B238-B4D85828B7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66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  <a:p>
            <a:r>
              <a:rPr lang="en-GB" dirty="0"/>
              <a:t>Setting up </a:t>
            </a:r>
            <a:r>
              <a:rPr lang="en-GB" dirty="0" err="1"/>
              <a:t>SalesForce</a:t>
            </a:r>
            <a:r>
              <a:rPr lang="en-GB" dirty="0"/>
              <a:t> SSO - https://stealthpuppy.com/tips-enabling-sso-salesforce-azure-ad/#.WjuZlN-WZPY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9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mobile-how-to-configure-active-directory-authentication" TargetMode="Externa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rldefense.proofpoint.com/v2/url?u=https-3A__docs.microsoft.com_en-2Dus_azure_active-2Ddirectory_develop_active-2Ddirectory-2Dauthentication-2Dscenarios-23daemon-2Dor-2Dserver-2Dapplication-2Dto-2Dweb-2Dapi&amp;d=DwMFAg&amp;c=Sc1uBXQx8UHNGkEdB9Phpg&amp;r=DWfTsy-V0mg4i6IBbKm7Iw&amp;m=LItEeZuOoq_fSDML3R7jUIDPQdQ3oNZNcfSjzYahhzQ&amp;s=FkUQPnkbU_D10qckfAvuLeh4Teu2KK1b9iqaTph24mI&amp;e=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ctive-directory/connect/active-directory-aadconnectsync-implement-password-synchronization" TargetMode="Externa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Scenarios</a:t>
            </a:r>
            <a:br>
              <a:rPr lang="en-US" dirty="0"/>
            </a:br>
            <a:r>
              <a:rPr lang="en-US" sz="4400" dirty="0">
                <a:solidFill>
                  <a:srgbClr val="00B0F0"/>
                </a:solidFill>
              </a:rPr>
              <a:t>Proof Of Concept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740096"/>
            <a:ext cx="218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2.0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92E5C-5333-4619-B0BB-3610EF0A6380}"/>
              </a:ext>
            </a:extLst>
          </p:cNvPr>
          <p:cNvSpPr txBox="1"/>
          <p:nvPr/>
        </p:nvSpPr>
        <p:spPr>
          <a:xfrm>
            <a:off x="5029403" y="2204556"/>
            <a:ext cx="192232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 Token</a:t>
            </a:r>
          </a:p>
          <a:p>
            <a:r>
              <a:rPr lang="en-US" sz="1050" dirty="0"/>
              <a:t>(AD Application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124055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Internal Application to Internal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SSO from External Application to Internal Application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</a:t>
            </a:r>
            <a:r>
              <a:rPr lang="en-US" sz="3100" dirty="0" err="1">
                <a:solidFill>
                  <a:schemeClr val="tx2"/>
                </a:solidFill>
              </a:rPr>
              <a:t>SalesForce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pic>
        <p:nvPicPr>
          <p:cNvPr id="1026" name="Picture 2" descr="Configuring SSO for Salesforce in the Azure RM portal">
            <a:extLst>
              <a:ext uri="{FF2B5EF4-FFF2-40B4-BE49-F238E27FC236}">
                <a16:creationId xmlns:a16="http://schemas.microsoft.com/office/drawing/2014/main" id="{AD959417-AE68-45B4-BBEA-7C8ECE44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43" y="1773638"/>
            <a:ext cx="3752084" cy="2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4F9AD-0EFC-4ACE-B4B4-D5B63330D25D}"/>
              </a:ext>
            </a:extLst>
          </p:cNvPr>
          <p:cNvGrpSpPr/>
          <p:nvPr/>
        </p:nvGrpSpPr>
        <p:grpSpPr>
          <a:xfrm>
            <a:off x="1069242" y="1773638"/>
            <a:ext cx="1353125" cy="966957"/>
            <a:chOff x="10495985" y="4951115"/>
            <a:chExt cx="2012868" cy="13533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2E6DF2-0D72-4BBA-A308-869A378B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3333628-2FDE-4311-B1FB-006D839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CDF8CB-5E12-4C67-9FE7-9D851CE43261}"/>
              </a:ext>
            </a:extLst>
          </p:cNvPr>
          <p:cNvGrpSpPr/>
          <p:nvPr/>
        </p:nvGrpSpPr>
        <p:grpSpPr>
          <a:xfrm>
            <a:off x="4777937" y="1584325"/>
            <a:ext cx="2126988" cy="1345581"/>
            <a:chOff x="4484874" y="4315745"/>
            <a:chExt cx="3562164" cy="24902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F72CA-2C4C-4D19-AAAF-A0D04AE9C2DE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E1051C0-9D39-4F21-9FAC-FB0BAB02B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9FBD01-3649-44BC-BBFC-265339EF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48E6E-97D3-413B-9A9B-F324EE82AEAC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5D3D5-4EBB-4647-9469-3CDDC2B751A0}"/>
              </a:ext>
            </a:extLst>
          </p:cNvPr>
          <p:cNvSpPr txBox="1"/>
          <p:nvPr/>
        </p:nvSpPr>
        <p:spPr>
          <a:xfrm>
            <a:off x="4500980" y="3577701"/>
            <a:ext cx="27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SalesForce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an Enterprise Application on Azure AD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97819DA-1B0E-45BB-B917-8D416356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7242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012B13-84AC-429F-B427-D2F64B9B6B00}"/>
              </a:ext>
            </a:extLst>
          </p:cNvPr>
          <p:cNvSpPr/>
          <p:nvPr/>
        </p:nvSpPr>
        <p:spPr>
          <a:xfrm>
            <a:off x="4744720" y="981889"/>
            <a:ext cx="2772901" cy="2545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25" y="981889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8E252E1-BCD0-4111-98A9-3006B5E6E428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5893338" y="1521003"/>
            <a:ext cx="42641" cy="67261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259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15" y="1205207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74C-5AFD-480C-A1F6-4E4843FD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NBME Key Identity Management Scenarios </a:t>
            </a:r>
          </a:p>
        </p:txBody>
      </p:sp>
      <p:pic>
        <p:nvPicPr>
          <p:cNvPr id="1026" name="Picture 2" descr="Overview of sign-on to web application">
            <a:extLst>
              <a:ext uri="{FF2B5EF4-FFF2-40B4-BE49-F238E27FC236}">
                <a16:creationId xmlns:a16="http://schemas.microsoft.com/office/drawing/2014/main" id="{135D2318-79EA-4FE3-98EA-C394EA07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4" y="1513945"/>
            <a:ext cx="4745855" cy="21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Application to Web API diagram">
            <a:extLst>
              <a:ext uri="{FF2B5EF4-FFF2-40B4-BE49-F238E27FC236}">
                <a16:creationId xmlns:a16="http://schemas.microsoft.com/office/drawing/2014/main" id="{A0AD8394-F1E0-415C-9CC5-85F29E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90" y="1098849"/>
            <a:ext cx="5599126" cy="35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68053-CF24-4D07-8F17-8E4BE13BCDB3}"/>
              </a:ext>
            </a:extLst>
          </p:cNvPr>
          <p:cNvSpPr/>
          <p:nvPr/>
        </p:nvSpPr>
        <p:spPr>
          <a:xfrm>
            <a:off x="284085" y="1098849"/>
            <a:ext cx="5442012" cy="541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E8B4F-0F39-44A2-8484-37444BCB7734}"/>
              </a:ext>
            </a:extLst>
          </p:cNvPr>
          <p:cNvSpPr/>
          <p:nvPr/>
        </p:nvSpPr>
        <p:spPr>
          <a:xfrm>
            <a:off x="284085" y="5078027"/>
            <a:ext cx="5442012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❶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User Single Sign On (SSO)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User Signs in to an Application using a Web 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32607-A715-48C6-B6C0-3391CB7A438D}"/>
              </a:ext>
            </a:extLst>
          </p:cNvPr>
          <p:cNvSpPr/>
          <p:nvPr/>
        </p:nvSpPr>
        <p:spPr>
          <a:xfrm>
            <a:off x="5956915" y="1098848"/>
            <a:ext cx="6019061" cy="5417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CB59F-2874-42BC-A3F5-3BC8B2087989}"/>
              </a:ext>
            </a:extLst>
          </p:cNvPr>
          <p:cNvSpPr/>
          <p:nvPr/>
        </p:nvSpPr>
        <p:spPr>
          <a:xfrm>
            <a:off x="5956915" y="5078027"/>
            <a:ext cx="6019061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➋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Application to Application Authentication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sz="1600" dirty="0"/>
              <a:t>User Signs in to a Web Application using a Web Browser. </a:t>
            </a:r>
          </a:p>
          <a:p>
            <a:r>
              <a:rPr lang="en-US" sz="1600" dirty="0"/>
              <a:t>Web Application authenticates and works with an API OR another Web Application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02B5E-D1FA-4E23-B1E5-F0FA3873A60C}"/>
              </a:ext>
            </a:extLst>
          </p:cNvPr>
          <p:cNvSpPr txBox="1"/>
          <p:nvPr/>
        </p:nvSpPr>
        <p:spPr>
          <a:xfrm>
            <a:off x="11313111" y="1098847"/>
            <a:ext cx="878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Web Application </a:t>
            </a:r>
          </a:p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983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1051" y="930623"/>
            <a:ext cx="6759803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725203" y="1896478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6" y="2148901"/>
            <a:ext cx="780290" cy="780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846846" y="2167978"/>
            <a:ext cx="9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4" y="2198528"/>
            <a:ext cx="478795" cy="5147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</p:cNvCxnSpPr>
          <p:nvPr/>
        </p:nvCxnSpPr>
        <p:spPr>
          <a:xfrm>
            <a:off x="2924584" y="2947645"/>
            <a:ext cx="0" cy="100128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</p:cNvCxnSpPr>
          <p:nvPr/>
        </p:nvCxnSpPr>
        <p:spPr>
          <a:xfrm>
            <a:off x="1013653" y="2619869"/>
            <a:ext cx="1513356" cy="1872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0" y="2716738"/>
            <a:ext cx="118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NBME Employee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730199" y="1649793"/>
            <a:ext cx="1743103" cy="27699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Webfred</a:t>
            </a:r>
            <a:r>
              <a:rPr lang="en-US" sz="1200" dirty="0"/>
              <a:t>  Admin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87244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Process flow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37737"/>
              </p:ext>
            </p:extLst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/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/>
                        <a:t>SiteAdmin</a:t>
                      </a:r>
                      <a:r>
                        <a:rPr lang="en-US" sz="1200" b="1" kern="1200" dirty="0"/>
                        <a:t> Deploys Application </a:t>
                      </a:r>
                      <a:r>
                        <a:rPr lang="en-US" sz="1200" b="0" kern="1200" dirty="0"/>
                        <a:t>along with all dependent components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04876"/>
              </p:ext>
            </p:extLst>
          </p:nvPr>
        </p:nvGraphicFramePr>
        <p:xfrm>
          <a:off x="9334943" y="2952943"/>
          <a:ext cx="2480266" cy="1024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: User experience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AD extension intercepts the HTTP request and prompts for authentication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69" name="Freeform 128">
            <a:extLst>
              <a:ext uri="{FF2B5EF4-FFF2-40B4-BE49-F238E27FC236}">
                <a16:creationId xmlns:a16="http://schemas.microsoft.com/office/drawing/2014/main" id="{A9F8512C-D660-4AA2-A734-B6116947FEE1}"/>
              </a:ext>
            </a:extLst>
          </p:cNvPr>
          <p:cNvSpPr>
            <a:spLocks noChangeAspect="1"/>
          </p:cNvSpPr>
          <p:nvPr/>
        </p:nvSpPr>
        <p:spPr bwMode="black">
          <a:xfrm>
            <a:off x="2280780" y="4004520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5209166F-0E60-4B00-BC5E-3A659BEF8D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25225" y="4113946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F4DB4091-DE6F-46A3-BE03-3ACB366A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D8EC171-7CA1-4347-8FB2-4DF86EF1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89E576B-6592-49C0-8191-7468BE3AA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135668-8B66-4785-B9AD-0CD53B01E56D}"/>
              </a:ext>
            </a:extLst>
          </p:cNvPr>
          <p:cNvSpPr txBox="1"/>
          <p:nvPr/>
        </p:nvSpPr>
        <p:spPr>
          <a:xfrm>
            <a:off x="2150986" y="4711015"/>
            <a:ext cx="18389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5F8D2FE-98FB-4490-8A5E-01FAB516D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29996" y="3880822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9B723F5-F786-4768-BFDF-FF413113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B89CB78-453B-4B51-B60F-4863E66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F4DFB47-367C-4CCA-8F26-9F84FD6AE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02FD21-A3A0-43FD-8A66-950B4292BE18}"/>
              </a:ext>
            </a:extLst>
          </p:cNvPr>
          <p:cNvCxnSpPr>
            <a:cxnSpLocks/>
            <a:stCxn id="78" idx="1"/>
            <a:endCxn id="69" idx="8"/>
          </p:cNvCxnSpPr>
          <p:nvPr/>
        </p:nvCxnSpPr>
        <p:spPr>
          <a:xfrm flipH="1" flipV="1">
            <a:off x="3405253" y="4378110"/>
            <a:ext cx="2324743" cy="48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459728-36AE-4620-8FFD-F6CB2D3F403D}"/>
              </a:ext>
            </a:extLst>
          </p:cNvPr>
          <p:cNvSpPr txBox="1"/>
          <p:nvPr/>
        </p:nvSpPr>
        <p:spPr>
          <a:xfrm>
            <a:off x="5704414" y="4782166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805E30-63B8-40A6-BC56-24DD8090D3A7}"/>
              </a:ext>
            </a:extLst>
          </p:cNvPr>
          <p:cNvCxnSpPr>
            <a:cxnSpLocks/>
          </p:cNvCxnSpPr>
          <p:nvPr/>
        </p:nvCxnSpPr>
        <p:spPr>
          <a:xfrm flipV="1">
            <a:off x="2757798" y="2901524"/>
            <a:ext cx="0" cy="110299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2D776-1B35-4A76-B459-6BA42E6F1ECF}"/>
              </a:ext>
            </a:extLst>
          </p:cNvPr>
          <p:cNvSpPr/>
          <p:nvPr/>
        </p:nvSpPr>
        <p:spPr>
          <a:xfrm rot="16200000">
            <a:off x="2342761" y="2239600"/>
            <a:ext cx="901064" cy="400110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AD Azure Extension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998E6D1-571C-429E-94CD-0B8D9EB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4"/>
            <a:ext cx="9092484" cy="836711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NBME employee logs in to </a:t>
            </a:r>
            <a:r>
              <a:rPr lang="en-US" sz="3200" dirty="0" err="1"/>
              <a:t>Webfred</a:t>
            </a:r>
            <a:r>
              <a:rPr lang="en-US" sz="3200" dirty="0"/>
              <a:t> Admin portal </a:t>
            </a:r>
            <a:r>
              <a:rPr lang="en-US" sz="2200" dirty="0"/>
              <a:t>(resetting exams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6866E9-F3B6-4D5B-8194-0352605E407C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Calibri" panose="020F0502020204030204" pitchFamily="34" charset="0"/>
              </a:rPr>
              <a:t>Documentation Reference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: 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  <a:hlinkClick r:id="rId6"/>
              </a:rPr>
              <a:t>https://docs.microsoft.com/en-us/azure/app-service/app-service-mobile-how-to-configure-active-directory-authentication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 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64" grpId="0"/>
      <p:bldP spid="41" grpId="0" animBg="1"/>
      <p:bldP spid="69" grpId="0" animBg="1"/>
      <p:bldP spid="74" grpId="0"/>
      <p:bldP spid="80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F568D1-A94E-43F7-9CDA-EB1A401B8BBE}"/>
              </a:ext>
            </a:extLst>
          </p:cNvPr>
          <p:cNvSpPr/>
          <p:nvPr/>
        </p:nvSpPr>
        <p:spPr>
          <a:xfrm>
            <a:off x="2651302" y="3801423"/>
            <a:ext cx="5763120" cy="16860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3344" y="930623"/>
            <a:ext cx="6869118" cy="48842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934007" y="1526297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2" y="1876895"/>
            <a:ext cx="487393" cy="487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1070164" y="17687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" y="1828347"/>
            <a:ext cx="478795" cy="51470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797613" y="2085700"/>
            <a:ext cx="2237449" cy="348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208804" y="263683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939003" y="1279612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4911" y="4484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err="1"/>
                        <a:t>SiteAdmin</a:t>
                      </a:r>
                      <a:r>
                        <a:rPr lang="en-US" sz="1100" b="1" kern="1200" dirty="0"/>
                        <a:t> Deploys Application </a:t>
                      </a:r>
                      <a:r>
                        <a:rPr lang="en-US" sz="1100" b="0" kern="1200" dirty="0"/>
                        <a:t>along with all dependent components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1: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logs in to the Student Portal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CABDFF57-E46B-49CC-9D67-0AFC6E3432CA}"/>
              </a:ext>
            </a:extLst>
          </p:cNvPr>
          <p:cNvSpPr/>
          <p:nvPr/>
        </p:nvSpPr>
        <p:spPr>
          <a:xfrm>
            <a:off x="2934007" y="4223671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3" descr="A close up of a logo&#10;&#10;Description generated with high confidence">
            <a:extLst>
              <a:ext uri="{FF2B5EF4-FFF2-40B4-BE49-F238E27FC236}">
                <a16:creationId xmlns:a16="http://schemas.microsoft.com/office/drawing/2014/main" id="{C6EF3A02-FE24-4B69-A4EE-D59F32E3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74" y="4476094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76DDFD6-1F44-4160-94D1-73FF423E3A85}"/>
              </a:ext>
            </a:extLst>
          </p:cNvPr>
          <p:cNvSpPr/>
          <p:nvPr/>
        </p:nvSpPr>
        <p:spPr>
          <a:xfrm>
            <a:off x="2934007" y="3975736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Portal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DD5FE3-CBF7-45DF-A6F7-72D064E32D55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05558" y="2670944"/>
            <a:ext cx="1" cy="13047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28">
            <a:extLst>
              <a:ext uri="{FF2B5EF4-FFF2-40B4-BE49-F238E27FC236}">
                <a16:creationId xmlns:a16="http://schemas.microsoft.com/office/drawing/2014/main" id="{76BC6A8F-6654-43F8-B645-DC5BB859231A}"/>
              </a:ext>
            </a:extLst>
          </p:cNvPr>
          <p:cNvSpPr>
            <a:spLocks noChangeAspect="1"/>
          </p:cNvSpPr>
          <p:nvPr/>
        </p:nvSpPr>
        <p:spPr bwMode="black">
          <a:xfrm>
            <a:off x="6492987" y="4057248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98" b="0" i="0" u="none" strike="noStrike" kern="0" cap="none" spc="-50" normalizeH="0" baseline="0" noProof="0">
              <a:ln>
                <a:noFill/>
              </a:ln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B4371F91-1A2B-4578-A9F7-9DD21FD333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37432" y="4166674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51A9ECB-0452-4A77-82EA-C9E0245F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5775C1C4-BEA2-4DBA-B726-27456D1A9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A91C522A-D30D-44A3-B943-AB59906E5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8BAB30A-9746-4996-82CF-CC3097437C2E}"/>
              </a:ext>
            </a:extLst>
          </p:cNvPr>
          <p:cNvSpPr txBox="1"/>
          <p:nvPr/>
        </p:nvSpPr>
        <p:spPr>
          <a:xfrm>
            <a:off x="6363193" y="4763743"/>
            <a:ext cx="1707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Azure 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98845F-D41A-4B85-8D11-525A36905EA2}"/>
              </a:ext>
            </a:extLst>
          </p:cNvPr>
          <p:cNvSpPr txBox="1"/>
          <p:nvPr/>
        </p:nvSpPr>
        <p:spPr>
          <a:xfrm>
            <a:off x="3802200" y="2945908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(OAuth Bearer/ JWT)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CEA036-6146-4BC4-87A9-FA44888180A3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4738712" y="2188345"/>
            <a:ext cx="2158676" cy="50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E0F2FD-7963-4056-93D5-C58F1E68CADF}"/>
              </a:ext>
            </a:extLst>
          </p:cNvPr>
          <p:cNvCxnSpPr>
            <a:cxnSpLocks/>
          </p:cNvCxnSpPr>
          <p:nvPr/>
        </p:nvCxnSpPr>
        <p:spPr>
          <a:xfrm>
            <a:off x="4838500" y="2027631"/>
            <a:ext cx="2094139" cy="44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:a16="http://schemas.microsoft.com/office/drawing/2014/main" id="{65E42D11-E18F-41C2-A757-8D3AF048E2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7388" y="2147843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F26CD1F8-99BA-4968-A0F4-DBF04947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3FDA36DD-52EE-4FA3-811D-906F5B9D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341D8991-D740-41F9-A9A4-04D193B40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3F53491-3173-4B05-AAE9-44023BAF1421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59413" y="3074389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A5DB196-2A42-4BF5-848F-15550E5C29B0}"/>
              </a:ext>
            </a:extLst>
          </p:cNvPr>
          <p:cNvSpPr txBox="1"/>
          <p:nvPr/>
        </p:nvSpPr>
        <p:spPr>
          <a:xfrm>
            <a:off x="6610905" y="3022090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F393F5-1116-4B5C-B7A2-B49560BA27D1}"/>
              </a:ext>
            </a:extLst>
          </p:cNvPr>
          <p:cNvSpPr txBox="1"/>
          <p:nvPr/>
        </p:nvSpPr>
        <p:spPr>
          <a:xfrm rot="758104">
            <a:off x="5191105" y="1606003"/>
            <a:ext cx="170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access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AD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+ Target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WebFred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AppID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8D7A40-6AAA-45EE-B6C7-05FDADF92E68}"/>
              </a:ext>
            </a:extLst>
          </p:cNvPr>
          <p:cNvSpPr txBox="1"/>
          <p:nvPr/>
        </p:nvSpPr>
        <p:spPr>
          <a:xfrm rot="738172">
            <a:off x="4988668" y="2443891"/>
            <a:ext cx="1436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 Token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24D98C00-9FF9-4502-A548-046544B6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5"/>
            <a:ext cx="9092484" cy="74784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Application to Application Authentication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CBA035-0024-4893-BD63-EC8E621C4259}"/>
              </a:ext>
            </a:extLst>
          </p:cNvPr>
          <p:cNvGrpSpPr/>
          <p:nvPr/>
        </p:nvGrpSpPr>
        <p:grpSpPr>
          <a:xfrm>
            <a:off x="3935071" y="1876895"/>
            <a:ext cx="715039" cy="437760"/>
            <a:chOff x="10495985" y="4951115"/>
            <a:chExt cx="2012868" cy="135331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7674426-17FE-4092-8168-0E2F0715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7FFCC1C-1D25-4393-A99D-ACA6F38D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A0900E-C358-4341-924C-17AE4469C0CD}"/>
              </a:ext>
            </a:extLst>
          </p:cNvPr>
          <p:cNvSpPr txBox="1"/>
          <p:nvPr/>
        </p:nvSpPr>
        <p:spPr>
          <a:xfrm>
            <a:off x="3570730" y="197425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5C48E-658A-46DF-AFEC-00AF791D93DE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Documentation Reference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: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  <a:hlinkClick r:id="rId8"/>
              </a:rPr>
              <a:t>https://docs.microsoft.com/en-us/azure/active-directory/develop/active-directory-authentication-scenarios#daemon-or-server-application-to-web-api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C5AC31B-A8E1-46F4-8FEA-3EED556DEAF9}"/>
              </a:ext>
            </a:extLst>
          </p:cNvPr>
          <p:cNvCxnSpPr>
            <a:cxnSpLocks/>
          </p:cNvCxnSpPr>
          <p:nvPr/>
        </p:nvCxnSpPr>
        <p:spPr>
          <a:xfrm flipH="1" flipV="1">
            <a:off x="4334311" y="4906963"/>
            <a:ext cx="2026227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827C009-196E-41D8-B5B5-0E9B040E61B5}"/>
              </a:ext>
            </a:extLst>
          </p:cNvPr>
          <p:cNvCxnSpPr>
            <a:cxnSpLocks/>
          </p:cNvCxnSpPr>
          <p:nvPr/>
        </p:nvCxnSpPr>
        <p:spPr>
          <a:xfrm>
            <a:off x="4434099" y="4746249"/>
            <a:ext cx="1926439" cy="1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65AD213-8473-4F84-AE72-4379D5002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7025"/>
              </p:ext>
            </p:extLst>
          </p:nvPr>
        </p:nvGraphicFramePr>
        <p:xfrm>
          <a:off x="9332380" y="3667057"/>
          <a:ext cx="2480266" cy="78028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2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Student Portal Requests Authentication token for </a:t>
                      </a:r>
                      <a:r>
                        <a:rPr lang="en-US" sz="11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AD Application</a:t>
                      </a: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requesting access to </a:t>
                      </a:r>
                      <a:r>
                        <a:rPr lang="en-US" sz="11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endParaRPr lang="en-US" sz="11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850DE8DF-499B-41BF-A627-BB65A321C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88681"/>
              </p:ext>
            </p:extLst>
          </p:nvPr>
        </p:nvGraphicFramePr>
        <p:xfrm>
          <a:off x="9332380" y="4450091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3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Passes the token to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along with other payload information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EE09FC45-85D0-4940-B0E9-544E85662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92029"/>
              </p:ext>
            </p:extLst>
          </p:nvPr>
        </p:nvGraphicFramePr>
        <p:xfrm>
          <a:off x="9332380" y="5163821"/>
          <a:ext cx="2480266" cy="93268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4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validates the token and if successful continues processing the request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4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21" grpId="0"/>
      <p:bldP spid="64" grpId="0"/>
      <p:bldP spid="41" grpId="0" animBg="1"/>
      <p:bldP spid="43" grpId="0" animBg="1"/>
      <p:bldP spid="45" grpId="0" animBg="1"/>
      <p:bldP spid="51" grpId="0" animBg="1"/>
      <p:bldP spid="65" grpId="0"/>
      <p:bldP spid="82" grpId="0"/>
      <p:bldP spid="99" grpId="0"/>
      <p:bldP spid="100" grpId="0"/>
      <p:bldP spid="10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D9E4-B5B0-40BE-A45E-9820CE2E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BACC-28C5-482F-A7AF-6CE6C00D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Where is the master list of users stored? (On-</a:t>
            </a:r>
            <a:r>
              <a:rPr lang="en-US" dirty="0" err="1"/>
              <a:t>prem</a:t>
            </a:r>
            <a:r>
              <a:rPr lang="en-US" dirty="0"/>
              <a:t> AD, </a:t>
            </a:r>
            <a:r>
              <a:rPr lang="en-US" dirty="0" err="1"/>
              <a:t>SalesForce</a:t>
            </a:r>
            <a:r>
              <a:rPr lang="en-US" dirty="0"/>
              <a:t>, AAD)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application need to know about users?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the applications need to Authenticate?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operate/manage the users and the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6099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4" y="18256"/>
            <a:ext cx="10380955" cy="840726"/>
          </a:xfrm>
        </p:spPr>
        <p:txBody>
          <a:bodyPr>
            <a:normAutofit/>
          </a:bodyPr>
          <a:lstStyle/>
          <a:p>
            <a:r>
              <a:rPr lang="en-US" dirty="0"/>
              <a:t>Student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564" y="236966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F606F-612A-49C0-A298-DEC262FE2285}"/>
              </a:ext>
            </a:extLst>
          </p:cNvPr>
          <p:cNvSpPr/>
          <p:nvPr/>
        </p:nvSpPr>
        <p:spPr>
          <a:xfrm>
            <a:off x="4733278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Student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1229826" y="326852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2964" y="2816778"/>
            <a:ext cx="2580314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4733278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60EBA-CE0D-4932-8584-8C45114E5B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07476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455EA-FED0-4B91-9C85-C06DC6B75C30}"/>
              </a:ext>
            </a:extLst>
          </p:cNvPr>
          <p:cNvSpPr txBox="1"/>
          <p:nvPr/>
        </p:nvSpPr>
        <p:spPr>
          <a:xfrm>
            <a:off x="2397294" y="2369663"/>
            <a:ext cx="187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Authenticates</a:t>
            </a:r>
          </a:p>
          <a:p>
            <a:r>
              <a:rPr lang="en-US" sz="1200" dirty="0"/>
              <a:t>To Oracle Identity Manager</a:t>
            </a:r>
          </a:p>
        </p:txBody>
      </p:sp>
      <p:sp>
        <p:nvSpPr>
          <p:cNvPr id="10" name="Freeform 128">
            <a:extLst>
              <a:ext uri="{FF2B5EF4-FFF2-40B4-BE49-F238E27FC236}">
                <a16:creationId xmlns:a16="http://schemas.microsoft.com/office/drawing/2014/main" id="{38FD414C-23BB-4E04-89D2-75D11328C54F}"/>
              </a:ext>
            </a:extLst>
          </p:cNvPr>
          <p:cNvSpPr>
            <a:spLocks noChangeAspect="1"/>
          </p:cNvSpPr>
          <p:nvPr/>
        </p:nvSpPr>
        <p:spPr bwMode="black">
          <a:xfrm>
            <a:off x="9591782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2C009F9-F41A-4371-A67F-3DF4935EE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6227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B1A8CB-C891-418C-B13B-1A100152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CE8874F-0E23-4FC3-B6B5-1819A40A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1260CC-34D3-4222-B62B-1944F3806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81B01-9B77-4F70-970D-1E51209D35CD}"/>
              </a:ext>
            </a:extLst>
          </p:cNvPr>
          <p:cNvSpPr txBox="1"/>
          <p:nvPr/>
        </p:nvSpPr>
        <p:spPr>
          <a:xfrm>
            <a:off x="9461988" y="2963338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F563C-41DE-4D6F-814A-A0FBAD8C7BC2}"/>
              </a:ext>
            </a:extLst>
          </p:cNvPr>
          <p:cNvCxnSpPr>
            <a:cxnSpLocks/>
          </p:cNvCxnSpPr>
          <p:nvPr/>
        </p:nvCxnSpPr>
        <p:spPr>
          <a:xfrm flipH="1" flipV="1">
            <a:off x="7046371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DAF61-FA6A-4597-8DFD-78BAF9CB1871}"/>
              </a:ext>
            </a:extLst>
          </p:cNvPr>
          <p:cNvCxnSpPr>
            <a:cxnSpLocks/>
          </p:cNvCxnSpPr>
          <p:nvPr/>
        </p:nvCxnSpPr>
        <p:spPr>
          <a:xfrm>
            <a:off x="7146162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91BB1-7022-4D16-8EF1-F11B8D4B690B}"/>
              </a:ext>
            </a:extLst>
          </p:cNvPr>
          <p:cNvSpPr/>
          <p:nvPr/>
        </p:nvSpPr>
        <p:spPr>
          <a:xfrm>
            <a:off x="6841362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94CEB-B8CB-46C6-B3AB-B4D8F988A125}"/>
              </a:ext>
            </a:extLst>
          </p:cNvPr>
          <p:cNvSpPr/>
          <p:nvPr/>
        </p:nvSpPr>
        <p:spPr>
          <a:xfrm>
            <a:off x="8974471" y="2984425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1A3D5-BC12-4F65-BC54-2839227E0A7C}"/>
              </a:ext>
            </a:extLst>
          </p:cNvPr>
          <p:cNvSpPr txBox="1"/>
          <p:nvPr/>
        </p:nvSpPr>
        <p:spPr>
          <a:xfrm>
            <a:off x="5821221" y="3820755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030DCA-9D5D-4AB0-92B7-061B655259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2505D0B7-D3E3-4401-9BA3-3F6DA8FC1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5995" y="413965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97A6A28-9EF1-459E-B64C-55BBB35C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A9763F5-61E6-4A53-AB65-029DE39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587B28B-22CB-486A-B562-D32ADFF2C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19A9F-55CB-4771-82B6-5AF337229009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10138020" y="1340511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ED593-03A2-4437-A1E6-067E423C6EED}"/>
              </a:ext>
            </a:extLst>
          </p:cNvPr>
          <p:cNvSpPr txBox="1"/>
          <p:nvPr/>
        </p:nvSpPr>
        <p:spPr>
          <a:xfrm>
            <a:off x="10377131" y="1129425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243941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7" y="18256"/>
            <a:ext cx="10326033" cy="840726"/>
          </a:xfrm>
        </p:spPr>
        <p:txBody>
          <a:bodyPr>
            <a:normAutofit/>
          </a:bodyPr>
          <a:lstStyle/>
          <a:p>
            <a:r>
              <a:rPr lang="en-US" dirty="0"/>
              <a:t>On-Premises NBME employee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79" y="18165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818671" y="2503238"/>
            <a:ext cx="11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NBME </a:t>
            </a:r>
          </a:p>
          <a:p>
            <a:r>
              <a:rPr lang="en-US" dirty="0"/>
              <a:t>Employee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cxnSpLocks/>
            <a:stCxn id="5" idx="2"/>
            <a:endCxn id="13" idx="4"/>
          </p:cNvCxnSpPr>
          <p:nvPr/>
        </p:nvCxnSpPr>
        <p:spPr>
          <a:xfrm>
            <a:off x="1521679" y="2730937"/>
            <a:ext cx="2028383" cy="59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5080675" y="1368624"/>
            <a:ext cx="3198654" cy="190383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sp>
        <p:nvSpPr>
          <p:cNvPr id="13" name="Freeform 128">
            <a:extLst>
              <a:ext uri="{FF2B5EF4-FFF2-40B4-BE49-F238E27FC236}">
                <a16:creationId xmlns:a16="http://schemas.microsoft.com/office/drawing/2014/main" id="{3AFA1CE3-4FAE-4D75-B7FA-D31235D81EC6}"/>
              </a:ext>
            </a:extLst>
          </p:cNvPr>
          <p:cNvSpPr>
            <a:spLocks noChangeAspect="1"/>
          </p:cNvSpPr>
          <p:nvPr/>
        </p:nvSpPr>
        <p:spPr bwMode="black">
          <a:xfrm>
            <a:off x="3307052" y="306989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11E4E2D-7EA6-48CE-8FF1-A40643C9B0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497" y="317931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3326B-5629-4316-9137-EF6E666F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CEE569-3954-4E23-BB2A-1AC34B6B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271CCB-259D-4E7E-980B-C1D9E6592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EB4E-6F85-43FB-97ED-61EAC0BF196D}"/>
              </a:ext>
            </a:extLst>
          </p:cNvPr>
          <p:cNvGrpSpPr/>
          <p:nvPr/>
        </p:nvGrpSpPr>
        <p:grpSpPr>
          <a:xfrm>
            <a:off x="918610" y="3868670"/>
            <a:ext cx="1306704" cy="1141931"/>
            <a:chOff x="1229063" y="2936190"/>
            <a:chExt cx="1333095" cy="1164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45F7-4279-4CAD-8143-188A20A13A73}"/>
                </a:ext>
              </a:extLst>
            </p:cNvPr>
            <p:cNvSpPr/>
            <p:nvPr/>
          </p:nvSpPr>
          <p:spPr>
            <a:xfrm>
              <a:off x="1229063" y="3714058"/>
              <a:ext cx="1333095" cy="38712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Windows Server</a:t>
              </a:r>
            </a:p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Active Directory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7A971C-9D57-4FAD-8252-80730091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1392" y="2936190"/>
              <a:ext cx="1005840" cy="665838"/>
            </a:xfrm>
            <a:prstGeom prst="rect">
              <a:avLst/>
            </a:prstGeom>
          </p:spPr>
        </p:pic>
      </p:grpSp>
      <p:sp>
        <p:nvSpPr>
          <p:cNvPr id="23" name="Freeform 226">
            <a:extLst>
              <a:ext uri="{FF2B5EF4-FFF2-40B4-BE49-F238E27FC236}">
                <a16:creationId xmlns:a16="http://schemas.microsoft.com/office/drawing/2014/main" id="{02415257-595A-4CD9-AF18-326F5AC900BA}"/>
              </a:ext>
            </a:extLst>
          </p:cNvPr>
          <p:cNvSpPr/>
          <p:nvPr/>
        </p:nvSpPr>
        <p:spPr bwMode="auto">
          <a:xfrm>
            <a:off x="-2211128" y="4537459"/>
            <a:ext cx="7465613" cy="3772674"/>
          </a:xfrm>
          <a:custGeom>
            <a:avLst/>
            <a:gdLst>
              <a:gd name="connsiteX0" fmla="*/ 3241104 w 7616394"/>
              <a:gd name="connsiteY0" fmla="*/ 0 h 3848870"/>
              <a:gd name="connsiteX1" fmla="*/ 3808197 w 7616394"/>
              <a:gd name="connsiteY1" fmla="*/ 82961 h 3848870"/>
              <a:gd name="connsiteX2" fmla="*/ 4375290 w 7616394"/>
              <a:gd name="connsiteY2" fmla="*/ 0 h 3848870"/>
              <a:gd name="connsiteX3" fmla="*/ 7616394 w 7616394"/>
              <a:gd name="connsiteY3" fmla="*/ 3848870 h 3848870"/>
              <a:gd name="connsiteX4" fmla="*/ 0 w 7616394"/>
              <a:gd name="connsiteY4" fmla="*/ 3848870 h 38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394" h="3848870">
                <a:moveTo>
                  <a:pt x="3241104" y="0"/>
                </a:moveTo>
                <a:lnTo>
                  <a:pt x="3808197" y="82961"/>
                </a:lnTo>
                <a:lnTo>
                  <a:pt x="4375290" y="0"/>
                </a:lnTo>
                <a:lnTo>
                  <a:pt x="7616394" y="3848870"/>
                </a:lnTo>
                <a:lnTo>
                  <a:pt x="0" y="3848870"/>
                </a:lnTo>
                <a:close/>
              </a:path>
            </a:pathLst>
          </a:custGeom>
          <a:solidFill>
            <a:srgbClr val="0054A6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A6C8-1641-45FC-98D4-51127BC595F6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014643" y="3691070"/>
            <a:ext cx="1418332" cy="50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1F37-8E0E-4CC1-B299-5FA297330A90}"/>
              </a:ext>
            </a:extLst>
          </p:cNvPr>
          <p:cNvCxnSpPr>
            <a:cxnSpLocks/>
          </p:cNvCxnSpPr>
          <p:nvPr/>
        </p:nvCxnSpPr>
        <p:spPr>
          <a:xfrm flipH="1" flipV="1">
            <a:off x="2436079" y="1963477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F73CE-F351-450F-95B7-EAAC37E144FF}"/>
              </a:ext>
            </a:extLst>
          </p:cNvPr>
          <p:cNvSpPr txBox="1"/>
          <p:nvPr/>
        </p:nvSpPr>
        <p:spPr>
          <a:xfrm>
            <a:off x="299722" y="542958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NBME On-Premise 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5070E-3EE1-43B0-8A8C-FB9B32EA6507}"/>
              </a:ext>
            </a:extLst>
          </p:cNvPr>
          <p:cNvSpPr txBox="1"/>
          <p:nvPr/>
        </p:nvSpPr>
        <p:spPr>
          <a:xfrm>
            <a:off x="3283132" y="380413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C05113-362E-4F12-A133-07982495007D}"/>
              </a:ext>
            </a:extLst>
          </p:cNvPr>
          <p:cNvSpPr/>
          <p:nvPr/>
        </p:nvSpPr>
        <p:spPr>
          <a:xfrm>
            <a:off x="1865967" y="189842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➎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339779-6789-4300-914C-05CDA639966B}"/>
              </a:ext>
            </a:extLst>
          </p:cNvPr>
          <p:cNvSpPr/>
          <p:nvPr/>
        </p:nvSpPr>
        <p:spPr>
          <a:xfrm>
            <a:off x="2453917" y="343213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➍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A969F-CF7A-4B08-8AA5-7359D76561B0}"/>
              </a:ext>
            </a:extLst>
          </p:cNvPr>
          <p:cNvSpPr/>
          <p:nvPr/>
        </p:nvSpPr>
        <p:spPr>
          <a:xfrm>
            <a:off x="2453917" y="256775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➌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9F309-7135-4F5D-9629-C5FD687C37C5}"/>
              </a:ext>
            </a:extLst>
          </p:cNvPr>
          <p:cNvCxnSpPr>
            <a:cxnSpLocks/>
          </p:cNvCxnSpPr>
          <p:nvPr/>
        </p:nvCxnSpPr>
        <p:spPr>
          <a:xfrm>
            <a:off x="2535870" y="1802764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515C4E-1E59-407C-9154-14D7E954599D}"/>
              </a:ext>
            </a:extLst>
          </p:cNvPr>
          <p:cNvCxnSpPr>
            <a:cxnSpLocks/>
          </p:cNvCxnSpPr>
          <p:nvPr/>
        </p:nvCxnSpPr>
        <p:spPr>
          <a:xfrm>
            <a:off x="1945196" y="2357616"/>
            <a:ext cx="3110289" cy="5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30448B-F88F-413C-82BE-C8644A487DE2}"/>
              </a:ext>
            </a:extLst>
          </p:cNvPr>
          <p:cNvSpPr/>
          <p:nvPr/>
        </p:nvSpPr>
        <p:spPr>
          <a:xfrm>
            <a:off x="2231070" y="136255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C0D070-FD40-48BD-9891-2D6BC32DB677}"/>
              </a:ext>
            </a:extLst>
          </p:cNvPr>
          <p:cNvSpPr/>
          <p:nvPr/>
        </p:nvSpPr>
        <p:spPr>
          <a:xfrm>
            <a:off x="4533480" y="175051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370F732-4252-463D-97A0-A5D1D63D38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F39376-2C61-4166-8543-22B2C8D47684}"/>
              </a:ext>
            </a:extLst>
          </p:cNvPr>
          <p:cNvSpPr/>
          <p:nvPr/>
        </p:nvSpPr>
        <p:spPr>
          <a:xfrm>
            <a:off x="8595360" y="969264"/>
            <a:ext cx="3502152" cy="5769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and On-premises AD Domain controller are connected using Azure AD Connect</a:t>
            </a:r>
            <a:r>
              <a:rPr lang="en-US" dirty="0"/>
              <a:t> ( refer details here </a:t>
            </a:r>
            <a:r>
              <a:rPr lang="en-US" dirty="0">
                <a:hlinkClick r:id="rId5"/>
              </a:rPr>
              <a:t>Trust diagram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/>
          <a:lstStyle/>
          <a:p>
            <a:r>
              <a:rPr lang="en-US" dirty="0"/>
              <a:t>Student Logs in to </a:t>
            </a:r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159" y="1200727"/>
            <a:ext cx="3063513" cy="49762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B2B53-174D-46B4-AC74-5DB50D95DE4A}"/>
              </a:ext>
            </a:extLst>
          </p:cNvPr>
          <p:cNvGrpSpPr/>
          <p:nvPr/>
        </p:nvGrpSpPr>
        <p:grpSpPr>
          <a:xfrm>
            <a:off x="2021201" y="1933436"/>
            <a:ext cx="1353125" cy="966957"/>
            <a:chOff x="10495985" y="4951115"/>
            <a:chExt cx="2012868" cy="1353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79653F-434E-421F-B588-8D4973ED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AC7331-01B3-4688-88CE-F0B3F7F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2370337" y="5069149"/>
            <a:ext cx="2667533" cy="1179441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5729896" y="1744123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186D5B-2D20-4889-8B98-DD7583D3EF5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697764" y="2900393"/>
            <a:ext cx="1006340" cy="216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F03CD-E133-468E-9413-43836EE6FE28}"/>
              </a:ext>
            </a:extLst>
          </p:cNvPr>
          <p:cNvCxnSpPr>
            <a:cxnSpLocks/>
          </p:cNvCxnSpPr>
          <p:nvPr/>
        </p:nvCxnSpPr>
        <p:spPr>
          <a:xfrm flipH="1">
            <a:off x="3374327" y="2495705"/>
            <a:ext cx="2273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77E4F9-CDB5-430A-B0F8-3B930E40F809}"/>
              </a:ext>
            </a:extLst>
          </p:cNvPr>
          <p:cNvCxnSpPr>
            <a:cxnSpLocks/>
          </p:cNvCxnSpPr>
          <p:nvPr/>
        </p:nvCxnSpPr>
        <p:spPr>
          <a:xfrm>
            <a:off x="3474117" y="2334992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3355612" y="2572546"/>
            <a:ext cx="266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AAD Registered Application, Client ID and Secret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BBD-6004-494D-A17E-1E3B29CAF1A6}"/>
              </a:ext>
            </a:extLst>
          </p:cNvPr>
          <p:cNvSpPr txBox="1"/>
          <p:nvPr/>
        </p:nvSpPr>
        <p:spPr>
          <a:xfrm>
            <a:off x="4003132" y="1333271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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9EB597-A406-4388-8A57-0C6C6E08AB78}"/>
              </a:ext>
            </a:extLst>
          </p:cNvPr>
          <p:cNvSpPr txBox="1"/>
          <p:nvPr/>
        </p:nvSpPr>
        <p:spPr>
          <a:xfrm>
            <a:off x="3340130" y="3747402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</p:spTree>
    <p:extLst>
      <p:ext uri="{BB962C8B-B14F-4D97-AF65-F5344CB8AC3E}">
        <p14:creationId xmlns:p14="http://schemas.microsoft.com/office/powerpoint/2010/main" val="3212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/>
          </a:bodyPr>
          <a:lstStyle/>
          <a:p>
            <a:r>
              <a:rPr lang="en-US" dirty="0"/>
              <a:t>Authentication across 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363" y="1200727"/>
            <a:ext cx="1850309" cy="4976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1981711" y="1551356"/>
            <a:ext cx="4650753" cy="3979432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WebFred</a:t>
            </a:r>
            <a:r>
              <a:rPr lang="en-US" dirty="0">
                <a:solidFill>
                  <a:schemeClr val="accent1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8376565" y="2319469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6654132" y="2689525"/>
            <a:ext cx="18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[Uses AAD Registered Application, Client ID and Secret]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951EC-33D7-420B-83B5-83130AB268CD}"/>
              </a:ext>
            </a:extLst>
          </p:cNvPr>
          <p:cNvSpPr/>
          <p:nvPr/>
        </p:nvSpPr>
        <p:spPr>
          <a:xfrm>
            <a:off x="2375461" y="212720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395-C907-4422-A5C8-CBA2317F12E3}"/>
              </a:ext>
            </a:extLst>
          </p:cNvPr>
          <p:cNvSpPr/>
          <p:nvPr/>
        </p:nvSpPr>
        <p:spPr>
          <a:xfrm>
            <a:off x="4299526" y="2127209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Authorization Token and lets the request continue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5EA26-6A28-472A-8C24-0BAF2868493D}"/>
              </a:ext>
            </a:extLst>
          </p:cNvPr>
          <p:cNvSpPr/>
          <p:nvPr/>
        </p:nvSpPr>
        <p:spPr>
          <a:xfrm>
            <a:off x="2375461" y="374526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Middle Tier (Business Layer)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729CA-9A21-44BF-9465-AD4E50AE766F}"/>
              </a:ext>
            </a:extLst>
          </p:cNvPr>
          <p:cNvSpPr/>
          <p:nvPr/>
        </p:nvSpPr>
        <p:spPr>
          <a:xfrm>
            <a:off x="3324765" y="4701959"/>
            <a:ext cx="2382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up datastore connection string in secure store 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 Azure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KeyVault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2557-3A18-4721-B8C5-36346660CF7B}"/>
              </a:ext>
            </a:extLst>
          </p:cNvPr>
          <p:cNvSpPr/>
          <p:nvPr/>
        </p:nvSpPr>
        <p:spPr>
          <a:xfrm>
            <a:off x="2375460" y="5824491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2EAA58-34AB-423A-A900-403F5E5F8E7F}"/>
              </a:ext>
            </a:extLst>
          </p:cNvPr>
          <p:cNvSpPr/>
          <p:nvPr/>
        </p:nvSpPr>
        <p:spPr>
          <a:xfrm>
            <a:off x="4155577" y="5824491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Authentication Token and lets the request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F06AD-E3C3-44E4-A687-CDCFAFE9F2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300616" y="2832152"/>
            <a:ext cx="0" cy="9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0ADD51-8771-4324-9296-DFF1655A3F1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300615" y="4450212"/>
            <a:ext cx="1" cy="13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2057C-A619-4549-84D1-1ABCAD2345A0}"/>
              </a:ext>
            </a:extLst>
          </p:cNvPr>
          <p:cNvSpPr/>
          <p:nvPr/>
        </p:nvSpPr>
        <p:spPr>
          <a:xfrm>
            <a:off x="3322285" y="3041385"/>
            <a:ext cx="2382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[Optionally]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Sends Authorization Token for Middle Tier (registered as an AAD Integrated Application)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B45FB-6EB8-4C70-A32A-A9141E0D967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225770" y="2479681"/>
            <a:ext cx="4505652" cy="2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B2233C-B2B1-4EB2-8FA7-71A6E63369A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4225770" y="2746186"/>
            <a:ext cx="4505652" cy="13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682</Words>
  <Application>Microsoft Office PowerPoint</Application>
  <PresentationFormat>Widescreen</PresentationFormat>
  <Paragraphs>191</Paragraphs>
  <Slides>15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Segoe UI Symbol</vt:lpstr>
      <vt:lpstr>Times New Roman</vt:lpstr>
      <vt:lpstr>Office Theme</vt:lpstr>
      <vt:lpstr>NBME Identity Scenarios</vt:lpstr>
      <vt:lpstr>Identity Scenarios Proof Of Concept</vt:lpstr>
      <vt:lpstr>NBME Key Identity Management Scenarios </vt:lpstr>
      <vt:lpstr>NBME employee logs in to Webfred Admin portal (resetting exams etc)</vt:lpstr>
      <vt:lpstr>Application to Application Authentication</vt:lpstr>
      <vt:lpstr>Questions to ask…</vt:lpstr>
      <vt:lpstr>Student logs in</vt:lpstr>
      <vt:lpstr>On-Premises NBME employee logs in</vt:lpstr>
      <vt:lpstr>Student Logs in to SalesForce</vt:lpstr>
      <vt:lpstr>Authentication across Architecture Layers</vt:lpstr>
      <vt:lpstr>Application to Application Authentication (e.g. Daemon, Service, API etc)</vt:lpstr>
      <vt:lpstr>Internal Application to Internal Application Authentication (e.g. Daemon, Service, API etc)</vt:lpstr>
      <vt:lpstr>User SSO from External Application to Internal Application (e.g. SalesForce)</vt:lpstr>
      <vt:lpstr>Appendix</vt:lpstr>
      <vt:lpstr>Cloud Identity Strategy Azure Active Directory as your central Authentication provider</vt:lpstr>
      <vt:lpstr>Cloud Identity Strategy Azure Active Directory as your central Authentication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91</cp:revision>
  <dcterms:created xsi:type="dcterms:W3CDTF">2017-12-05T05:12:40Z</dcterms:created>
  <dcterms:modified xsi:type="dcterms:W3CDTF">2018-01-12T15:30:02Z</dcterms:modified>
</cp:coreProperties>
</file>