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65" r:id="rId3"/>
    <p:sldId id="261" r:id="rId4"/>
    <p:sldId id="263" r:id="rId5"/>
    <p:sldId id="257" r:id="rId6"/>
    <p:sldId id="259" r:id="rId7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2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393A-C9D9-411C-877D-22B2C7896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9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393A-C9D9-411C-877D-22B2C7896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393A-C9D9-411C-877D-22B2C7896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393A-C9D9-411C-877D-22B2C7896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393A-C9D9-411C-877D-22B2C7896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393A-C9D9-411C-877D-22B2C7896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9" r:id="rId15"/>
    <p:sldLayoutId id="2147483682" r:id="rId16"/>
    <p:sldLayoutId id="2147483681" r:id="rId17"/>
    <p:sldLayoutId id="2147483680" r:id="rId18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emf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7.png"/><Relationship Id="rId18" Type="http://schemas.openxmlformats.org/officeDocument/2006/relationships/image" Target="../media/image7.png"/><Relationship Id="rId26" Type="http://schemas.openxmlformats.org/officeDocument/2006/relationships/image" Target="../media/image34.png"/><Relationship Id="rId3" Type="http://schemas.openxmlformats.org/officeDocument/2006/relationships/image" Target="../media/image16.png"/><Relationship Id="rId21" Type="http://schemas.openxmlformats.org/officeDocument/2006/relationships/image" Target="../media/image31.png"/><Relationship Id="rId7" Type="http://schemas.openxmlformats.org/officeDocument/2006/relationships/image" Target="../media/image3.png"/><Relationship Id="rId12" Type="http://schemas.openxmlformats.org/officeDocument/2006/relationships/image" Target="../media/image26.png"/><Relationship Id="rId17" Type="http://schemas.openxmlformats.org/officeDocument/2006/relationships/image" Target="../media/image28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.png"/><Relationship Id="rId20" Type="http://schemas.openxmlformats.org/officeDocument/2006/relationships/image" Target="../media/image30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emf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5" Type="http://schemas.openxmlformats.org/officeDocument/2006/relationships/image" Target="../media/image23.emf"/><Relationship Id="rId15" Type="http://schemas.openxmlformats.org/officeDocument/2006/relationships/image" Target="../media/image4.png"/><Relationship Id="rId23" Type="http://schemas.openxmlformats.org/officeDocument/2006/relationships/image" Target="../media/image32.png"/><Relationship Id="rId28" Type="http://schemas.openxmlformats.org/officeDocument/2006/relationships/image" Target="../media/image35.png"/><Relationship Id="rId10" Type="http://schemas.openxmlformats.org/officeDocument/2006/relationships/image" Target="../media/image25.png"/><Relationship Id="rId19" Type="http://schemas.openxmlformats.org/officeDocument/2006/relationships/image" Target="../media/image29.gif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image" Target="../media/image5.png"/><Relationship Id="rId27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Azure-SQL-DB-auditing-OMS-integration" TargetMode="External"/><Relationship Id="rId13" Type="http://schemas.openxmlformats.org/officeDocument/2006/relationships/hyperlink" Target="https://docs.microsoft.com/en-us/azure/log-analytics/log-analytics-azure-key-vault" TargetMode="External"/><Relationship Id="rId18" Type="http://schemas.openxmlformats.org/officeDocument/2006/relationships/hyperlink" Target="https://docs.microsoft.com/en-us/azure/key-vault/key-vault-logging" TargetMode="External"/><Relationship Id="rId26" Type="http://schemas.openxmlformats.org/officeDocument/2006/relationships/hyperlink" Target="https://docs.microsoft.com/en-us/azure/application-gateway/application-gateway-web-application-firewall-portal" TargetMode="External"/><Relationship Id="rId3" Type="http://schemas.openxmlformats.org/officeDocument/2006/relationships/hyperlink" Target="https://docs.microsoft.com/en-us/azure/sql-database/sql-database-auditing-get-started" TargetMode="External"/><Relationship Id="rId21" Type="http://schemas.openxmlformats.org/officeDocument/2006/relationships/hyperlink" Target="https://docs.microsoft.com/en-us/azure/app-service-web/app-service-app-service-environment-web-application-firewall" TargetMode="External"/><Relationship Id="rId34" Type="http://schemas.openxmlformats.org/officeDocument/2006/relationships/hyperlink" Target="https://docs.microsoft.com/en-us/azure/virtual-machines/virtual-machines-windows-extensions-diagnostics-template" TargetMode="External"/><Relationship Id="rId7" Type="http://schemas.openxmlformats.org/officeDocument/2006/relationships/hyperlink" Target="https://docs.microsoft.com/en-us/azure/sql-database/sql-database-aad-authentication" TargetMode="External"/><Relationship Id="rId12" Type="http://schemas.openxmlformats.org/officeDocument/2006/relationships/hyperlink" Target="https://docs.microsoft.com/en-us/azure/log-analytics/log-analytics-change-tracking" TargetMode="External"/><Relationship Id="rId17" Type="http://schemas.openxmlformats.org/officeDocument/2006/relationships/hyperlink" Target="https://docs.microsoft.com/en-us/azure/app-service-web/web-sites-enable-diagnostic-log" TargetMode="External"/><Relationship Id="rId25" Type="http://schemas.openxmlformats.org/officeDocument/2006/relationships/hyperlink" Target="https://docs.microsoft.com/en-us/azure/application-gateway/application-gateway-create-gateway-portal" TargetMode="External"/><Relationship Id="rId33" Type="http://schemas.openxmlformats.org/officeDocument/2006/relationships/hyperlink" Target="https://docs.microsoft.com/en-us/azure/virtual-machines/virtual-machines-windows-extensions-oms" TargetMode="External"/><Relationship Id="rId38" Type="http://schemas.openxmlformats.org/officeDocument/2006/relationships/hyperlink" Target="https://docs.microsoft.com/en-us/azure/automation/automation-intro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docs.microsoft.com/en-us/azure/app-service-web/web-sites-custom-domain-name" TargetMode="External"/><Relationship Id="rId20" Type="http://schemas.openxmlformats.org/officeDocument/2006/relationships/hyperlink" Target="https://docs.microsoft.com/en-us/azure/app-service-web/app-service-app-service-environment-control-inbound-traffic" TargetMode="External"/><Relationship Id="rId29" Type="http://schemas.openxmlformats.org/officeDocument/2006/relationships/hyperlink" Target="https://docs.microsoft.com/en-us/azure/application-gateway/application-gateway-end-to-end-ssl-powershell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ocs.microsoft.com/en-us/azure/sql-database/sql-database-dynamic-data-masking-get-started" TargetMode="External"/><Relationship Id="rId11" Type="http://schemas.openxmlformats.org/officeDocument/2006/relationships/hyperlink" Target="https://docs.microsoft.com/en-us/azure/log-analytics/log-analytics-azure-networking-analytics" TargetMode="External"/><Relationship Id="rId24" Type="http://schemas.openxmlformats.org/officeDocument/2006/relationships/hyperlink" Target="https://docs.microsoft.com/en-us/azure/application-gateway/application-gateway-ssl-portal" TargetMode="External"/><Relationship Id="rId32" Type="http://schemas.openxmlformats.org/officeDocument/2006/relationships/hyperlink" Target="https://docs.microsoft.com/en-us/azure/security/azure-security-antimalware" TargetMode="External"/><Relationship Id="rId37" Type="http://schemas.openxmlformats.org/officeDocument/2006/relationships/hyperlink" Target="https://docs.microsoft.com/en-us/azure/virtual-network/virtual-network-nsg-manage-log" TargetMode="External"/><Relationship Id="rId5" Type="http://schemas.openxmlformats.org/officeDocument/2006/relationships/hyperlink" Target="https://docs.microsoft.com/en-us/azure/sql-database/sql-database-always-encrypted-azure-key-vault" TargetMode="External"/><Relationship Id="rId15" Type="http://schemas.openxmlformats.org/officeDocument/2006/relationships/hyperlink" Target="https://docs.microsoft.com/en-us/azure/operations-management-suite/oms-security-getting-started" TargetMode="External"/><Relationship Id="rId23" Type="http://schemas.openxmlformats.org/officeDocument/2006/relationships/hyperlink" Target="https://github.com/Microsoft/azure-docs.pl-pl/blob/master/articles/security-center/security-center-recommendations.md" TargetMode="External"/><Relationship Id="rId28" Type="http://schemas.openxmlformats.org/officeDocument/2006/relationships/hyperlink" Target="https://docs.microsoft.com/en-us/azure/application-gateway/application-gateway-webapplicationfirewall-overview" TargetMode="External"/><Relationship Id="rId36" Type="http://schemas.openxmlformats.org/officeDocument/2006/relationships/hyperlink" Target="https://azure.microsoft.com/en-us/blog/announcing-auto-shutdown-for-vms-using-azure-resource-manager/" TargetMode="External"/><Relationship Id="rId10" Type="http://schemas.openxmlformats.org/officeDocument/2006/relationships/hyperlink" Target="https://docs.microsoft.com/en-us/azure/monitoring-and-diagnostics/monitoring-overview-activity-logs" TargetMode="External"/><Relationship Id="rId19" Type="http://schemas.openxmlformats.org/officeDocument/2006/relationships/hyperlink" Target="https://docs.microsoft.com/en-us/azure/app-service-web/app-service-app-service-environment-custom-settings" TargetMode="External"/><Relationship Id="rId31" Type="http://schemas.openxmlformats.org/officeDocument/2006/relationships/hyperlink" Target="https://azure.microsoft.com/en-us/blog/analyze-azure-audit-logs-in-powerbi-more/" TargetMode="External"/><Relationship Id="rId4" Type="http://schemas.openxmlformats.org/officeDocument/2006/relationships/hyperlink" Target="https://docs.microsoft.com/en-us/azure/sql-database/sql-database-threat-detection-get-started" TargetMode="External"/><Relationship Id="rId9" Type="http://schemas.openxmlformats.org/officeDocument/2006/relationships/hyperlink" Target="https://blogs.technet.microsoft.com/msoms/2016/09/26/application-insights-connector-in-oms/" TargetMode="External"/><Relationship Id="rId14" Type="http://schemas.openxmlformats.org/officeDocument/2006/relationships/hyperlink" Target="https://docs.microsoft.com/en-us/azure/operations-management-suite/operations-management-suite-service-map" TargetMode="External"/><Relationship Id="rId22" Type="http://schemas.openxmlformats.org/officeDocument/2006/relationships/hyperlink" Target="https://docs.microsoft.com/en-us/azure/app-service-web/app-service-app-service-environment-network-architecture-overview" TargetMode="External"/><Relationship Id="rId27" Type="http://schemas.openxmlformats.org/officeDocument/2006/relationships/hyperlink" Target="Diagnostics%20Logging%20for%20Application%20Gateway" TargetMode="External"/><Relationship Id="rId30" Type="http://schemas.openxmlformats.org/officeDocument/2006/relationships/hyperlink" Target="https://docs.microsoft.com/en-us/azure/active-directory/role-based-access-control-configure" TargetMode="External"/><Relationship Id="rId35" Type="http://schemas.openxmlformats.org/officeDocument/2006/relationships/hyperlink" Target="https://docs.microsoft.com/en-us/azure/security/azure-security-disk-encry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B3985-1ADD-42A3-9383-37A379479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06" t="-2841"/>
          <a:stretch/>
        </p:blipFill>
        <p:spPr>
          <a:xfrm>
            <a:off x="5756874" y="5342817"/>
            <a:ext cx="3114752" cy="372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DFDC3-A082-4342-ADE8-73C994FD94E9}"/>
              </a:ext>
            </a:extLst>
          </p:cNvPr>
          <p:cNvSpPr txBox="1"/>
          <p:nvPr/>
        </p:nvSpPr>
        <p:spPr>
          <a:xfrm>
            <a:off x="3098381" y="5342817"/>
            <a:ext cx="2757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cooperatively developed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8EB23-9337-4D08-8022-F8F2291ADA2B}"/>
              </a:ext>
            </a:extLst>
          </p:cNvPr>
          <p:cNvSpPr txBox="1"/>
          <p:nvPr/>
        </p:nvSpPr>
        <p:spPr>
          <a:xfrm>
            <a:off x="9095603" y="5342817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MIT License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0051" y="2012669"/>
            <a:ext cx="4153568" cy="726802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51" y="2734383"/>
            <a:ext cx="4153568" cy="726802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051" y="3457223"/>
            <a:ext cx="4153568" cy="726802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51" y="1290954"/>
            <a:ext cx="4153568" cy="726802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535528" y="507508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32" name="Freeform 51"/>
          <p:cNvSpPr/>
          <p:nvPr/>
        </p:nvSpPr>
        <p:spPr>
          <a:xfrm rot="16200000">
            <a:off x="4286282" y="154928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4DB3C7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 50"/>
          <p:cNvSpPr/>
          <p:nvPr/>
        </p:nvSpPr>
        <p:spPr>
          <a:xfrm rot="16200000">
            <a:off x="4157569" y="239970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F49D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Freeform 49"/>
          <p:cNvSpPr/>
          <p:nvPr/>
        </p:nvSpPr>
        <p:spPr>
          <a:xfrm rot="16200000">
            <a:off x="4019272" y="325971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>
          <a:xfrm rot="16200000">
            <a:off x="3886675" y="411515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254" y="2280096"/>
            <a:ext cx="3873921" cy="992135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9254" y="1290955"/>
            <a:ext cx="3873921" cy="992135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09923" y="3259072"/>
            <a:ext cx="3873921" cy="992135"/>
          </a:xfrm>
          <a:prstGeom prst="rect">
            <a:avLst/>
          </a:pr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3200" kern="0" dirty="0">
                <a:solidFill>
                  <a:prstClr val="white"/>
                </a:solidFill>
                <a:latin typeface="Open Sans Light"/>
              </a:rPr>
              <a:t>  03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9254" y="4256438"/>
            <a:ext cx="3873921" cy="992135"/>
          </a:xfrm>
          <a:prstGeom prst="rect">
            <a:avLst/>
          </a:pr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2800" kern="0" dirty="0">
                <a:solidFill>
                  <a:prstClr val="white"/>
                </a:solidFill>
                <a:latin typeface="Open Sans Light"/>
              </a:rPr>
              <a:t>  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2650" y="1552175"/>
            <a:ext cx="2590800" cy="58939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Drive Azure Adoption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ease of standing up secure and compliant infrastructure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2650" y="2471672"/>
            <a:ext cx="2590800" cy="667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a commonly used Reference Architecture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Azure PaaS LOB Web Apps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62650" y="4396615"/>
            <a:ext cx="2590800" cy="6547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Open Sans Light"/>
              </a:rPr>
              <a:t>Showcase Microsoft Partner Relationship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Microsoft and Avyan Consulting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62650" y="3264097"/>
            <a:ext cx="2590800" cy="100796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Learn and Democratize a secure and compliant Azure PaaS deployment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Open sourcing allows us to learn from the larger community</a:t>
            </a:r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1844988" y="183206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 useBgFill="1">
        <p:nvSpPr>
          <p:cNvPr id="45" name="Freeform 35"/>
          <p:cNvSpPr>
            <a:spLocks/>
          </p:cNvSpPr>
          <p:nvPr/>
        </p:nvSpPr>
        <p:spPr bwMode="white">
          <a:xfrm>
            <a:off x="-558168" y="124776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160148" y="108585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WHY WE BUILT THIS QUICKSTART?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HOW WILL THIS REFERENCE ARCHITECTURE HELP YOUR ORGANIZATION?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63" y="2198752"/>
            <a:ext cx="4490091" cy="204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5451" y="1082350"/>
            <a:ext cx="9252443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Demonstrates secure and compliant standing up of Infrastructure and Application (&lt;1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using a layered approach in implementing industry best practices for cloud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451" y="4580191"/>
            <a:ext cx="8188753" cy="40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Allows you to focus on your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34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REFERENCE ARCHITECTURE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56909" y="811759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CName record</a:t>
            </a:r>
            <a:r>
              <a:rPr lang="en-GB" sz="800" dirty="0"/>
              <a:t>: </a:t>
            </a:r>
          </a:p>
          <a:p>
            <a:r>
              <a:rPr lang="en-GB" sz="800" dirty="0"/>
              <a:t>Custom Domain 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6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74348" y="230123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883636" y="961099"/>
            <a:ext cx="182654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30" y="1768181"/>
            <a:ext cx="390145" cy="390145"/>
          </a:xfrm>
          <a:prstGeom prst="rect">
            <a:avLst/>
          </a:prstGeom>
        </p:spPr>
      </p:pic>
      <p:cxnSp>
        <p:nvCxnSpPr>
          <p:cNvPr id="133" name="Straight Arrow Connector 132"/>
          <p:cNvCxnSpPr>
            <a:cxnSpLocks/>
          </p:cNvCxnSpPr>
          <p:nvPr/>
        </p:nvCxnSpPr>
        <p:spPr>
          <a:xfrm>
            <a:off x="5090878" y="2166614"/>
            <a:ext cx="0" cy="219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cxnSpLocks/>
            <a:endCxn id="130" idx="0"/>
          </p:cNvCxnSpPr>
          <p:nvPr/>
        </p:nvCxnSpPr>
        <p:spPr>
          <a:xfrm>
            <a:off x="5079984" y="1032365"/>
            <a:ext cx="9719" cy="735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4553321" y="1105155"/>
            <a:ext cx="89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RDP – BastionHost </a:t>
            </a:r>
          </a:p>
          <a:p>
            <a:r>
              <a:rPr lang="en-US" sz="500" dirty="0"/>
              <a:t>Port 50001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205889" y="1916426"/>
            <a:ext cx="48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NAT - ELB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939766" y="2143600"/>
            <a:ext cx="48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RDP 3389</a:t>
            </a:r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5198"/>
              </p:ext>
            </p:extLst>
          </p:nvPr>
        </p:nvGraphicFramePr>
        <p:xfrm>
          <a:off x="442324" y="2335780"/>
          <a:ext cx="1880870" cy="114490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07057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93784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Allow SQL DB traffic</a:t>
                      </a:r>
                      <a:endParaRPr lang="en-US" sz="9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0779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1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6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6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8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32052</TotalTime>
  <Words>553</Words>
  <Application>Microsoft Office PowerPoint</Application>
  <PresentationFormat>Custom</PresentationFormat>
  <Paragraphs>186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PGothic</vt:lpstr>
      <vt:lpstr>Arial</vt:lpstr>
      <vt:lpstr>Calibri</vt:lpstr>
      <vt:lpstr>Gotham Light</vt:lpstr>
      <vt:lpstr>Open Sans Light</vt:lpstr>
      <vt:lpstr>Segoe UI</vt:lpstr>
      <vt:lpstr>Segoe UI Light</vt:lpstr>
      <vt:lpstr>Segoe UI Semilight</vt:lpstr>
      <vt:lpstr>Avyan Consulting - HandsOnLab Theme</vt:lpstr>
      <vt:lpstr>Azure PaaS – PCI Reference Architecture</vt:lpstr>
      <vt:lpstr>WHY WE BUILT THIS QUICKSTART?</vt:lpstr>
      <vt:lpstr>TECHNOLOGIES USED</vt:lpstr>
      <vt:lpstr>HOW WILL THIS REFERENCE ARCHITECTURE HELP YOUR ORGANIZATION?</vt:lpstr>
      <vt:lpstr>REFERENCE ARCHITECTURE</vt:lpstr>
      <vt:lpstr>Configurations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Frank Simorjay</cp:lastModifiedBy>
  <cp:revision>153</cp:revision>
  <dcterms:created xsi:type="dcterms:W3CDTF">2016-11-16T17:31:18Z</dcterms:created>
  <dcterms:modified xsi:type="dcterms:W3CDTF">2017-05-31T18:48:00Z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frasim@microsoft.com</vt:lpwstr>
  </property>
  <property fmtid="{D5CDD505-2E9C-101B-9397-08002B2CF9AE}" pid="6" name="MSIP_Label_f42aa342-8706-4288-bd11-ebb85995028c_SetDate">
    <vt:lpwstr>2017-05-30T15:10:17.7853528-07:00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