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6" r:id="rId4"/>
    <p:sldId id="259" r:id="rId5"/>
    <p:sldId id="261" r:id="rId6"/>
    <p:sldId id="260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0" autoAdjust="0"/>
  </p:normalViewPr>
  <p:slideViewPr>
    <p:cSldViewPr snapToGrid="0">
      <p:cViewPr varScale="1">
        <p:scale>
          <a:sx n="86" d="100"/>
          <a:sy n="86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any time, only one of the environments is live, with the live environment serving all production traffic. For this example, Blue is currently live and Green is idle.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any time, only one of the environments is live, with the live environment serving all production traffic. For this example, Blue is currently live and Green is idle.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03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Zero Downtime 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895E-FD28-46D8-9F1F-965FAC11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CF57-54D8-4B4D-9AD0-F83C4A79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for an Azure PaaS Deployment Architecture</a:t>
            </a:r>
          </a:p>
          <a:p>
            <a:r>
              <a:rPr lang="en-US" dirty="0"/>
              <a:t>Provide a foundational Architecture to form the basis of new greenfield deployment patterns for NBME’s Azure adoption</a:t>
            </a:r>
          </a:p>
          <a:p>
            <a:r>
              <a:rPr lang="en-US" dirty="0"/>
              <a:t>Primary Stakeholders: </a:t>
            </a:r>
          </a:p>
          <a:p>
            <a:pPr lvl="1"/>
            <a:r>
              <a:rPr lang="en-US" dirty="0"/>
              <a:t>Application Development team </a:t>
            </a:r>
          </a:p>
          <a:p>
            <a:pPr lvl="1"/>
            <a:r>
              <a:rPr lang="en-US" dirty="0"/>
              <a:t>&amp; IT Operations</a:t>
            </a:r>
          </a:p>
        </p:txBody>
      </p:sp>
    </p:spTree>
    <p:extLst>
      <p:ext uri="{BB962C8B-B14F-4D97-AF65-F5344CB8AC3E}">
        <p14:creationId xmlns:p14="http://schemas.microsoft.com/office/powerpoint/2010/main" val="287380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7C954-94FF-4112-9F4C-EF81DFFC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3077AA-B9C2-4C13-BD78-D3613A07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Showcase ease of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4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5F93-2C35-4EF6-ABCB-77BD47A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A8C5B1-5442-48B0-B5FF-154FD4EEA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610294"/>
              </p:ext>
            </p:extLst>
          </p:nvPr>
        </p:nvGraphicFramePr>
        <p:xfrm>
          <a:off x="237972" y="2005266"/>
          <a:ext cx="10267469" cy="3653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3619">
                  <a:extLst>
                    <a:ext uri="{9D8B030D-6E8A-4147-A177-3AD203B41FA5}">
                      <a16:colId xmlns:a16="http://schemas.microsoft.com/office/drawing/2014/main" val="997221762"/>
                    </a:ext>
                  </a:extLst>
                </a:gridCol>
                <a:gridCol w="1081902">
                  <a:extLst>
                    <a:ext uri="{9D8B030D-6E8A-4147-A177-3AD203B41FA5}">
                      <a16:colId xmlns:a16="http://schemas.microsoft.com/office/drawing/2014/main" val="49232896"/>
                    </a:ext>
                  </a:extLst>
                </a:gridCol>
                <a:gridCol w="7461948">
                  <a:extLst>
                    <a:ext uri="{9D8B030D-6E8A-4147-A177-3AD203B41FA5}">
                      <a16:colId xmlns:a16="http://schemas.microsoft.com/office/drawing/2014/main" val="1199627524"/>
                    </a:ext>
                  </a:extLst>
                </a:gridCol>
              </a:tblGrid>
              <a:tr h="52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Part - 1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Deploy a multi-tier architecture in 1-region (East US). 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18978"/>
                  </a:ext>
                </a:extLst>
              </a:tr>
              <a:tr h="3125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Foundational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App Gateway and/or Traffic Manager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0731458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Front-end App Service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371341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Middle-tier Azure Function (as a proxy to business logic)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035103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Cosmos DB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77221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656524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Introduce a version change to Middle-tier and </a:t>
                      </a:r>
                      <a:r>
                        <a:rPr lang="en-US" sz="1800" u="none" strike="noStrike" dirty="0" err="1">
                          <a:effectLst/>
                        </a:rPr>
                        <a:t>CosmosDB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892911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Deploy &amp; Monitor Zero downtime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439716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1082626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Introduce a version change to Front-end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07472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Deploy &amp; Monitor Zero downtime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2637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2BF902A-30BA-44B9-AC8E-AF101FD53ADF}"/>
              </a:ext>
            </a:extLst>
          </p:cNvPr>
          <p:cNvSpPr/>
          <p:nvPr/>
        </p:nvSpPr>
        <p:spPr>
          <a:xfrm>
            <a:off x="167148" y="1472995"/>
            <a:ext cx="1153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Scenario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Assuming a three tier application, changes to any of the tier should not cause downtime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77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622C-663B-443B-B258-6D00E148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&amp; R</a:t>
            </a:r>
          </a:p>
        </p:txBody>
      </p:sp>
      <p:pic>
        <p:nvPicPr>
          <p:cNvPr id="1026" name="Picture 2" descr="http://hostingadvice.digitalbrandsinc.netdna-cdn.com/wp-content/uploads/2017/05/compairson.jpg">
            <a:extLst>
              <a:ext uri="{FF2B5EF4-FFF2-40B4-BE49-F238E27FC236}">
                <a16:creationId xmlns:a16="http://schemas.microsoft.com/office/drawing/2014/main" id="{95F85637-59E6-4485-AD80-889B96468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0" y="1626920"/>
            <a:ext cx="9739481" cy="478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05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8AE7551-26A0-4656-9996-F6319F7EF1FC}"/>
              </a:ext>
            </a:extLst>
          </p:cNvPr>
          <p:cNvSpPr/>
          <p:nvPr/>
        </p:nvSpPr>
        <p:spPr>
          <a:xfrm>
            <a:off x="765844" y="5611934"/>
            <a:ext cx="5259062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467633" y="930623"/>
            <a:ext cx="8023222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765846" y="3158521"/>
            <a:ext cx="2431628" cy="1988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7B4330-34C8-40F9-8879-B4B2CED16A03}"/>
              </a:ext>
            </a:extLst>
          </p:cNvPr>
          <p:cNvSpPr/>
          <p:nvPr/>
        </p:nvSpPr>
        <p:spPr>
          <a:xfrm>
            <a:off x="3566771" y="3158521"/>
            <a:ext cx="2431628" cy="1988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11ED-A4C5-4309-B5E8-2FF05FA135E5}"/>
              </a:ext>
            </a:extLst>
          </p:cNvPr>
          <p:cNvSpPr/>
          <p:nvPr/>
        </p:nvSpPr>
        <p:spPr>
          <a:xfrm>
            <a:off x="765845" y="5866906"/>
            <a:ext cx="5245808" cy="659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23" y="3160406"/>
            <a:ext cx="780290" cy="78029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633687CE-65D8-4CBE-AA9A-1802BFA1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3160406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E6C37-08E6-4585-B715-8DA2325D2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0" y="4274428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1552A-FFAA-488B-BCE5-C6099F92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4244771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090A8-C636-49A9-8A89-A217AE2F8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2" y="5890788"/>
            <a:ext cx="1282674" cy="6734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00D2DD-76A1-4C48-B29F-52A7F7BAC1AB}"/>
              </a:ext>
            </a:extLst>
          </p:cNvPr>
          <p:cNvSpPr/>
          <p:nvPr/>
        </p:nvSpPr>
        <p:spPr>
          <a:xfrm>
            <a:off x="765845" y="1123239"/>
            <a:ext cx="5245808" cy="1114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641634-A9A1-4421-A9EF-F9FDB2A221C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992568" y="2038146"/>
            <a:ext cx="1396181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D3F8D-D867-4553-AA7A-4FBC4F26979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88749" y="2038146"/>
            <a:ext cx="1396180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4084E-3E1B-4A27-8D25-0878AEEE0B34}"/>
              </a:ext>
            </a:extLst>
          </p:cNvPr>
          <p:cNvSpPr/>
          <p:nvPr/>
        </p:nvSpPr>
        <p:spPr>
          <a:xfrm>
            <a:off x="6185892" y="1122436"/>
            <a:ext cx="2176525" cy="5435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2419990" y="33574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16197-6A6E-4759-83FC-E3AFFB60B6E0}"/>
              </a:ext>
            </a:extLst>
          </p:cNvPr>
          <p:cNvSpPr txBox="1"/>
          <p:nvPr/>
        </p:nvSpPr>
        <p:spPr>
          <a:xfrm>
            <a:off x="2373103" y="4232516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451D0-BC6A-4BB8-8C89-03C188AE9CD4}"/>
              </a:ext>
            </a:extLst>
          </p:cNvPr>
          <p:cNvSpPr txBox="1"/>
          <p:nvPr/>
        </p:nvSpPr>
        <p:spPr>
          <a:xfrm>
            <a:off x="5211034" y="329456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44653-CA52-40C2-9172-F2424C63D754}"/>
              </a:ext>
            </a:extLst>
          </p:cNvPr>
          <p:cNvSpPr txBox="1"/>
          <p:nvPr/>
        </p:nvSpPr>
        <p:spPr>
          <a:xfrm>
            <a:off x="5164147" y="4169634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A921DC-DB91-4A66-BACE-44A5D007D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39" y="1961701"/>
            <a:ext cx="669689" cy="6696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4EC12-6905-4667-9AB9-61BB101511C6}"/>
              </a:ext>
            </a:extLst>
          </p:cNvPr>
          <p:cNvSpPr txBox="1"/>
          <p:nvPr/>
        </p:nvSpPr>
        <p:spPr>
          <a:xfrm>
            <a:off x="6635384" y="2685559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067D6D-C24D-463F-99F4-E9535FEEE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40" y="4930695"/>
            <a:ext cx="686444" cy="6864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A1346D-C816-4FEE-9299-57BFF407F4B8}"/>
              </a:ext>
            </a:extLst>
          </p:cNvPr>
          <p:cNvSpPr txBox="1"/>
          <p:nvPr/>
        </p:nvSpPr>
        <p:spPr>
          <a:xfrm>
            <a:off x="6820418" y="5575217"/>
            <a:ext cx="99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Monitor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D1EF84-2D8F-459D-9434-8EF5980B4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04" y="3371743"/>
            <a:ext cx="653324" cy="653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4BC89A-EF9C-4255-A9E3-1B1030EBC1B5}"/>
              </a:ext>
            </a:extLst>
          </p:cNvPr>
          <p:cNvSpPr txBox="1"/>
          <p:nvPr/>
        </p:nvSpPr>
        <p:spPr>
          <a:xfrm>
            <a:off x="6791186" y="4021758"/>
            <a:ext cx="99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Insights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9ACF4B-85AE-4325-9FD4-BF1AE31AA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40" y="73723"/>
            <a:ext cx="608150" cy="608150"/>
          </a:xfrm>
          <a:prstGeom prst="rect">
            <a:avLst/>
          </a:prstGeom>
        </p:spPr>
      </p:pic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51" y="117735"/>
            <a:ext cx="478795" cy="51470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013818-6971-4F74-939D-ED77889F1BFD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3388749" y="632440"/>
            <a:ext cx="0" cy="4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31D298-FB4E-4BCF-9D41-1355354BE85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>
            <a:off x="2572790" y="375088"/>
            <a:ext cx="576561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988225" y="3940696"/>
            <a:ext cx="4343" cy="333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462AF2-1921-4642-88B1-93F3DCD1423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79778" y="3946967"/>
            <a:ext cx="5151" cy="297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56C536-186D-48E2-8AAC-71D23C53D18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988225" y="5054718"/>
            <a:ext cx="1400524" cy="83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740B8D-E510-437D-9F35-7A07ACFB5FC8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3388749" y="5147243"/>
            <a:ext cx="1393836" cy="74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3900" y="3550551"/>
            <a:ext cx="1348523" cy="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-79118" y="3919580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6AE27E-7401-4516-8589-76B653B76C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" y="3261886"/>
            <a:ext cx="464686" cy="5790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4FFCF27-B03F-4994-8771-3A395A2F1698}"/>
              </a:ext>
            </a:extLst>
          </p:cNvPr>
          <p:cNvSpPr/>
          <p:nvPr/>
        </p:nvSpPr>
        <p:spPr>
          <a:xfrm>
            <a:off x="765845" y="1116968"/>
            <a:ext cx="5245808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RG-NETWORKING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765844" y="2911836"/>
            <a:ext cx="2453447" cy="26973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5222F-12F8-4C07-8DE6-A8C81039FE5F}"/>
              </a:ext>
            </a:extLst>
          </p:cNvPr>
          <p:cNvSpPr/>
          <p:nvPr/>
        </p:nvSpPr>
        <p:spPr>
          <a:xfrm>
            <a:off x="3566772" y="2911068"/>
            <a:ext cx="2439338" cy="2689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E3C9B-9A6E-4D2A-B8FB-82056CBF51CF}"/>
              </a:ext>
            </a:extLst>
          </p:cNvPr>
          <p:cNvSpPr/>
          <p:nvPr/>
        </p:nvSpPr>
        <p:spPr>
          <a:xfrm>
            <a:off x="6192518" y="1127051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EF6160-6996-4CCA-9FB6-BAE87555F1DB}"/>
              </a:ext>
            </a:extLst>
          </p:cNvPr>
          <p:cNvSpPr txBox="1"/>
          <p:nvPr/>
        </p:nvSpPr>
        <p:spPr>
          <a:xfrm>
            <a:off x="540295" y="3307118"/>
            <a:ext cx="636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65647"/>
              </p:ext>
            </p:extLst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  <a:endParaRPr lang="en-US" sz="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092618" y="17500"/>
            <a:ext cx="3099380" cy="10895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DEMO </a:t>
            </a:r>
          </a:p>
          <a:p>
            <a:r>
              <a:rPr lang="en-US" sz="2160" dirty="0">
                <a:solidFill>
                  <a:schemeClr val="bg1"/>
                </a:solidFill>
              </a:rPr>
              <a:t>SEQUENCE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67078"/>
              </p:ext>
            </p:extLst>
          </p:nvPr>
        </p:nvGraphicFramePr>
        <p:xfrm>
          <a:off x="9334943" y="22376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/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entire stack containing V1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31025"/>
              </p:ext>
            </p:extLst>
          </p:nvPr>
        </p:nvGraphicFramePr>
        <p:xfrm>
          <a:off x="9334943" y="2953327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v2 stack. No production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1551B3D-5348-497A-BE88-C8049AF97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46067"/>
              </p:ext>
            </p:extLst>
          </p:nvPr>
        </p:nvGraphicFramePr>
        <p:xfrm>
          <a:off x="9334943" y="3664770"/>
          <a:ext cx="2480266" cy="6389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11965849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416850144"/>
                    </a:ext>
                  </a:extLst>
                </a:gridCol>
              </a:tblGrid>
              <a:tr h="638981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 team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VERIFIES V2 is working fine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7437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E849D8A3-A8D8-44BA-8AD9-2FF207C23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69523"/>
              </p:ext>
            </p:extLst>
          </p:nvPr>
        </p:nvGraphicFramePr>
        <p:xfrm>
          <a:off x="9334943" y="43137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97829184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89919095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Puts v2 in rotation. Some live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9361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FA4E3C6-89B8-4924-A6AD-5D6C74833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05203"/>
              </p:ext>
            </p:extLst>
          </p:nvPr>
        </p:nvGraphicFramePr>
        <p:xfrm>
          <a:off x="9334943" y="5061580"/>
          <a:ext cx="2480266" cy="44340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78120811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37285327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Deprecates v1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91914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8AF96-CC84-432C-B86B-CD8DDCD9F9ED}"/>
              </a:ext>
            </a:extLst>
          </p:cNvPr>
          <p:cNvGrpSpPr/>
          <p:nvPr/>
        </p:nvGrpSpPr>
        <p:grpSpPr>
          <a:xfrm>
            <a:off x="10671964" y="-10744"/>
            <a:ext cx="1661489" cy="997895"/>
            <a:chOff x="7884812" y="0"/>
            <a:chExt cx="1384574" cy="831579"/>
          </a:xfrm>
        </p:grpSpPr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85C8ED50-6DED-48D4-9FF1-144D38D8CDBC}"/>
                </a:ext>
              </a:extLst>
            </p:cNvPr>
            <p:cNvSpPr/>
            <p:nvPr/>
          </p:nvSpPr>
          <p:spPr>
            <a:xfrm rot="10800000">
              <a:off x="7884812" y="0"/>
              <a:ext cx="1266807" cy="831579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A30E0F-415A-40CB-931C-2E2A399FB86F}"/>
                </a:ext>
              </a:extLst>
            </p:cNvPr>
            <p:cNvSpPr txBox="1"/>
            <p:nvPr/>
          </p:nvSpPr>
          <p:spPr>
            <a:xfrm rot="2049301">
              <a:off x="8148726" y="180997"/>
              <a:ext cx="112066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Proposed</a:t>
              </a:r>
            </a:p>
          </p:txBody>
        </p:sp>
      </p:grp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1F6E81A-3AB7-4B08-B81E-5D188D9D3B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08" y="1416945"/>
            <a:ext cx="635075" cy="63507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9CD6543-4C16-44F1-81C2-D8FA3491D18E}"/>
              </a:ext>
            </a:extLst>
          </p:cNvPr>
          <p:cNvSpPr txBox="1"/>
          <p:nvPr/>
        </p:nvSpPr>
        <p:spPr>
          <a:xfrm>
            <a:off x="3790058" y="1481013"/>
            <a:ext cx="2305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controller like</a:t>
            </a:r>
          </a:p>
          <a:p>
            <a:r>
              <a:rPr lang="en-US" sz="1400" dirty="0"/>
              <a:t>Traffic Manager / Application Gateway</a:t>
            </a:r>
          </a:p>
        </p:txBody>
      </p:sp>
    </p:spTree>
    <p:extLst>
      <p:ext uri="{BB962C8B-B14F-4D97-AF65-F5344CB8AC3E}">
        <p14:creationId xmlns:p14="http://schemas.microsoft.com/office/powerpoint/2010/main" val="10159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animBg="1"/>
      <p:bldP spid="8" grpId="0" animBg="1"/>
      <p:bldP spid="8" grpId="1" animBg="1"/>
      <p:bldP spid="9" grpId="0" animBg="1"/>
      <p:bldP spid="13" grpId="0" animBg="1"/>
      <p:bldP spid="20" grpId="0" animBg="1"/>
      <p:bldP spid="21" grpId="0"/>
      <p:bldP spid="22" grpId="0"/>
      <p:bldP spid="23" grpId="0"/>
      <p:bldP spid="23" grpId="1"/>
      <p:bldP spid="24" grpId="0"/>
      <p:bldP spid="24" grpId="1"/>
      <p:bldP spid="27" grpId="0"/>
      <p:bldP spid="30" grpId="0"/>
      <p:bldP spid="33" grpId="0"/>
      <p:bldP spid="64" grpId="0"/>
      <p:bldP spid="40" grpId="0" animBg="1"/>
      <p:bldP spid="41" grpId="0" animBg="1"/>
      <p:bldP spid="43" grpId="0" animBg="1"/>
      <p:bldP spid="43" grpId="1" animBg="1"/>
      <p:bldP spid="45" grpId="0" animBg="1"/>
      <p:bldP spid="4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8AE7551-26A0-4656-9996-F6319F7EF1FC}"/>
              </a:ext>
            </a:extLst>
          </p:cNvPr>
          <p:cNvSpPr/>
          <p:nvPr/>
        </p:nvSpPr>
        <p:spPr>
          <a:xfrm>
            <a:off x="765844" y="5611934"/>
            <a:ext cx="5259062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467633" y="930623"/>
            <a:ext cx="8023222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765846" y="3158521"/>
            <a:ext cx="2431628" cy="1988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7B4330-34C8-40F9-8879-B4B2CED16A03}"/>
              </a:ext>
            </a:extLst>
          </p:cNvPr>
          <p:cNvSpPr/>
          <p:nvPr/>
        </p:nvSpPr>
        <p:spPr>
          <a:xfrm>
            <a:off x="3566771" y="3158521"/>
            <a:ext cx="2431628" cy="1988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11ED-A4C5-4309-B5E8-2FF05FA135E5}"/>
              </a:ext>
            </a:extLst>
          </p:cNvPr>
          <p:cNvSpPr/>
          <p:nvPr/>
        </p:nvSpPr>
        <p:spPr>
          <a:xfrm>
            <a:off x="765845" y="5866906"/>
            <a:ext cx="5245808" cy="659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23" y="3160406"/>
            <a:ext cx="780290" cy="78029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633687CE-65D8-4CBE-AA9A-1802BFA1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3160406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E6C37-08E6-4585-B715-8DA2325D2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0" y="4274428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1552A-FFAA-488B-BCE5-C6099F92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4244771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090A8-C636-49A9-8A89-A217AE2F8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2" y="5890788"/>
            <a:ext cx="1282674" cy="6734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00D2DD-76A1-4C48-B29F-52A7F7BAC1AB}"/>
              </a:ext>
            </a:extLst>
          </p:cNvPr>
          <p:cNvSpPr/>
          <p:nvPr/>
        </p:nvSpPr>
        <p:spPr>
          <a:xfrm>
            <a:off x="765845" y="1123239"/>
            <a:ext cx="5245808" cy="1114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641634-A9A1-4421-A9EF-F9FDB2A221C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992568" y="2038146"/>
            <a:ext cx="1396181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D3F8D-D867-4553-AA7A-4FBC4F26979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88749" y="2038146"/>
            <a:ext cx="1396180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4084E-3E1B-4A27-8D25-0878AEEE0B34}"/>
              </a:ext>
            </a:extLst>
          </p:cNvPr>
          <p:cNvSpPr/>
          <p:nvPr/>
        </p:nvSpPr>
        <p:spPr>
          <a:xfrm>
            <a:off x="6185892" y="1122436"/>
            <a:ext cx="2176525" cy="5435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2419990" y="33574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16197-6A6E-4759-83FC-E3AFFB60B6E0}"/>
              </a:ext>
            </a:extLst>
          </p:cNvPr>
          <p:cNvSpPr txBox="1"/>
          <p:nvPr/>
        </p:nvSpPr>
        <p:spPr>
          <a:xfrm>
            <a:off x="2373103" y="4232516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451D0-BC6A-4BB8-8C89-03C188AE9CD4}"/>
              </a:ext>
            </a:extLst>
          </p:cNvPr>
          <p:cNvSpPr txBox="1"/>
          <p:nvPr/>
        </p:nvSpPr>
        <p:spPr>
          <a:xfrm>
            <a:off x="5211034" y="329456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44653-CA52-40C2-9172-F2424C63D754}"/>
              </a:ext>
            </a:extLst>
          </p:cNvPr>
          <p:cNvSpPr txBox="1"/>
          <p:nvPr/>
        </p:nvSpPr>
        <p:spPr>
          <a:xfrm>
            <a:off x="5164147" y="4169634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A921DC-DB91-4A66-BACE-44A5D007D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39" y="1961701"/>
            <a:ext cx="669689" cy="6696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4EC12-6905-4667-9AB9-61BB101511C6}"/>
              </a:ext>
            </a:extLst>
          </p:cNvPr>
          <p:cNvSpPr txBox="1"/>
          <p:nvPr/>
        </p:nvSpPr>
        <p:spPr>
          <a:xfrm>
            <a:off x="6635384" y="2685559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067D6D-C24D-463F-99F4-E9535FEEE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40" y="4930695"/>
            <a:ext cx="686444" cy="6864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A1346D-C816-4FEE-9299-57BFF407F4B8}"/>
              </a:ext>
            </a:extLst>
          </p:cNvPr>
          <p:cNvSpPr txBox="1"/>
          <p:nvPr/>
        </p:nvSpPr>
        <p:spPr>
          <a:xfrm>
            <a:off x="6820418" y="5575217"/>
            <a:ext cx="99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Monitor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D1EF84-2D8F-459D-9434-8EF5980B4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04" y="3371743"/>
            <a:ext cx="653324" cy="653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4BC89A-EF9C-4255-A9E3-1B1030EBC1B5}"/>
              </a:ext>
            </a:extLst>
          </p:cNvPr>
          <p:cNvSpPr txBox="1"/>
          <p:nvPr/>
        </p:nvSpPr>
        <p:spPr>
          <a:xfrm>
            <a:off x="6791186" y="4021758"/>
            <a:ext cx="99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Insights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9ACF4B-85AE-4325-9FD4-BF1AE31AA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38" y="73723"/>
            <a:ext cx="608150" cy="608150"/>
          </a:xfrm>
          <a:prstGeom prst="rect">
            <a:avLst/>
          </a:prstGeom>
        </p:spPr>
      </p:pic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51" y="117735"/>
            <a:ext cx="478795" cy="51470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013818-6971-4F74-939D-ED77889F1BFD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3388749" y="632440"/>
            <a:ext cx="0" cy="4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31D298-FB4E-4BCF-9D41-1355354BE85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>
            <a:off x="3149351" y="375088"/>
            <a:ext cx="3331937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988225" y="3940696"/>
            <a:ext cx="4343" cy="333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462AF2-1921-4642-88B1-93F3DCD1423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79778" y="3946967"/>
            <a:ext cx="5151" cy="297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56C536-186D-48E2-8AAC-71D23C53D18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988225" y="5054718"/>
            <a:ext cx="1400524" cy="83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740B8D-E510-437D-9F35-7A07ACFB5FC8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3388749" y="5147243"/>
            <a:ext cx="1393836" cy="74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3900" y="3550551"/>
            <a:ext cx="1348523" cy="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-79118" y="3919580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6AE27E-7401-4516-8589-76B653B76C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" y="3261886"/>
            <a:ext cx="464686" cy="5790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4FFCF27-B03F-4994-8771-3A395A2F1698}"/>
              </a:ext>
            </a:extLst>
          </p:cNvPr>
          <p:cNvSpPr/>
          <p:nvPr/>
        </p:nvSpPr>
        <p:spPr>
          <a:xfrm>
            <a:off x="765845" y="1116968"/>
            <a:ext cx="5245808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RG-NETWORKING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765844" y="2911836"/>
            <a:ext cx="2453447" cy="26973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5222F-12F8-4C07-8DE6-A8C81039FE5F}"/>
              </a:ext>
            </a:extLst>
          </p:cNvPr>
          <p:cNvSpPr/>
          <p:nvPr/>
        </p:nvSpPr>
        <p:spPr>
          <a:xfrm>
            <a:off x="3566772" y="2911068"/>
            <a:ext cx="2439338" cy="2689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E3C9B-9A6E-4D2A-B8FB-82056CBF51CF}"/>
              </a:ext>
            </a:extLst>
          </p:cNvPr>
          <p:cNvSpPr/>
          <p:nvPr/>
        </p:nvSpPr>
        <p:spPr>
          <a:xfrm>
            <a:off x="6192518" y="1127051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EF6160-6996-4CCA-9FB6-BAE87555F1DB}"/>
              </a:ext>
            </a:extLst>
          </p:cNvPr>
          <p:cNvSpPr txBox="1"/>
          <p:nvPr/>
        </p:nvSpPr>
        <p:spPr>
          <a:xfrm>
            <a:off x="540295" y="3307118"/>
            <a:ext cx="636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  <a:endParaRPr lang="en-US" sz="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092618" y="17500"/>
            <a:ext cx="3099380" cy="10895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DEMO </a:t>
            </a:r>
          </a:p>
          <a:p>
            <a:r>
              <a:rPr lang="en-US" sz="2160" dirty="0">
                <a:solidFill>
                  <a:schemeClr val="bg1"/>
                </a:solidFill>
              </a:rPr>
              <a:t>SEQUENCE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2376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/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entire stack containing V1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953327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v2 stack. No production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1551B3D-5348-497A-BE88-C8049AF97D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3664770"/>
          <a:ext cx="2480266" cy="6389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11965849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416850144"/>
                    </a:ext>
                  </a:extLst>
                </a:gridCol>
              </a:tblGrid>
              <a:tr h="638981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 team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VERIFIES V2 is working fine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7437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E849D8A3-A8D8-44BA-8AD9-2FF207C236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43137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97829184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89919095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Puts v2 in rotation. Some live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9361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FA4E3C6-89B8-4924-A6AD-5D6C748332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5061580"/>
          <a:ext cx="2480266" cy="44340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78120811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37285327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Deprecates v1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91914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8AF96-CC84-432C-B86B-CD8DDCD9F9ED}"/>
              </a:ext>
            </a:extLst>
          </p:cNvPr>
          <p:cNvGrpSpPr/>
          <p:nvPr/>
        </p:nvGrpSpPr>
        <p:grpSpPr>
          <a:xfrm>
            <a:off x="10671964" y="-10744"/>
            <a:ext cx="1661489" cy="997895"/>
            <a:chOff x="7884812" y="0"/>
            <a:chExt cx="1384574" cy="831579"/>
          </a:xfrm>
        </p:grpSpPr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85C8ED50-6DED-48D4-9FF1-144D38D8CDBC}"/>
                </a:ext>
              </a:extLst>
            </p:cNvPr>
            <p:cNvSpPr/>
            <p:nvPr/>
          </p:nvSpPr>
          <p:spPr>
            <a:xfrm rot="10800000">
              <a:off x="7884812" y="0"/>
              <a:ext cx="1266807" cy="831579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A30E0F-415A-40CB-931C-2E2A399FB86F}"/>
                </a:ext>
              </a:extLst>
            </p:cNvPr>
            <p:cNvSpPr txBox="1"/>
            <p:nvPr/>
          </p:nvSpPr>
          <p:spPr>
            <a:xfrm rot="2049301">
              <a:off x="8148726" y="180997"/>
              <a:ext cx="112066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Proposed</a:t>
              </a:r>
            </a:p>
          </p:txBody>
        </p:sp>
      </p:grp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1F6E81A-3AB7-4B08-B81E-5D188D9D3B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36" y="69220"/>
            <a:ext cx="608150" cy="6081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9CD6543-4C16-44F1-81C2-D8FA3491D18E}"/>
              </a:ext>
            </a:extLst>
          </p:cNvPr>
          <p:cNvSpPr txBox="1"/>
          <p:nvPr/>
        </p:nvSpPr>
        <p:spPr>
          <a:xfrm>
            <a:off x="3790058" y="1481013"/>
            <a:ext cx="23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 Gateway</a:t>
            </a:r>
          </a:p>
          <a:p>
            <a:r>
              <a:rPr lang="en-US" sz="1400" dirty="0"/>
              <a:t>(use as a regional controller)</a:t>
            </a:r>
          </a:p>
        </p:txBody>
      </p:sp>
      <p:pic>
        <p:nvPicPr>
          <p:cNvPr id="10" name="Picture 9" descr="A sign on a pole&#10;&#10;Description generated with very high confidence">
            <a:extLst>
              <a:ext uri="{FF2B5EF4-FFF2-40B4-BE49-F238E27FC236}">
                <a16:creationId xmlns:a16="http://schemas.microsoft.com/office/drawing/2014/main" id="{7BDA5344-A673-4210-B4B4-B436CFC4D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14" y="1263844"/>
            <a:ext cx="780290" cy="7802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E90B13-E2D1-4278-8380-D32AB9557EA3}"/>
              </a:ext>
            </a:extLst>
          </p:cNvPr>
          <p:cNvSpPr txBox="1"/>
          <p:nvPr/>
        </p:nvSpPr>
        <p:spPr>
          <a:xfrm>
            <a:off x="4085667" y="64079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Manager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22FF1DDE-8442-46BC-BA1D-91408F67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304397" cy="911491"/>
          </a:xfrm>
          <a:noFill/>
        </p:spPr>
        <p:txBody>
          <a:bodyPr>
            <a:noAutofit/>
          </a:bodyPr>
          <a:lstStyle/>
          <a:p>
            <a:r>
              <a:rPr lang="en-US" sz="3600" dirty="0"/>
              <a:t>Single Region Zero Downtime</a:t>
            </a:r>
          </a:p>
        </p:txBody>
      </p:sp>
    </p:spTree>
    <p:extLst>
      <p:ext uri="{BB962C8B-B14F-4D97-AF65-F5344CB8AC3E}">
        <p14:creationId xmlns:p14="http://schemas.microsoft.com/office/powerpoint/2010/main" val="9264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animBg="1"/>
      <p:bldP spid="8" grpId="0" animBg="1"/>
      <p:bldP spid="8" grpId="1" animBg="1"/>
      <p:bldP spid="9" grpId="0" animBg="1"/>
      <p:bldP spid="13" grpId="0" animBg="1"/>
      <p:bldP spid="20" grpId="0" animBg="1"/>
      <p:bldP spid="21" grpId="0"/>
      <p:bldP spid="22" grpId="0"/>
      <p:bldP spid="23" grpId="0"/>
      <p:bldP spid="23" grpId="1"/>
      <p:bldP spid="24" grpId="0"/>
      <p:bldP spid="24" grpId="1"/>
      <p:bldP spid="27" grpId="0"/>
      <p:bldP spid="30" grpId="0"/>
      <p:bldP spid="33" grpId="0"/>
      <p:bldP spid="64" grpId="0"/>
      <p:bldP spid="40" grpId="0" animBg="1"/>
      <p:bldP spid="41" grpId="0" animBg="1"/>
      <p:bldP spid="43" grpId="0" animBg="1"/>
      <p:bldP spid="43" grpId="1" animBg="1"/>
      <p:bldP spid="45" grpId="0" animBg="1"/>
      <p:bldP spid="4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EBB6-1288-42B2-8BD4-3FE63290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45098"/>
          </a:xfrm>
          <a:noFill/>
        </p:spPr>
        <p:txBody>
          <a:bodyPr/>
          <a:lstStyle/>
          <a:p>
            <a:r>
              <a:rPr lang="en-US" dirty="0"/>
              <a:t>Multi Region Deployment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5FA77F2-85ED-43F2-8CDC-7D64F3BD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52" y="2448560"/>
            <a:ext cx="5360919" cy="38722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3969AE7-1CEE-44CC-B1B1-AFD916B7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31" y="2448560"/>
            <a:ext cx="5360919" cy="38722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E334984-EB10-4325-80B9-9F711C219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98" y="890127"/>
            <a:ext cx="608150" cy="608150"/>
          </a:xfrm>
          <a:prstGeom prst="rect">
            <a:avLst/>
          </a:prstGeom>
        </p:spPr>
      </p:pic>
      <p:pic>
        <p:nvPicPr>
          <p:cNvPr id="42" name="Picture 41" descr="multiple user icons different colors - vector Clip Art">
            <a:extLst>
              <a:ext uri="{FF2B5EF4-FFF2-40B4-BE49-F238E27FC236}">
                <a16:creationId xmlns:a16="http://schemas.microsoft.com/office/drawing/2014/main" id="{4C2D34E2-96B9-43D6-815B-55E1AAB3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11" y="934139"/>
            <a:ext cx="478795" cy="51470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221281-7FB3-4941-86C9-1C8E09F50743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438400" y="1493774"/>
            <a:ext cx="3480771" cy="117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F00544-2683-48A9-84AF-1EB3489458E4}"/>
              </a:ext>
            </a:extLst>
          </p:cNvPr>
          <p:cNvCxnSpPr>
            <a:cxnSpLocks/>
            <a:stCxn id="42" idx="3"/>
            <a:endCxn id="41" idx="3"/>
          </p:cNvCxnSpPr>
          <p:nvPr/>
        </p:nvCxnSpPr>
        <p:spPr>
          <a:xfrm>
            <a:off x="4806706" y="1191492"/>
            <a:ext cx="2853142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C70D568-9530-4865-98BE-4E26028C6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96" y="885624"/>
            <a:ext cx="608150" cy="6081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4F1EC77-D57C-4F68-87EE-3D231C0396EB}"/>
              </a:ext>
            </a:extLst>
          </p:cNvPr>
          <p:cNvSpPr txBox="1"/>
          <p:nvPr/>
        </p:nvSpPr>
        <p:spPr>
          <a:xfrm>
            <a:off x="5560398" y="1527668"/>
            <a:ext cx="107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Manager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915BFE-BC6B-4724-B42D-6DB840BEF46A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919171" y="1493774"/>
            <a:ext cx="2371389" cy="105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694F18-F187-4FE3-9DD2-97B479CC8A64}"/>
              </a:ext>
            </a:extLst>
          </p:cNvPr>
          <p:cNvSpPr txBox="1"/>
          <p:nvPr/>
        </p:nvSpPr>
        <p:spPr>
          <a:xfrm>
            <a:off x="430823" y="214314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79ECA2-2ADF-4AC5-B1AE-8F83B675A725}"/>
              </a:ext>
            </a:extLst>
          </p:cNvPr>
          <p:cNvSpPr txBox="1"/>
          <p:nvPr/>
        </p:nvSpPr>
        <p:spPr>
          <a:xfrm>
            <a:off x="10699795" y="2081050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A2EEAF-3D39-4C83-BED4-0554870F7874}"/>
              </a:ext>
            </a:extLst>
          </p:cNvPr>
          <p:cNvSpPr/>
          <p:nvPr/>
        </p:nvSpPr>
        <p:spPr>
          <a:xfrm>
            <a:off x="274320" y="1868131"/>
            <a:ext cx="11653520" cy="48536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640B32D-2980-4F92-A139-7FDC68881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58" y="1565849"/>
            <a:ext cx="641042" cy="6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420</Words>
  <Application>Microsoft Office PowerPoint</Application>
  <PresentationFormat>Widescreen</PresentationFormat>
  <Paragraphs>140</Paragraphs>
  <Slides>8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Zero Downtime Proof Of Concept</vt:lpstr>
      <vt:lpstr>Goal</vt:lpstr>
      <vt:lpstr>Principles</vt:lpstr>
      <vt:lpstr>Design</vt:lpstr>
      <vt:lpstr>R &amp; R</vt:lpstr>
      <vt:lpstr>PowerPoint Presentation</vt:lpstr>
      <vt:lpstr>Single Region Zero Downtime</vt:lpstr>
      <vt:lpstr>Multi Region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28</cp:revision>
  <dcterms:created xsi:type="dcterms:W3CDTF">2017-12-05T05:12:40Z</dcterms:created>
  <dcterms:modified xsi:type="dcterms:W3CDTF">2017-12-14T10:59:36Z</dcterms:modified>
</cp:coreProperties>
</file>