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20"/>
  </p:notesMasterIdLst>
  <p:sldIdLst>
    <p:sldId id="483" r:id="rId2"/>
    <p:sldId id="484" r:id="rId3"/>
    <p:sldId id="470" r:id="rId4"/>
    <p:sldId id="478" r:id="rId5"/>
    <p:sldId id="482" r:id="rId6"/>
    <p:sldId id="486" r:id="rId7"/>
    <p:sldId id="491" r:id="rId8"/>
    <p:sldId id="492" r:id="rId9"/>
    <p:sldId id="493" r:id="rId10"/>
    <p:sldId id="490" r:id="rId11"/>
    <p:sldId id="496" r:id="rId12"/>
    <p:sldId id="497" r:id="rId13"/>
    <p:sldId id="498" r:id="rId14"/>
    <p:sldId id="489" r:id="rId15"/>
    <p:sldId id="476" r:id="rId16"/>
    <p:sldId id="485" r:id="rId17"/>
    <p:sldId id="473" r:id="rId18"/>
    <p:sldId id="468" r:id="rId19"/>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86" d="100"/>
          <a:sy n="86" d="100"/>
        </p:scale>
        <p:origin x="782" y="67"/>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VYUKTH POTNURU" userId="929efdf6-3814-4042-8d62-5505b4322786" providerId="ADAL" clId="{C25241D5-1900-430C-9881-AED71629F53A}"/>
    <pc:docChg chg="modSld">
      <pc:chgData name="AVYUKTH POTNURU" userId="929efdf6-3814-4042-8d62-5505b4322786" providerId="ADAL" clId="{C25241D5-1900-430C-9881-AED71629F53A}" dt="2025-05-20T07:39:24.873" v="36" actId="20577"/>
      <pc:docMkLst>
        <pc:docMk/>
      </pc:docMkLst>
      <pc:sldChg chg="modSp mod">
        <pc:chgData name="AVYUKTH POTNURU" userId="929efdf6-3814-4042-8d62-5505b4322786" providerId="ADAL" clId="{C25241D5-1900-430C-9881-AED71629F53A}" dt="2025-05-20T07:39:24.873" v="36" actId="20577"/>
        <pc:sldMkLst>
          <pc:docMk/>
          <pc:sldMk cId="3090239800" sldId="483"/>
        </pc:sldMkLst>
        <pc:spChg chg="mod">
          <ac:chgData name="AVYUKTH POTNURU" userId="929efdf6-3814-4042-8d62-5505b4322786" providerId="ADAL" clId="{C25241D5-1900-430C-9881-AED71629F53A}" dt="2025-05-20T07:39:24.873" v="36" actId="20577"/>
          <ac:spMkLst>
            <pc:docMk/>
            <pc:sldMk cId="3090239800" sldId="483"/>
            <ac:spMk id="9"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dgm:t>
        <a:bodyPr/>
        <a:lstStyle/>
        <a:p>
          <a:r>
            <a:rPr lang="en-US" dirty="0">
              <a:latin typeface="Times New Roman" panose="02020603050405020304" pitchFamily="18" charset="0"/>
              <a:cs typeface="Times New Roman" panose="02020603050405020304" pitchFamily="18" charset="0"/>
            </a:rPr>
            <a:t>Review 0</a:t>
          </a: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D471E45F-B026-44AA-9616-57E786AE80AF}">
      <dgm:prSet phldrT="[Text]" custT="1"/>
      <dgm:spPr/>
      <dgm:t>
        <a:bodyPr/>
        <a:lstStyle/>
        <a:p>
          <a:pPr algn="l"/>
          <a:r>
            <a:rPr lang="en-IN" sz="1500" dirty="0">
              <a:latin typeface="Cambria" panose="02040503050406030204" pitchFamily="18" charset="0"/>
              <a:ea typeface="Cambria" panose="02040503050406030204" pitchFamily="18" charset="0"/>
              <a:cs typeface="Times New Roman" panose="02020603050405020304" pitchFamily="18" charset="0"/>
            </a:rPr>
            <a:t>Learning Concepts on </a:t>
          </a:r>
          <a:r>
            <a:rPr lang="en-US" sz="1500" dirty="0">
              <a:latin typeface="Cambria" panose="02040503050406030204" pitchFamily="18" charset="0"/>
              <a:ea typeface="Cambria" panose="02040503050406030204" pitchFamily="18" charset="0"/>
              <a:cs typeface="Times New Roman" panose="02020603050405020304" pitchFamily="18" charset="0"/>
            </a:rPr>
            <a:t>Thermodynamics.</a:t>
          </a:r>
          <a:endParaRPr lang="en-US" sz="1500" dirty="0">
            <a:latin typeface="Times New Roman" panose="02020603050405020304" pitchFamily="18" charset="0"/>
            <a:cs typeface="Times New Roman" panose="02020603050405020304" pitchFamily="18" charset="0"/>
          </a:endParaRPr>
        </a:p>
      </dgm:t>
    </dgm:pt>
    <dgm:pt modelId="{326A986D-69A4-4AC0-AD9B-462FFC9C3F18}" type="parTrans" cxnId="{AEE28BEF-3F73-41A5-9307-D42A450FCA17}">
      <dgm:prSet/>
      <dgm:spPr/>
      <dgm:t>
        <a:bodyPr/>
        <a:lstStyle/>
        <a:p>
          <a:endParaRPr lang="en-US"/>
        </a:p>
      </dgm:t>
    </dgm:pt>
    <dgm:pt modelId="{304E70AD-39C7-4C28-BF7B-6EE91BAE97B7}" type="sibTrans" cxnId="{AEE28BEF-3F73-41A5-9307-D42A450FCA17}">
      <dgm:prSet/>
      <dgm:spPr/>
      <dgm:t>
        <a:bodyPr/>
        <a:lstStyle/>
        <a:p>
          <a:endParaRPr lang="en-US"/>
        </a:p>
      </dgm:t>
    </dgm:pt>
    <dgm:pt modelId="{7B3055AA-BF7C-46D0-9A9E-60087B9F57B4}">
      <dgm:prSet phldrT="[Text]"/>
      <dgm:spPr/>
      <dgm:t>
        <a:bodyPr/>
        <a:lstStyle/>
        <a:p>
          <a:r>
            <a:rPr lang="en-US" dirty="0">
              <a:latin typeface="Times New Roman" panose="02020603050405020304" pitchFamily="18" charset="0"/>
              <a:cs typeface="Times New Roman" panose="02020603050405020304" pitchFamily="18" charset="0"/>
            </a:rPr>
            <a:t>Review 1</a:t>
          </a: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9FED87C4-3F3B-4A18-9185-9F80CFEDEA2E}">
      <dgm:prSet phldrT="[Text]" custT="1"/>
      <dgm:spPr/>
      <dgm:t>
        <a:bodyPr/>
        <a:lstStyle/>
        <a:p>
          <a:pPr algn="l"/>
          <a:r>
            <a:rPr lang="en-US" sz="1500" dirty="0">
              <a:latin typeface="Cambria" panose="02040503050406030204" pitchFamily="18" charset="0"/>
              <a:ea typeface="Cambria" panose="02040503050406030204" pitchFamily="18" charset="0"/>
              <a:cs typeface="Times New Roman" panose="02020603050405020304" pitchFamily="18" charset="0"/>
            </a:rPr>
            <a:t>Literature Survey on existing methodologies, Data Generation and data curation.</a:t>
          </a:r>
          <a:endParaRPr lang="en-US" sz="1500" dirty="0">
            <a:latin typeface="Times New Roman" panose="02020603050405020304" pitchFamily="18" charset="0"/>
            <a:cs typeface="Times New Roman" panose="02020603050405020304" pitchFamily="18" charset="0"/>
          </a:endParaRPr>
        </a:p>
      </dgm:t>
    </dgm:pt>
    <dgm:pt modelId="{669F5586-1E47-4A85-AA72-0E435BABD665}" type="parTrans" cxnId="{27611794-B6EF-4593-A560-02BF7692DC5A}">
      <dgm:prSet/>
      <dgm:spPr/>
      <dgm:t>
        <a:bodyPr/>
        <a:lstStyle/>
        <a:p>
          <a:endParaRPr lang="en-US"/>
        </a:p>
      </dgm:t>
    </dgm:pt>
    <dgm:pt modelId="{AD0D1882-5210-4A49-9875-4AAC43595580}" type="sibTrans" cxnId="{27611794-B6EF-4593-A560-02BF7692DC5A}">
      <dgm:prSet/>
      <dgm:spPr/>
      <dgm:t>
        <a:bodyPr/>
        <a:lstStyle/>
        <a:p>
          <a:endParaRPr lang="en-US"/>
        </a:p>
      </dgm:t>
    </dgm:pt>
    <dgm:pt modelId="{A59EC69B-8F3F-425B-819F-E8C557946AEE}">
      <dgm:prSet phldrT="[Text]"/>
      <dgm:spPr/>
      <dgm:t>
        <a:bodyPr/>
        <a:lstStyle/>
        <a:p>
          <a:r>
            <a:rPr lang="en-US" dirty="0">
              <a:latin typeface="Times New Roman" panose="02020603050405020304" pitchFamily="18" charset="0"/>
              <a:cs typeface="Times New Roman" panose="02020603050405020304" pitchFamily="18" charset="0"/>
            </a:rPr>
            <a:t>Review 2</a:t>
          </a: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custT="1"/>
      <dgm:spPr/>
      <dgm:t>
        <a:bodyPr/>
        <a:lstStyle/>
        <a:p>
          <a:pPr algn="l"/>
          <a:r>
            <a:rPr lang="en-US" sz="1500" dirty="0">
              <a:latin typeface="Cambria" panose="02040503050406030204" pitchFamily="18" charset="0"/>
              <a:ea typeface="Cambria" panose="02040503050406030204" pitchFamily="18" charset="0"/>
              <a:cs typeface="Times New Roman" panose="02020603050405020304" pitchFamily="18" charset="0"/>
            </a:rPr>
            <a:t>Finalizing the approach, designing the model.</a:t>
          </a:r>
          <a:endParaRPr lang="en-US" sz="1500" dirty="0">
            <a:latin typeface="Times New Roman" panose="02020603050405020304" pitchFamily="18" charset="0"/>
            <a:cs typeface="Times New Roman" panose="02020603050405020304" pitchFamily="18" charset="0"/>
          </a:endParaRP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5E92505A-51E0-4F78-B3C5-704ACF8710DE}">
      <dgm:prSet phldrT="[Text]"/>
      <dgm:spPr/>
      <dgm:t>
        <a:bodyPr/>
        <a:lstStyle/>
        <a:p>
          <a:r>
            <a:rPr lang="en-US" dirty="0">
              <a:latin typeface="Times New Roman" panose="02020603050405020304" pitchFamily="18" charset="0"/>
              <a:cs typeface="Times New Roman" panose="02020603050405020304" pitchFamily="18" charset="0"/>
            </a:rPr>
            <a:t>Review 3</a:t>
          </a:r>
        </a:p>
      </dgm:t>
    </dgm:pt>
    <dgm:pt modelId="{765B1266-7CE2-4F9C-AE38-D97DFBC1B151}" type="parTrans" cxnId="{DA8CD5E8-B2EE-41E4-8EC6-CFB41D688F68}">
      <dgm:prSet/>
      <dgm:spPr/>
      <dgm:t>
        <a:bodyPr/>
        <a:lstStyle/>
        <a:p>
          <a:endParaRPr lang="en-US"/>
        </a:p>
      </dgm:t>
    </dgm:pt>
    <dgm:pt modelId="{5E9E6A6F-635A-4791-A107-01E95B62EA08}" type="sibTrans" cxnId="{DA8CD5E8-B2EE-41E4-8EC6-CFB41D688F68}">
      <dgm:prSet/>
      <dgm:spPr/>
      <dgm:t>
        <a:bodyPr/>
        <a:lstStyle/>
        <a:p>
          <a:endParaRPr lang="en-US"/>
        </a:p>
      </dgm:t>
    </dgm:pt>
    <dgm:pt modelId="{FF2CFB74-E7B0-48FE-822F-997A0152F44C}">
      <dgm:prSet custT="1"/>
      <dgm:spPr/>
      <dgm:t>
        <a:bodyPr/>
        <a:lstStyle/>
        <a:p>
          <a:pPr algn="l"/>
          <a:r>
            <a:rPr lang="en-IN" sz="1500" dirty="0">
              <a:latin typeface="Cambria" panose="02040503050406030204" pitchFamily="18" charset="0"/>
              <a:ea typeface="Cambria" panose="02040503050406030204" pitchFamily="18" charset="0"/>
              <a:cs typeface="Times New Roman" panose="02020603050405020304" pitchFamily="18" charset="0"/>
            </a:rPr>
            <a:t>Validating and implementing the model.</a:t>
          </a:r>
          <a:endParaRPr lang="en-US" sz="1500" dirty="0"/>
        </a:p>
      </dgm:t>
    </dgm:pt>
    <dgm:pt modelId="{65A3D879-9533-4EBD-BEEF-F122E67193DE}" type="parTrans" cxnId="{E2F5D74F-33DF-46C8-A543-7834CD843877}">
      <dgm:prSet/>
      <dgm:spPr/>
      <dgm:t>
        <a:bodyPr/>
        <a:lstStyle/>
        <a:p>
          <a:endParaRPr lang="en-US"/>
        </a:p>
      </dgm:t>
    </dgm:pt>
    <dgm:pt modelId="{FC753E1F-6F4A-4A2E-B8DC-0E02FF7481A5}" type="sibTrans" cxnId="{E2F5D74F-33DF-46C8-A543-7834CD843877}">
      <dgm:prSet/>
      <dgm:spPr/>
      <dgm:t>
        <a:bodyPr/>
        <a:lstStyle/>
        <a:p>
          <a:endParaRPr lang="en-US"/>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 modelId="{EA3B7F60-AEEC-41A8-8A2C-D3679EFCD073}" type="pres">
      <dgm:prSet presAssocID="{5E92505A-51E0-4F78-B3C5-704ACF8710DE}" presName="ChildAccent4" presStyleCnt="0"/>
      <dgm:spPr/>
    </dgm:pt>
    <dgm:pt modelId="{FC0F1314-3294-4A8C-8DCE-EB53E236164C}" type="pres">
      <dgm:prSet presAssocID="{5E92505A-51E0-4F78-B3C5-704ACF8710DE}" presName="ChildAccent" presStyleLbl="alignImgPlace1" presStyleIdx="0" presStyleCnt="4"/>
      <dgm:spPr/>
    </dgm:pt>
    <dgm:pt modelId="{98225A61-A0EC-450A-BED8-EF2E47E8FD18}" type="pres">
      <dgm:prSet presAssocID="{5E92505A-51E0-4F78-B3C5-704ACF8710DE}" presName="Child4" presStyleLbl="revTx" presStyleIdx="0" presStyleCnt="0">
        <dgm:presLayoutVars>
          <dgm:chMax val="0"/>
          <dgm:chPref val="0"/>
          <dgm:bulletEnabled val="1"/>
        </dgm:presLayoutVars>
      </dgm:prSet>
      <dgm:spPr/>
    </dgm:pt>
    <dgm:pt modelId="{2AAD338D-3122-4454-9A67-16BE024D44E3}" type="pres">
      <dgm:prSet presAssocID="{5E92505A-51E0-4F78-B3C5-704ACF8710DE}" presName="Parent4" presStyleLbl="node1" presStyleIdx="0" presStyleCnt="4">
        <dgm:presLayoutVars>
          <dgm:chMax val="2"/>
          <dgm:chPref val="1"/>
          <dgm:bulletEnabled val="1"/>
        </dgm:presLayoutVars>
      </dgm:prSet>
      <dgm:spPr/>
    </dgm:pt>
    <dgm:pt modelId="{96AFCF47-32CA-4C44-9E3C-782007B7112E}" type="pres">
      <dgm:prSet presAssocID="{A59EC69B-8F3F-425B-819F-E8C557946AEE}" presName="ChildAccent3" presStyleCnt="0"/>
      <dgm:spPr/>
    </dgm:pt>
    <dgm:pt modelId="{2532504F-5FE1-4C97-B485-F05E8885EACC}" type="pres">
      <dgm:prSet presAssocID="{A59EC69B-8F3F-425B-819F-E8C557946AEE}" presName="ChildAccent" presStyleLbl="alignImgPlace1" presStyleIdx="1" presStyleCnt="4"/>
      <dgm:spPr/>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pt>
    <dgm:pt modelId="{4C66D42D-7E6D-4563-AFDC-369C30B73F70}" type="pres">
      <dgm:prSet presAssocID="{A59EC69B-8F3F-425B-819F-E8C557946AEE}" presName="Parent3" presStyleLbl="node1" presStyleIdx="1" presStyleCnt="4">
        <dgm:presLayoutVars>
          <dgm:chMax val="2"/>
          <dgm:chPref val="1"/>
          <dgm:bulletEnabled val="1"/>
        </dgm:presLayoutVars>
      </dgm:prSet>
      <dgm:spPr/>
    </dgm:pt>
    <dgm:pt modelId="{C1269CE6-C767-48CC-AAFD-A238D1FFDABA}" type="pres">
      <dgm:prSet presAssocID="{7B3055AA-BF7C-46D0-9A9E-60087B9F57B4}" presName="ChildAccent2" presStyleCnt="0"/>
      <dgm:spPr/>
    </dgm:pt>
    <dgm:pt modelId="{06F8D57B-EDF4-4CF4-8700-DC2CA3E3028E}" type="pres">
      <dgm:prSet presAssocID="{7B3055AA-BF7C-46D0-9A9E-60087B9F57B4}" presName="ChildAccent" presStyleLbl="alignImgPlace1" presStyleIdx="2" presStyleCnt="4"/>
      <dgm:spPr/>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pt>
    <dgm:pt modelId="{00BB3360-A9BB-4051-A4B1-1216F82F642C}" type="pres">
      <dgm:prSet presAssocID="{7B3055AA-BF7C-46D0-9A9E-60087B9F57B4}" presName="Parent2" presStyleLbl="node1" presStyleIdx="2" presStyleCnt="4">
        <dgm:presLayoutVars>
          <dgm:chMax val="2"/>
          <dgm:chPref val="1"/>
          <dgm:bulletEnabled val="1"/>
        </dgm:presLayoutVars>
      </dgm:prSet>
      <dgm:spPr/>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3" presStyleCnt="4"/>
      <dgm:spPr/>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pt>
    <dgm:pt modelId="{65257024-FAC0-4522-B139-1CC85B547BE8}" type="pres">
      <dgm:prSet presAssocID="{988D96B0-D16E-4763-B393-84178CF4FF50}" presName="Parent1" presStyleLbl="node1" presStyleIdx="3" presStyleCnt="4">
        <dgm:presLayoutVars>
          <dgm:chMax val="2"/>
          <dgm:chPref val="1"/>
          <dgm:bulletEnabled val="1"/>
        </dgm:presLayoutVars>
      </dgm:prSet>
      <dgm:spPr/>
    </dgm:pt>
  </dgm:ptLst>
  <dgm:cxnLst>
    <dgm:cxn modelId="{2C934C00-3DCA-4C23-8911-F378A90D516E}" type="presOf" srcId="{5E92505A-51E0-4F78-B3C5-704ACF8710DE}" destId="{2AAD338D-3122-4454-9A67-16BE024D44E3}" srcOrd="0" destOrd="0" presId="urn:microsoft.com/office/officeart/2011/layout/InterconnectedBlockProcess"/>
    <dgm:cxn modelId="{45270D25-428B-4D13-96B6-70A52338AE53}" type="presOf" srcId="{988D96B0-D16E-4763-B393-84178CF4FF50}" destId="{65257024-FAC0-4522-B139-1CC85B547BE8}" srcOrd="0" destOrd="0" presId="urn:microsoft.com/office/officeart/2011/layout/InterconnectedBlockProcess"/>
    <dgm:cxn modelId="{EE32DD29-1088-4A6B-ABC7-885A718C60CA}" type="presOf" srcId="{D471E45F-B026-44AA-9616-57E786AE80AF}" destId="{A134CDD1-D85F-44EF-8BEE-9F99A855C1E6}" srcOrd="0" destOrd="0" presId="urn:microsoft.com/office/officeart/2011/layout/InterconnectedBlockProcess"/>
    <dgm:cxn modelId="{5088B72B-A58C-4D5F-B56F-2A1C0C405D92}" type="presOf" srcId="{7B3055AA-BF7C-46D0-9A9E-60087B9F57B4}" destId="{00BB3360-A9BB-4051-A4B1-1216F82F642C}" srcOrd="0" destOrd="0" presId="urn:microsoft.com/office/officeart/2011/layout/InterconnectedBlockProcess"/>
    <dgm:cxn modelId="{E3292D60-84FF-4CC1-B475-12D7D4F90772}" type="presOf" srcId="{D471E45F-B026-44AA-9616-57E786AE80AF}" destId="{1C91D7E3-8940-4A33-9182-677DD5415901}" srcOrd="1" destOrd="0" presId="urn:microsoft.com/office/officeart/2011/layout/InterconnectedBlockProcess"/>
    <dgm:cxn modelId="{9AD9D76B-C845-42AB-82AC-55C70DD09D05}" type="presOf" srcId="{FF2CFB74-E7B0-48FE-822F-997A0152F44C}" destId="{98225A61-A0EC-450A-BED8-EF2E47E8FD18}" srcOrd="1" destOrd="0" presId="urn:microsoft.com/office/officeart/2011/layout/InterconnectedBlockProcess"/>
    <dgm:cxn modelId="{E2F5D74F-33DF-46C8-A543-7834CD843877}" srcId="{5E92505A-51E0-4F78-B3C5-704ACF8710DE}" destId="{FF2CFB74-E7B0-48FE-822F-997A0152F44C}" srcOrd="0" destOrd="0" parTransId="{65A3D879-9533-4EBD-BEEF-F122E67193DE}" sibTransId="{FC753E1F-6F4A-4A2E-B8DC-0E02FF7481A5}"/>
    <dgm:cxn modelId="{AA17007A-110D-43AE-B6F2-DF2DF885F2E2}" srcId="{A59EC69B-8F3F-425B-819F-E8C557946AEE}" destId="{73DB572E-062D-41AD-8033-D361B8E583DB}" srcOrd="0" destOrd="0" parTransId="{75D01B62-D132-48B8-9D06-D0A551A21107}" sibTransId="{98BDB650-3386-4D3D-8E80-609010499291}"/>
    <dgm:cxn modelId="{ED6BF78A-381A-40F3-A9EB-F252D63F0707}" type="presOf" srcId="{73DB572E-062D-41AD-8033-D361B8E583DB}" destId="{2532504F-5FE1-4C97-B485-F05E8885EACC}" srcOrd="0" destOrd="0" presId="urn:microsoft.com/office/officeart/2011/layout/InterconnectedBlockProcess"/>
    <dgm:cxn modelId="{02D0CD8C-C59F-405A-AAC8-89AA97D36D41}" type="presOf" srcId="{9FED87C4-3F3B-4A18-9185-9F80CFEDEA2E}" destId="{6BCCFBA6-7A43-4631-AD7F-AFB10E1E6CD7}" srcOrd="1"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F68F949A-245C-4136-B9D7-9229F30FDEC9}" type="presOf" srcId="{A59EC69B-8F3F-425B-819F-E8C557946AEE}" destId="{4C66D42D-7E6D-4563-AFDC-369C30B73F70}" srcOrd="0" destOrd="0" presId="urn:microsoft.com/office/officeart/2011/layout/InterconnectedBlockProcess"/>
    <dgm:cxn modelId="{F49C76A5-A39D-4993-9C32-4E0F6EB29E60}" type="presOf" srcId="{FF2CFB74-E7B0-48FE-822F-997A0152F44C}" destId="{FC0F1314-3294-4A8C-8DCE-EB53E236164C}" srcOrd="0" destOrd="0" presId="urn:microsoft.com/office/officeart/2011/layout/InterconnectedBlockProcess"/>
    <dgm:cxn modelId="{6C7D4BBB-EED6-4011-9FBC-87F683D5B245}" srcId="{5751524B-FB67-4894-A0C5-35151E149D68}" destId="{7B3055AA-BF7C-46D0-9A9E-60087B9F57B4}" srcOrd="1" destOrd="0" parTransId="{F772EF41-D2BB-4368-8327-B4E332165F48}" sibTransId="{B81593E2-4CAC-4783-8D2D-E9DDD236A942}"/>
    <dgm:cxn modelId="{A89E8CCE-DC9D-4BC1-984D-FEF289B82C65}" type="presOf" srcId="{5751524B-FB67-4894-A0C5-35151E149D68}" destId="{A6BCDA7B-D633-438F-B44D-CB4D60E5C492}" srcOrd="0" destOrd="0" presId="urn:microsoft.com/office/officeart/2011/layout/InterconnectedBlockProcess"/>
    <dgm:cxn modelId="{D1BA1DD0-A52A-47BF-962D-9810C87E1576}" srcId="{5751524B-FB67-4894-A0C5-35151E149D68}" destId="{A59EC69B-8F3F-425B-819F-E8C557946AEE}" srcOrd="2" destOrd="0" parTransId="{0095C3CB-916F-4060-A8DA-DD282FB51587}" sibTransId="{2868AD8D-4E38-46CE-A972-709857BF40AC}"/>
    <dgm:cxn modelId="{DA8CD5E8-B2EE-41E4-8EC6-CFB41D688F68}" srcId="{5751524B-FB67-4894-A0C5-35151E149D68}" destId="{5E92505A-51E0-4F78-B3C5-704ACF8710DE}" srcOrd="3" destOrd="0" parTransId="{765B1266-7CE2-4F9C-AE38-D97DFBC1B151}" sibTransId="{5E9E6A6F-635A-4791-A107-01E95B62EA08}"/>
    <dgm:cxn modelId="{1CF0C9EC-03B3-43C7-AC62-87DAFD9D1635}" type="presOf" srcId="{9FED87C4-3F3B-4A18-9185-9F80CFEDEA2E}" destId="{06F8D57B-EDF4-4CF4-8700-DC2CA3E3028E}" srcOrd="0" destOrd="0" presId="urn:microsoft.com/office/officeart/2011/layout/InterconnectedBlockProcess"/>
    <dgm:cxn modelId="{AEE28BEF-3F73-41A5-9307-D42A450FCA17}" srcId="{988D96B0-D16E-4763-B393-84178CF4FF50}" destId="{D471E45F-B026-44AA-9616-57E786AE80AF}" srcOrd="0" destOrd="0" parTransId="{326A986D-69A4-4AC0-AD9B-462FFC9C3F18}" sibTransId="{304E70AD-39C7-4C28-BF7B-6EE91BAE97B7}"/>
    <dgm:cxn modelId="{8CB593F6-6C5D-4606-B959-3E27F9872EC1}" srcId="{5751524B-FB67-4894-A0C5-35151E149D68}" destId="{988D96B0-D16E-4763-B393-84178CF4FF50}" srcOrd="0" destOrd="0" parTransId="{080A6B9D-C27D-4227-AC65-3C97878D78C4}" sibTransId="{19B27CEC-4BAD-44A7-A9A7-B7A8B23ADCFD}"/>
    <dgm:cxn modelId="{7968BEFA-737C-4540-8116-892FA4A56765}" type="presOf" srcId="{73DB572E-062D-41AD-8033-D361B8E583DB}" destId="{0D08ED52-6744-4369-B780-916B09984775}" srcOrd="1" destOrd="0" presId="urn:microsoft.com/office/officeart/2011/layout/InterconnectedBlockProcess"/>
    <dgm:cxn modelId="{6CA9A5D7-C24A-4CF2-BE1F-6E21DB839128}" type="presParOf" srcId="{A6BCDA7B-D633-438F-B44D-CB4D60E5C492}" destId="{EA3B7F60-AEEC-41A8-8A2C-D3679EFCD073}" srcOrd="0" destOrd="0" presId="urn:microsoft.com/office/officeart/2011/layout/InterconnectedBlockProcess"/>
    <dgm:cxn modelId="{BBB5CABF-20C5-47F6-80F7-7C69D2F2EB05}" type="presParOf" srcId="{EA3B7F60-AEEC-41A8-8A2C-D3679EFCD073}" destId="{FC0F1314-3294-4A8C-8DCE-EB53E236164C}" srcOrd="0" destOrd="0" presId="urn:microsoft.com/office/officeart/2011/layout/InterconnectedBlockProcess"/>
    <dgm:cxn modelId="{75E25B52-D460-4F8E-9628-E5733C416215}" type="presParOf" srcId="{A6BCDA7B-D633-438F-B44D-CB4D60E5C492}" destId="{98225A61-A0EC-450A-BED8-EF2E47E8FD18}" srcOrd="1" destOrd="0" presId="urn:microsoft.com/office/officeart/2011/layout/InterconnectedBlockProcess"/>
    <dgm:cxn modelId="{181DD3DA-835B-424D-BA41-90E54820644A}" type="presParOf" srcId="{A6BCDA7B-D633-438F-B44D-CB4D60E5C492}" destId="{2AAD338D-3122-4454-9A67-16BE024D44E3}" srcOrd="2" destOrd="0" presId="urn:microsoft.com/office/officeart/2011/layout/InterconnectedBlockProcess"/>
    <dgm:cxn modelId="{8763BB5B-6F4C-4D47-85B1-62610FE5B298}" type="presParOf" srcId="{A6BCDA7B-D633-438F-B44D-CB4D60E5C492}" destId="{96AFCF47-32CA-4C44-9E3C-782007B7112E}" srcOrd="3" destOrd="0" presId="urn:microsoft.com/office/officeart/2011/layout/InterconnectedBlockProcess"/>
    <dgm:cxn modelId="{DEC84310-B2F7-4E69-8F89-299DFF887707}" type="presParOf" srcId="{96AFCF47-32CA-4C44-9E3C-782007B7112E}" destId="{2532504F-5FE1-4C97-B485-F05E8885EACC}" srcOrd="0" destOrd="0" presId="urn:microsoft.com/office/officeart/2011/layout/InterconnectedBlockProcess"/>
    <dgm:cxn modelId="{411A5A8E-BF9A-4918-B1BF-97B5D2E1CE75}" type="presParOf" srcId="{A6BCDA7B-D633-438F-B44D-CB4D60E5C492}" destId="{0D08ED52-6744-4369-B780-916B09984775}" srcOrd="4" destOrd="0" presId="urn:microsoft.com/office/officeart/2011/layout/InterconnectedBlockProcess"/>
    <dgm:cxn modelId="{F96AEFC3-668C-485E-AC28-DE7FA02228A9}" type="presParOf" srcId="{A6BCDA7B-D633-438F-B44D-CB4D60E5C492}" destId="{4C66D42D-7E6D-4563-AFDC-369C30B73F70}" srcOrd="5" destOrd="0" presId="urn:microsoft.com/office/officeart/2011/layout/InterconnectedBlockProcess"/>
    <dgm:cxn modelId="{7911F644-0138-4A4E-B810-F025BD63CD8F}" type="presParOf" srcId="{A6BCDA7B-D633-438F-B44D-CB4D60E5C492}" destId="{C1269CE6-C767-48CC-AAFD-A238D1FFDABA}" srcOrd="6"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7" destOrd="0" presId="urn:microsoft.com/office/officeart/2011/layout/InterconnectedBlockProcess"/>
    <dgm:cxn modelId="{214D504B-4CBF-4B7C-A0E7-B63D10D9DDB1}" type="presParOf" srcId="{A6BCDA7B-D633-438F-B44D-CB4D60E5C492}" destId="{00BB3360-A9BB-4051-A4B1-1216F82F642C}" srcOrd="8" destOrd="0" presId="urn:microsoft.com/office/officeart/2011/layout/InterconnectedBlockProcess"/>
    <dgm:cxn modelId="{07B34F88-773E-4FE4-8638-A7CCDA760808}" type="presParOf" srcId="{A6BCDA7B-D633-438F-B44D-CB4D60E5C492}" destId="{7305DF14-0FF5-45E4-8B19-015814092DBD}" srcOrd="9"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0" destOrd="0" presId="urn:microsoft.com/office/officeart/2011/layout/InterconnectedBlockProcess"/>
    <dgm:cxn modelId="{C9F769F8-3C09-4DEC-B20E-9972D58EEAFC}"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F1314-3294-4A8C-8DCE-EB53E236164C}">
      <dsp:nvSpPr>
        <dsp:cNvPr id="0" name=""/>
        <dsp:cNvSpPr/>
      </dsp:nvSpPr>
      <dsp:spPr>
        <a:xfrm>
          <a:off x="6639818" y="767810"/>
          <a:ext cx="1382018" cy="3290384"/>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0" lvl="0" indent="0" algn="l" defTabSz="666750">
            <a:lnSpc>
              <a:spcPct val="90000"/>
            </a:lnSpc>
            <a:spcBef>
              <a:spcPct val="0"/>
            </a:spcBef>
            <a:spcAft>
              <a:spcPct val="35000"/>
            </a:spcAft>
            <a:buNone/>
          </a:pPr>
          <a:r>
            <a:rPr lang="en-IN" sz="1500" kern="1200" dirty="0">
              <a:latin typeface="Cambria" panose="02040503050406030204" pitchFamily="18" charset="0"/>
              <a:ea typeface="Cambria" panose="02040503050406030204" pitchFamily="18" charset="0"/>
              <a:cs typeface="Times New Roman" panose="02020603050405020304" pitchFamily="18" charset="0"/>
            </a:rPr>
            <a:t>Validating and implementing the model.</a:t>
          </a:r>
          <a:endParaRPr lang="en-US" sz="1500" kern="1200" dirty="0"/>
        </a:p>
      </dsp:txBody>
      <dsp:txXfrm>
        <a:off x="6815058" y="767810"/>
        <a:ext cx="1206778" cy="3290384"/>
      </dsp:txXfrm>
    </dsp:sp>
    <dsp:sp modelId="{2AAD338D-3122-4454-9A67-16BE024D44E3}">
      <dsp:nvSpPr>
        <dsp:cNvPr id="0" name=""/>
        <dsp:cNvSpPr/>
      </dsp:nvSpPr>
      <dsp:spPr>
        <a:xfrm>
          <a:off x="6639818" y="0"/>
          <a:ext cx="1382018" cy="7678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3</a:t>
          </a:r>
        </a:p>
      </dsp:txBody>
      <dsp:txXfrm>
        <a:off x="6639818" y="0"/>
        <a:ext cx="1382018" cy="767810"/>
      </dsp:txXfrm>
    </dsp:sp>
    <dsp:sp modelId="{2532504F-5FE1-4C97-B485-F05E8885EACC}">
      <dsp:nvSpPr>
        <dsp:cNvPr id="0" name=""/>
        <dsp:cNvSpPr/>
      </dsp:nvSpPr>
      <dsp:spPr>
        <a:xfrm>
          <a:off x="5257800" y="767810"/>
          <a:ext cx="1382018" cy="3071241"/>
        </a:xfrm>
        <a:prstGeom prst="wedgeRectCallout">
          <a:avLst>
            <a:gd name="adj1" fmla="val 62500"/>
            <a:gd name="adj2" fmla="val 20830"/>
          </a:avLst>
        </a:prstGeom>
        <a:solidFill>
          <a:schemeClr val="accent1">
            <a:tint val="50000"/>
            <a:hueOff val="-4019912"/>
            <a:satOff val="8042"/>
            <a:lumOff val="34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0" lvl="0" indent="0" algn="l" defTabSz="666750">
            <a:lnSpc>
              <a:spcPct val="90000"/>
            </a:lnSpc>
            <a:spcBef>
              <a:spcPct val="0"/>
            </a:spcBef>
            <a:spcAft>
              <a:spcPct val="35000"/>
            </a:spcAft>
            <a:buNone/>
          </a:pPr>
          <a:r>
            <a:rPr lang="en-US" sz="1500" kern="1200" dirty="0">
              <a:latin typeface="Cambria" panose="02040503050406030204" pitchFamily="18" charset="0"/>
              <a:ea typeface="Cambria" panose="02040503050406030204" pitchFamily="18" charset="0"/>
              <a:cs typeface="Times New Roman" panose="02020603050405020304" pitchFamily="18" charset="0"/>
            </a:rPr>
            <a:t>Finalizing the approach, designing the model.</a:t>
          </a:r>
          <a:endParaRPr lang="en-US" sz="1500" kern="1200" dirty="0">
            <a:latin typeface="Times New Roman" panose="02020603050405020304" pitchFamily="18" charset="0"/>
            <a:cs typeface="Times New Roman" panose="02020603050405020304" pitchFamily="18" charset="0"/>
          </a:endParaRPr>
        </a:p>
      </dsp:txBody>
      <dsp:txXfrm>
        <a:off x="5433039" y="767810"/>
        <a:ext cx="1206778" cy="3071241"/>
      </dsp:txXfrm>
    </dsp:sp>
    <dsp:sp modelId="{4C66D42D-7E6D-4563-AFDC-369C30B73F70}">
      <dsp:nvSpPr>
        <dsp:cNvPr id="0" name=""/>
        <dsp:cNvSpPr/>
      </dsp:nvSpPr>
      <dsp:spPr>
        <a:xfrm>
          <a:off x="5257800" y="111600"/>
          <a:ext cx="1382018" cy="65823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2</a:t>
          </a:r>
        </a:p>
      </dsp:txBody>
      <dsp:txXfrm>
        <a:off x="5257800" y="111600"/>
        <a:ext cx="1382018" cy="658239"/>
      </dsp:txXfrm>
    </dsp:sp>
    <dsp:sp modelId="{06F8D57B-EDF4-4CF4-8700-DC2CA3E3028E}">
      <dsp:nvSpPr>
        <dsp:cNvPr id="0" name=""/>
        <dsp:cNvSpPr/>
      </dsp:nvSpPr>
      <dsp:spPr>
        <a:xfrm>
          <a:off x="3875781" y="767810"/>
          <a:ext cx="1382018" cy="2851693"/>
        </a:xfrm>
        <a:prstGeom prst="wedgeRectCallout">
          <a:avLst>
            <a:gd name="adj1" fmla="val 62500"/>
            <a:gd name="adj2" fmla="val 20830"/>
          </a:avLst>
        </a:prstGeom>
        <a:solidFill>
          <a:schemeClr val="accent1">
            <a:tint val="50000"/>
            <a:hueOff val="-8039823"/>
            <a:satOff val="16083"/>
            <a:lumOff val="6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0" lvl="0" indent="0" algn="l" defTabSz="666750">
            <a:lnSpc>
              <a:spcPct val="90000"/>
            </a:lnSpc>
            <a:spcBef>
              <a:spcPct val="0"/>
            </a:spcBef>
            <a:spcAft>
              <a:spcPct val="35000"/>
            </a:spcAft>
            <a:buNone/>
          </a:pPr>
          <a:r>
            <a:rPr lang="en-US" sz="1500" kern="1200" dirty="0">
              <a:latin typeface="Cambria" panose="02040503050406030204" pitchFamily="18" charset="0"/>
              <a:ea typeface="Cambria" panose="02040503050406030204" pitchFamily="18" charset="0"/>
              <a:cs typeface="Times New Roman" panose="02020603050405020304" pitchFamily="18" charset="0"/>
            </a:rPr>
            <a:t>Literature Survey on existing methodologies, Data Generation and data curation.</a:t>
          </a:r>
          <a:endParaRPr lang="en-US" sz="1500" kern="1200" dirty="0">
            <a:latin typeface="Times New Roman" panose="02020603050405020304" pitchFamily="18" charset="0"/>
            <a:cs typeface="Times New Roman" panose="02020603050405020304" pitchFamily="18" charset="0"/>
          </a:endParaRPr>
        </a:p>
      </dsp:txBody>
      <dsp:txXfrm>
        <a:off x="4051021" y="767810"/>
        <a:ext cx="1206778" cy="2851693"/>
      </dsp:txXfrm>
    </dsp:sp>
    <dsp:sp modelId="{00BB3360-A9BB-4051-A4B1-1216F82F642C}">
      <dsp:nvSpPr>
        <dsp:cNvPr id="0" name=""/>
        <dsp:cNvSpPr/>
      </dsp:nvSpPr>
      <dsp:spPr>
        <a:xfrm>
          <a:off x="3875781" y="219548"/>
          <a:ext cx="1382018" cy="54826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1</a:t>
          </a:r>
        </a:p>
      </dsp:txBody>
      <dsp:txXfrm>
        <a:off x="3875781" y="219548"/>
        <a:ext cx="1382018" cy="548262"/>
      </dsp:txXfrm>
    </dsp:sp>
    <dsp:sp modelId="{A134CDD1-D85F-44EF-8BEE-9F99A855C1E6}">
      <dsp:nvSpPr>
        <dsp:cNvPr id="0" name=""/>
        <dsp:cNvSpPr/>
      </dsp:nvSpPr>
      <dsp:spPr>
        <a:xfrm>
          <a:off x="2493763" y="767810"/>
          <a:ext cx="1382018" cy="2632145"/>
        </a:xfrm>
        <a:prstGeom prst="wedgeRectCallout">
          <a:avLst>
            <a:gd name="adj1" fmla="val 62500"/>
            <a:gd name="adj2" fmla="val 20830"/>
          </a:avLst>
        </a:prstGeom>
        <a:solidFill>
          <a:schemeClr val="accent1">
            <a:tint val="50000"/>
            <a:hueOff val="-12059734"/>
            <a:satOff val="24125"/>
            <a:lumOff val="102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0" lvl="0" indent="0" algn="l" defTabSz="666750">
            <a:lnSpc>
              <a:spcPct val="90000"/>
            </a:lnSpc>
            <a:spcBef>
              <a:spcPct val="0"/>
            </a:spcBef>
            <a:spcAft>
              <a:spcPct val="35000"/>
            </a:spcAft>
            <a:buNone/>
          </a:pPr>
          <a:r>
            <a:rPr lang="en-IN" sz="1500" kern="1200" dirty="0">
              <a:latin typeface="Cambria" panose="02040503050406030204" pitchFamily="18" charset="0"/>
              <a:ea typeface="Cambria" panose="02040503050406030204" pitchFamily="18" charset="0"/>
              <a:cs typeface="Times New Roman" panose="02020603050405020304" pitchFamily="18" charset="0"/>
            </a:rPr>
            <a:t>Learning Concepts on </a:t>
          </a:r>
          <a:r>
            <a:rPr lang="en-US" sz="1500" kern="1200" dirty="0">
              <a:latin typeface="Cambria" panose="02040503050406030204" pitchFamily="18" charset="0"/>
              <a:ea typeface="Cambria" panose="02040503050406030204" pitchFamily="18" charset="0"/>
              <a:cs typeface="Times New Roman" panose="02020603050405020304" pitchFamily="18" charset="0"/>
            </a:rPr>
            <a:t>Thermodynamics.</a:t>
          </a:r>
          <a:endParaRPr lang="en-US" sz="1500" kern="1200" dirty="0">
            <a:latin typeface="Times New Roman" panose="02020603050405020304" pitchFamily="18" charset="0"/>
            <a:cs typeface="Times New Roman" panose="02020603050405020304" pitchFamily="18" charset="0"/>
          </a:endParaRPr>
        </a:p>
      </dsp:txBody>
      <dsp:txXfrm>
        <a:off x="2669003" y="767810"/>
        <a:ext cx="1206778" cy="2632145"/>
      </dsp:txXfrm>
    </dsp:sp>
    <dsp:sp modelId="{65257024-FAC0-4522-B139-1CC85B547BE8}">
      <dsp:nvSpPr>
        <dsp:cNvPr id="0" name=""/>
        <dsp:cNvSpPr/>
      </dsp:nvSpPr>
      <dsp:spPr>
        <a:xfrm>
          <a:off x="2493763" y="329119"/>
          <a:ext cx="1382018" cy="4386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0</a:t>
          </a:r>
        </a:p>
      </dsp:txBody>
      <dsp:txXfrm>
        <a:off x="2493763" y="329119"/>
        <a:ext cx="1382018" cy="438690"/>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5/20/2025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5/20/2025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5/20/2025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5/20/2025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5/20/2025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5/20/2025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5/20/2025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5/20/2025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5/20/2025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5/20/2025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5/20/2025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5/20/2025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5/20/2025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Avyukth1C/Non-contact-estimation-of-thermal-propertie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algn="ctr">
              <a:spcBef>
                <a:spcPts val="340"/>
              </a:spcBef>
              <a:spcAft>
                <a:spcPts val="0"/>
              </a:spcAft>
              <a:buClr>
                <a:srgbClr val="17365D"/>
              </a:buClr>
              <a:buSzPts val="1700"/>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Mr. </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Likhith</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S R</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a:spcBef>
                <a:spcPts val="0"/>
              </a:spcBef>
              <a:spcAft>
                <a:spcPts val="0"/>
              </a:spcAft>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a:ea typeface="Cambria"/>
                <a:cs typeface="Verdana"/>
                <a:sym typeface="Verdana"/>
              </a:rPr>
              <a:t>B.TECH - Computer Science and Engineering (</a:t>
            </a:r>
            <a:r>
              <a:rPr lang="en-US" sz="2000" b="1" dirty="0">
                <a:solidFill>
                  <a:schemeClr val="tx1"/>
                </a:solidFill>
                <a:latin typeface="Cambria"/>
                <a:ea typeface="Cambria"/>
                <a:cs typeface="Verdana"/>
                <a:sym typeface="Verdana"/>
              </a:rPr>
              <a:t>AI and ML)</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spcBef>
                <a:spcPts val="0"/>
              </a:spcBef>
              <a:spcAft>
                <a:spcPts val="0"/>
              </a:spcAft>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pt-BR" sz="2000" b="1" dirty="0">
                <a:solidFill>
                  <a:schemeClr val="tx1"/>
                </a:solidFill>
                <a:latin typeface="Cambria" panose="02040503050406030204" pitchFamily="18" charset="0"/>
                <a:ea typeface="Cambria" panose="02040503050406030204" pitchFamily="18" charset="0"/>
                <a:cs typeface="Verdana"/>
                <a:sym typeface="Verdana"/>
              </a:rPr>
              <a:t>Dr. Zafar Ali Khan N</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spcBef>
                <a:spcPts val="0"/>
              </a:spcBef>
              <a:spcAft>
                <a:spcPts val="0"/>
              </a:spcAft>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Afroz Pasha</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Internship/Project Coordinators: </a:t>
            </a:r>
            <a:r>
              <a:rPr lang="en-US" sz="2000" b="1" dirty="0">
                <a:latin typeface="Cambria" panose="02040503050406030204" pitchFamily="18" charset="0"/>
                <a:ea typeface="Cambria" panose="02040503050406030204" pitchFamily="18" charset="0"/>
                <a:cs typeface="Verdana"/>
                <a:sym typeface="Verdana"/>
              </a:rPr>
              <a:t>Mr. Md Ziaur Rahman /</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Dr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Sampath A K / Dr. Abdul Khadar A</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CSE 3078 - INTERNSHIP</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Final Review 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Non-Contact Estimation of Thermal Properties of Engineering Structures</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96475444"/>
              </p:ext>
            </p:extLst>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Avyukth Potnuru</a:t>
                      </a:r>
                    </a:p>
                  </a:txBody>
                  <a:tcPr/>
                </a:tc>
                <a:extLst>
                  <a:ext uri="{0D108BD9-81ED-4DB2-BD59-A6C34878D82A}">
                    <a16:rowId xmlns:a16="http://schemas.microsoft.com/office/drawing/2014/main" val="6735408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20211CAI0123</a:t>
                      </a:r>
                    </a:p>
                  </a:txBody>
                  <a:tcPr/>
                </a:tc>
                <a:extLst>
                  <a:ext uri="{0D108BD9-81ED-4DB2-BD59-A6C34878D82A}">
                    <a16:rowId xmlns:a16="http://schemas.microsoft.com/office/drawing/2014/main" val="18255094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8CAI-1</a:t>
                      </a:r>
                    </a:p>
                  </a:txBody>
                  <a:tcPr/>
                </a:tc>
                <a:extLst>
                  <a:ext uri="{0D108BD9-81ED-4DB2-BD59-A6C34878D82A}">
                    <a16:rowId xmlns:a16="http://schemas.microsoft.com/office/drawing/2014/main" val="12782681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cs typeface="Times New Roman" panose="02020603050405020304" pitchFamily="18" charset="0"/>
                        </a:rPr>
                        <a:t>CSE_CAI_CAP_26</a:t>
                      </a: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838200" y="1184367"/>
            <a:ext cx="10515600" cy="4058194"/>
          </a:xfrm>
        </p:spPr>
        <p:txBody>
          <a:body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Existing methods for measuring thermal properties require direct contact or destructive testing, limiting their use for real-time and non-invasive assessments. This study aims to develop a non-contact approach by analyzing temperature variations over time, offering a reliable alternative to conventional techniques.</a:t>
            </a:r>
          </a:p>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Tree>
    <p:extLst>
      <p:ext uri="{BB962C8B-B14F-4D97-AF65-F5344CB8AC3E}">
        <p14:creationId xmlns:p14="http://schemas.microsoft.com/office/powerpoint/2010/main" val="2424768180"/>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CC9B38-F60C-89F3-7509-23ACB207D5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823439-D677-8779-BE83-255DE5EC13B8}"/>
              </a:ext>
            </a:extLst>
          </p:cNvPr>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Design and Implementation with methods</a:t>
            </a:r>
          </a:p>
        </p:txBody>
      </p:sp>
      <p:sp>
        <p:nvSpPr>
          <p:cNvPr id="3" name="Content Placeholder 2">
            <a:extLst>
              <a:ext uri="{FF2B5EF4-FFF2-40B4-BE49-F238E27FC236}">
                <a16:creationId xmlns:a16="http://schemas.microsoft.com/office/drawing/2014/main" id="{3A9152B8-3A36-5F73-EC9B-7B420F01C74F}"/>
              </a:ext>
            </a:extLst>
          </p:cNvPr>
          <p:cNvSpPr>
            <a:spLocks noGrp="1"/>
          </p:cNvSpPr>
          <p:nvPr>
            <p:ph idx="1"/>
          </p:nvPr>
        </p:nvSpPr>
        <p:spPr>
          <a:xfrm>
            <a:off x="838200" y="1184367"/>
            <a:ext cx="10515600" cy="4058194"/>
          </a:xfrm>
        </p:spPr>
        <p:txBody>
          <a:body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r>
              <a:rPr kumimoji="0" lang="en-US" sz="160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The workflow is designed to process infrared (IR) image time series data of engineering structures and predict their thermal characteristics without physical interaction.</a:t>
            </a:r>
            <a:endParaRPr lang="en-US" sz="1800" b="1" dirty="0">
              <a:solidFill>
                <a:prstClr val="black"/>
              </a:solidFill>
              <a:latin typeface="Cambria" panose="02040503050406030204" pitchFamily="18" charset="0"/>
              <a:ea typeface="Cambria" panose="02040503050406030204" pitchFamily="18" charset="0"/>
              <a:cs typeface="Times New Roman" panose="02020603050405020304" pitchFamily="18" charset="0"/>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Methods:</a:t>
            </a:r>
          </a:p>
          <a:p>
            <a:pPr>
              <a:defRPr/>
            </a:pPr>
            <a:r>
              <a:rPr kumimoji="0" lang="en-US" sz="16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Data Collection &amp; Simulation: </a:t>
            </a: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Thermal behavior was simulated using COMSOL Multiphysics, employing the Finite Element Method (FEM) to model heat transfer phenomena and generate synthetic datasets. These simulations complemented experimental IR data collected under controlled conditions.</a:t>
            </a:r>
          </a:p>
          <a:p>
            <a:pPr>
              <a:defRPr/>
            </a:pPr>
            <a:r>
              <a:rPr kumimoji="0" lang="en-US" sz="16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Data Preprocessing: </a:t>
            </a: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The collected IR image sequences underwent normalization, resizing to ensure quality input for model training.</a:t>
            </a:r>
          </a:p>
          <a:p>
            <a:pPr>
              <a:defRPr/>
            </a:pPr>
            <a:r>
              <a:rPr kumimoji="0" lang="en-US" sz="16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Feature Extraction:</a:t>
            </a: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 </a:t>
            </a:r>
            <a:r>
              <a:rPr kumimoji="0" lang="en-US" sz="1600" b="0" i="0" u="none" strike="noStrike" kern="1200" cap="none" spc="0" normalizeH="0" baseline="0" noProof="0" dirty="0" err="1">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Spatio</a:t>
            </a: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-temporal features were extracted from the IR sequences, capturing the heat diffusion process over time.</a:t>
            </a:r>
          </a:p>
          <a:p>
            <a:pPr>
              <a:defRPr/>
            </a:pPr>
            <a:r>
              <a:rPr kumimoji="0" lang="en-US" sz="16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Model Development:</a:t>
            </a: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 A 3D Convolutional Neural Network (3D CNN) was designed to learn complex </a:t>
            </a:r>
            <a:r>
              <a:rPr kumimoji="0" lang="en-US" sz="1600" b="0" i="0" u="none" strike="noStrike" kern="1200" cap="none" spc="0" normalizeH="0" baseline="0" noProof="0" dirty="0" err="1">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spatio</a:t>
            </a: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-temporal patterns and predict thermal properties (</a:t>
            </a:r>
            <a:r>
              <a:rPr lang="en-US" sz="1100" dirty="0"/>
              <a:t>k, </a:t>
            </a:r>
            <a:r>
              <a:rPr lang="el-GR" sz="1100" dirty="0"/>
              <a:t>ρ</a:t>
            </a:r>
            <a:r>
              <a:rPr lang="en-US" sz="1100" dirty="0"/>
              <a:t>, Cp</a:t>
            </a: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118B40E-E584-6672-A3CF-12DAA518D90B}"/>
              </a:ext>
            </a:extLst>
          </p:cNvPr>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spTree>
    <p:extLst>
      <p:ext uri="{BB962C8B-B14F-4D97-AF65-F5344CB8AC3E}">
        <p14:creationId xmlns:p14="http://schemas.microsoft.com/office/powerpoint/2010/main" val="1783795731"/>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28333A-BD5A-D58B-0707-E6D6B256A8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FB1547-5421-CD0E-FA1C-447C95AD2EFA}"/>
              </a:ext>
            </a:extLst>
          </p:cNvPr>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Algorithm Details</a:t>
            </a:r>
          </a:p>
        </p:txBody>
      </p:sp>
      <p:sp>
        <p:nvSpPr>
          <p:cNvPr id="3" name="Content Placeholder 2">
            <a:extLst>
              <a:ext uri="{FF2B5EF4-FFF2-40B4-BE49-F238E27FC236}">
                <a16:creationId xmlns:a16="http://schemas.microsoft.com/office/drawing/2014/main" id="{16FCE6FB-A073-3A85-2033-680E2D8002E4}"/>
              </a:ext>
            </a:extLst>
          </p:cNvPr>
          <p:cNvSpPr>
            <a:spLocks noGrp="1"/>
          </p:cNvSpPr>
          <p:nvPr>
            <p:ph idx="1"/>
          </p:nvPr>
        </p:nvSpPr>
        <p:spPr>
          <a:xfrm>
            <a:off x="838200" y="1184367"/>
            <a:ext cx="10515600" cy="4058194"/>
          </a:xfrm>
        </p:spPr>
        <p:txBody>
          <a:bodyPr/>
          <a:lstStyle/>
          <a:p>
            <a:pPr>
              <a:defRPr/>
            </a:pPr>
            <a:r>
              <a:rPr kumimoji="0" lang="en-US" sz="16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Input: </a:t>
            </a: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Preprocessed IR image sequences of the object under study.</a:t>
            </a:r>
          </a:p>
          <a:p>
            <a:pPr>
              <a:defRPr/>
            </a:pPr>
            <a:r>
              <a:rPr kumimoji="0" lang="en-US" sz="16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Model: </a:t>
            </a: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3D CNN architecture with:</a:t>
            </a:r>
          </a:p>
          <a:p>
            <a:pPr marL="800100" lvl="1" indent="-342900">
              <a:buFont typeface="+mj-lt"/>
              <a:buAutoNum type="arabicPeriod"/>
              <a:defRPr/>
            </a:pPr>
            <a:r>
              <a:rPr kumimoji="0" lang="en-US" sz="12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Input layer to process sequences (frames × height × width × channels).</a:t>
            </a:r>
          </a:p>
          <a:p>
            <a:pPr marL="800100" lvl="1" indent="-342900">
              <a:buFont typeface="+mj-lt"/>
              <a:buAutoNum type="arabicPeriod"/>
              <a:defRPr/>
            </a:pPr>
            <a:r>
              <a:rPr kumimoji="0" lang="en-US" sz="12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Convolutional layers to extract </a:t>
            </a:r>
            <a:r>
              <a:rPr kumimoji="0" lang="en-US" sz="1200" b="0" i="0" u="none" strike="noStrike" kern="1200" cap="none" spc="0" normalizeH="0" baseline="0" noProof="0" dirty="0" err="1">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spatio</a:t>
            </a:r>
            <a:r>
              <a:rPr kumimoji="0" lang="en-US" sz="12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-temporal features.</a:t>
            </a:r>
          </a:p>
          <a:p>
            <a:pPr marL="800100" lvl="1" indent="-342900">
              <a:buFont typeface="+mj-lt"/>
              <a:buAutoNum type="arabicPeriod"/>
              <a:defRPr/>
            </a:pPr>
            <a:r>
              <a:rPr kumimoji="0" lang="en-US" sz="1200" b="0" i="0" u="none" strike="noStrike" kern="1200" cap="none" spc="0" normalizeH="0" baseline="0" noProof="0" dirty="0" err="1">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MaxPooling</a:t>
            </a:r>
            <a:r>
              <a:rPr kumimoji="0" lang="en-US" sz="12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 layers to reduce dimensionality.</a:t>
            </a:r>
          </a:p>
          <a:p>
            <a:pPr marL="800100" lvl="1" indent="-342900">
              <a:buFont typeface="+mj-lt"/>
              <a:buAutoNum type="arabicPeriod"/>
              <a:defRPr/>
            </a:pPr>
            <a:r>
              <a:rPr kumimoji="0" lang="en-US" sz="12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Fully connected dense layers for regression output.</a:t>
            </a:r>
          </a:p>
          <a:p>
            <a:pPr>
              <a:defRPr/>
            </a:pPr>
            <a:r>
              <a:rPr kumimoji="0" lang="en-US" sz="16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Output: </a:t>
            </a: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Prediction of thermal diffusivity (α).</a:t>
            </a:r>
          </a:p>
          <a:p>
            <a:pPr>
              <a:defRPr/>
            </a:pPr>
            <a:r>
              <a:rPr lang="en-US" sz="1600" b="1" dirty="0">
                <a:solidFill>
                  <a:prstClr val="black"/>
                </a:solidFill>
                <a:latin typeface="Cambria" panose="02040503050406030204" pitchFamily="18" charset="0"/>
                <a:ea typeface="Cambria" panose="02040503050406030204" pitchFamily="18" charset="0"/>
                <a:cs typeface="Times New Roman" panose="02020603050405020304" pitchFamily="18" charset="0"/>
              </a:rPr>
              <a:t>Loss Function: </a:t>
            </a:r>
            <a:r>
              <a:rPr lang="en-US" sz="1600" dirty="0">
                <a:solidFill>
                  <a:prstClr val="black"/>
                </a:solidFill>
                <a:latin typeface="Cambria" panose="02040503050406030204" pitchFamily="18" charset="0"/>
                <a:ea typeface="Cambria" panose="02040503050406030204" pitchFamily="18" charset="0"/>
                <a:cs typeface="Times New Roman" panose="02020603050405020304" pitchFamily="18" charset="0"/>
              </a:rPr>
              <a:t>Mean Squared Error (MSE) to minimize the difference between predicted and actual thermal properties.</a:t>
            </a:r>
          </a:p>
          <a:p>
            <a:pPr>
              <a:defRPr/>
            </a:pPr>
            <a:r>
              <a:rPr lang="en-US" sz="1600" b="1" dirty="0">
                <a:solidFill>
                  <a:prstClr val="black"/>
                </a:solidFill>
                <a:latin typeface="Cambria" panose="02040503050406030204" pitchFamily="18" charset="0"/>
                <a:ea typeface="Cambria" panose="02040503050406030204" pitchFamily="18" charset="0"/>
                <a:cs typeface="Times New Roman" panose="02020603050405020304" pitchFamily="18" charset="0"/>
              </a:rPr>
              <a:t>Optimization:</a:t>
            </a:r>
            <a:r>
              <a:rPr lang="en-US" sz="1600" dirty="0">
                <a:solidFill>
                  <a:prstClr val="black"/>
                </a:solidFill>
                <a:latin typeface="Cambria" panose="02040503050406030204" pitchFamily="18" charset="0"/>
                <a:ea typeface="Cambria" panose="02040503050406030204" pitchFamily="18" charset="0"/>
                <a:cs typeface="Times New Roman" panose="02020603050405020304" pitchFamily="18" charset="0"/>
              </a:rPr>
              <a:t> Adam optimizer with tuned learning rate for stable convergence.</a:t>
            </a:r>
          </a:p>
        </p:txBody>
      </p:sp>
      <p:sp>
        <p:nvSpPr>
          <p:cNvPr id="4" name="Slide Number Placeholder 3">
            <a:extLst>
              <a:ext uri="{FF2B5EF4-FFF2-40B4-BE49-F238E27FC236}">
                <a16:creationId xmlns:a16="http://schemas.microsoft.com/office/drawing/2014/main" id="{E5049454-B843-F9F7-C375-F8A4D80E4024}"/>
              </a:ext>
            </a:extLst>
          </p:cNvPr>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Tree>
    <p:extLst>
      <p:ext uri="{BB962C8B-B14F-4D97-AF65-F5344CB8AC3E}">
        <p14:creationId xmlns:p14="http://schemas.microsoft.com/office/powerpoint/2010/main" val="1396503809"/>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8F183B-CAF6-AA2A-BDE7-6A686924E4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ED1368-1DA2-7C5D-916C-1FAF6872C7C2}"/>
              </a:ext>
            </a:extLst>
          </p:cNvPr>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Tools Used</a:t>
            </a:r>
          </a:p>
        </p:txBody>
      </p:sp>
      <p:sp>
        <p:nvSpPr>
          <p:cNvPr id="3" name="Content Placeholder 2">
            <a:extLst>
              <a:ext uri="{FF2B5EF4-FFF2-40B4-BE49-F238E27FC236}">
                <a16:creationId xmlns:a16="http://schemas.microsoft.com/office/drawing/2014/main" id="{19EF30B6-ED74-8ABE-205D-800AC7EABDB8}"/>
              </a:ext>
            </a:extLst>
          </p:cNvPr>
          <p:cNvSpPr>
            <a:spLocks noGrp="1"/>
          </p:cNvSpPr>
          <p:nvPr>
            <p:ph idx="1"/>
          </p:nvPr>
        </p:nvSpPr>
        <p:spPr>
          <a:xfrm>
            <a:off x="838200" y="1184367"/>
            <a:ext cx="10515600" cy="4058194"/>
          </a:xfrm>
        </p:spPr>
        <p:txBody>
          <a:bodyPr/>
          <a:lstStyle/>
          <a:p>
            <a:pPr>
              <a:defRPr/>
            </a:pPr>
            <a:r>
              <a:rPr kumimoji="0" lang="en-US" sz="16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COMSOL Multiphysics (FEM): </a:t>
            </a: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For simulating heat transfer using Finite Element Method</a:t>
            </a:r>
          </a:p>
          <a:p>
            <a:pPr>
              <a:defRPr/>
            </a:pPr>
            <a:r>
              <a:rPr kumimoji="0" lang="en-US" sz="16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Google </a:t>
            </a:r>
            <a:r>
              <a:rPr kumimoji="0" lang="en-US" sz="1600" b="1" i="0" u="none" strike="noStrike" kern="1200" cap="none" spc="0" normalizeH="0" baseline="0" noProof="0" dirty="0" err="1">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Colab</a:t>
            </a:r>
            <a:r>
              <a:rPr kumimoji="0" lang="en-US" sz="16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 </a:t>
            </a:r>
            <a:r>
              <a:rPr kumimoji="0" lang="en-US" sz="1600" b="1" i="0" u="none" strike="noStrike" kern="1200" cap="none" spc="0" normalizeH="0" baseline="0" noProof="0" dirty="0" err="1">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Jupyter</a:t>
            </a:r>
            <a:r>
              <a:rPr kumimoji="0" lang="en-US" sz="16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 Notebook</a:t>
            </a: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 Development environment for model implementation.</a:t>
            </a:r>
          </a:p>
          <a:p>
            <a:pPr>
              <a:defRPr/>
            </a:pPr>
            <a:r>
              <a:rPr kumimoji="0" lang="en-US" sz="1600" b="1" i="0" u="none" strike="noStrike" kern="1200" cap="none" spc="0" normalizeH="0" baseline="0" noProof="0" dirty="0" err="1">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PyTorch</a:t>
            </a: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 Frameworks for building and training deep learning models.</a:t>
            </a:r>
          </a:p>
          <a:p>
            <a:pPr>
              <a:defRPr/>
            </a:pPr>
            <a:r>
              <a:rPr kumimoji="0" lang="en-US" sz="16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NumPy / OpenCV</a:t>
            </a: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 Libraries for image preprocessing and data handling.</a:t>
            </a:r>
          </a:p>
          <a:p>
            <a:pPr>
              <a:defRPr/>
            </a:pPr>
            <a:r>
              <a:rPr kumimoji="0" lang="en-US" sz="16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Matplotlib</a:t>
            </a: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 Visualization tools for data analysis and model performance.</a:t>
            </a:r>
          </a:p>
        </p:txBody>
      </p:sp>
      <p:sp>
        <p:nvSpPr>
          <p:cNvPr id="4" name="Slide Number Placeholder 3">
            <a:extLst>
              <a:ext uri="{FF2B5EF4-FFF2-40B4-BE49-F238E27FC236}">
                <a16:creationId xmlns:a16="http://schemas.microsoft.com/office/drawing/2014/main" id="{3449D613-69BA-7292-3232-32D2A2D5EF8E}"/>
              </a:ext>
            </a:extLst>
          </p:cNvPr>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spTree>
    <p:extLst>
      <p:ext uri="{BB962C8B-B14F-4D97-AF65-F5344CB8AC3E}">
        <p14:creationId xmlns:p14="http://schemas.microsoft.com/office/powerpoint/2010/main" val="4121940665"/>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p>
        </p:txBody>
      </p:sp>
      <p:sp>
        <p:nvSpPr>
          <p:cNvPr id="3" name="Content Placeholder 2"/>
          <p:cNvSpPr>
            <a:spLocks noGrp="1"/>
          </p:cNvSpPr>
          <p:nvPr>
            <p:ph idx="1"/>
          </p:nvPr>
        </p:nvSpPr>
        <p:spPr>
          <a:xfrm>
            <a:off x="838200" y="1184367"/>
            <a:ext cx="10515600" cy="4058194"/>
          </a:xfrm>
        </p:spPr>
        <p:txBody>
          <a:bodyPr/>
          <a:lstStyle/>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Enhances structural health monitoring with real-time, non-contact assessment for early detection of thermal anomalies.</a:t>
            </a:r>
          </a:p>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Applicable to a wide range of engineering structures, such as buildings, bridges, and aerospace components.</a:t>
            </a:r>
          </a:p>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Eliminates destructive testing, preserving material integrity.</a:t>
            </a:r>
          </a:p>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Automates the process, making large-scale assessments more efficient and reducing manual intervention.</a:t>
            </a:r>
          </a:p>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Provides a cost-effective solution by minimizing the need for expensive sensors and complex experimental setups.</a:t>
            </a:r>
          </a:p>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Non-contact measurement makes it ideal for fragile or hard-to-reach structures.</a:t>
            </a:r>
          </a:p>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Enables continuous, real-time monitoring of thermal behavior over time.</a:t>
            </a:r>
          </a:p>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Works with a variety of materials and environmental conditions, offering versatility.</a:t>
            </a:r>
          </a:p>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Presents a safer alternative to high-temperature or hazardous material testing.</a:t>
            </a:r>
          </a:p>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Scalable for integration into automated industrial inspection systems.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14</a:t>
            </a:fld>
            <a:endParaRPr lang="en-US" altLang="en-US"/>
          </a:p>
        </p:txBody>
      </p:sp>
    </p:spTree>
    <p:extLst>
      <p:ext uri="{BB962C8B-B14F-4D97-AF65-F5344CB8AC3E}">
        <p14:creationId xmlns:p14="http://schemas.microsoft.com/office/powerpoint/2010/main" val="2729537661"/>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Internship Road Map</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15</a:t>
            </a:fld>
            <a:endParaRPr lang="en-US" alt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352794300"/>
              </p:ext>
            </p:extLst>
          </p:nvPr>
        </p:nvGraphicFramePr>
        <p:xfrm>
          <a:off x="838200" y="1210491"/>
          <a:ext cx="10515600" cy="4058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70371" y="901298"/>
            <a:ext cx="6948890" cy="369332"/>
          </a:xfrm>
          <a:prstGeom prst="rect">
            <a:avLst/>
          </a:prstGeom>
          <a:noFill/>
        </p:spPr>
        <p:txBody>
          <a:bodyPr wrap="none" rtlCol="0">
            <a:spAutoFit/>
          </a:bodyPr>
          <a:lstStyle/>
          <a:p>
            <a:r>
              <a:rPr lang="en-GB" dirty="0">
                <a:solidFill>
                  <a:srgbClr val="0070C0"/>
                </a:solidFill>
              </a:rPr>
              <a:t>Note: Write in the below table what u will be achieving in each review</a:t>
            </a:r>
          </a:p>
        </p:txBody>
      </p:sp>
    </p:spTree>
    <p:extLst>
      <p:ext uri="{BB962C8B-B14F-4D97-AF65-F5344CB8AC3E}">
        <p14:creationId xmlns:p14="http://schemas.microsoft.com/office/powerpoint/2010/main" val="2235674506"/>
      </p:ext>
    </p:extLst>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Github Link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16</a:t>
            </a:fld>
            <a:endParaRPr lang="en-US" altLang="en-US"/>
          </a:p>
        </p:txBody>
      </p:sp>
      <p:sp>
        <p:nvSpPr>
          <p:cNvPr id="3" name="Content Placeholder 2"/>
          <p:cNvSpPr>
            <a:spLocks noGrp="1"/>
          </p:cNvSpPr>
          <p:nvPr>
            <p:ph idx="1"/>
          </p:nvPr>
        </p:nvSpPr>
        <p:spPr>
          <a:xfrm>
            <a:off x="446308" y="1061297"/>
            <a:ext cx="10515600" cy="4351338"/>
          </a:xfrm>
        </p:spPr>
        <p:txBody>
          <a:bodyPr/>
          <a:lstStyle/>
          <a:p>
            <a:pPr marL="0" indent="0">
              <a:buNone/>
            </a:pPr>
            <a:r>
              <a:rPr lang="en-US" dirty="0">
                <a:hlinkClick r:id="rId2"/>
              </a:rPr>
              <a:t>Non-Contact estimation of thermal properties of engineering structures</a:t>
            </a:r>
            <a:endParaRPr lang="en-US" dirty="0"/>
          </a:p>
          <a:p>
            <a:pPr marL="0" indent="0">
              <a:buNone/>
            </a:pPr>
            <a:endParaRPr lang="en-US" dirty="0"/>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17</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18</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1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Company or Organization</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Literature Review</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Problem Statement</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Design and Implementation with methods</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Algorithm Details</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Tools Used</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000" dirty="0">
              <a:latin typeface="Cambria" panose="02040503050406030204" pitchFamily="18" charset="0"/>
              <a:ea typeface="Cambria" panose="02040503050406030204" pitchFamily="18" charset="0"/>
            </a:endParaRPr>
          </a:p>
          <a:p>
            <a:pPr marL="495300" lvl="0" indent="-342900" algn="just" rtl="0">
              <a:lnSpc>
                <a:spcPct val="1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Company or Organization</a:t>
            </a:r>
          </a:p>
        </p:txBody>
      </p:sp>
      <p:sp>
        <p:nvSpPr>
          <p:cNvPr id="3" name="Content Placeholder 2"/>
          <p:cNvSpPr>
            <a:spLocks noGrp="1"/>
          </p:cNvSpPr>
          <p:nvPr>
            <p:ph idx="1"/>
          </p:nvPr>
        </p:nvSpPr>
        <p:spPr>
          <a:xfrm>
            <a:off x="838200" y="1045030"/>
            <a:ext cx="10515600" cy="4441369"/>
          </a:xfrm>
        </p:spPr>
        <p:txBody>
          <a:bodyPr/>
          <a:lstStyle/>
          <a:p>
            <a:pPr marL="0" marR="0" lvl="0" indent="0" algn="just"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IIT Kanpur was established in 1959 as one of the first Indian Institutes of Technology (IITs). It was founded with the assistance of a consortium of nine U.S. universities under the Kanpur Indo-American </a:t>
            </a:r>
            <a:r>
              <a:rPr kumimoji="0" lang="en-US" sz="1600" b="0" i="0" u="none" strike="noStrike" kern="1200" cap="none" spc="0" normalizeH="0" baseline="0" noProof="0" dirty="0" err="1">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Programme</a:t>
            </a: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 (KIAP). This collaboration played a significant role in shaping its academic structure, research orientation, and curriculum, making it one of the most advanced technical institutions in India. Initially, classes were conducted at the Harcourt Butler Technological Institute (HBTI) campus before shifting to its present 1055-acre site in 1963.</a:t>
            </a:r>
          </a:p>
          <a:p>
            <a:pPr marL="0" marR="0" lvl="0" indent="0" algn="just"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During the 1960s and 1970s, IIT Kanpur became a pioneer in engineering education and research. It was the first institution in India to introduce computer science education in 1974, setting the foundation for India’s strong presence in the IT sector. The institute played a key role in developing India’s first supercomputer in 1990, further strengthening its reputation in computational research. Over the years, it has contributed significantly to India's space, defense, and technological advancements through collaborations with ISRO, DRDO, and other government agencies.</a:t>
            </a:r>
          </a:p>
          <a:p>
            <a:pPr marL="0" marR="0" lvl="0" indent="0" algn="just"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In addition to its academic excellence, IIT Kanpur has made notable contributions to research and innovation. The establishment of the National Wind Tunnel Facility helped advance aerodynamics research in India. The institute has also been a hub for entrepreneurship, with many successful startups emerging from its incubation programs. Over the decades, it has expanded into interdisciplinary research fields, fostering innovation in artificial intelligence, biotechnology, and sustainable energy.</a:t>
            </a:r>
          </a:p>
          <a:p>
            <a:pPr marL="0" marR="0" lvl="0" indent="0" algn="just"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Today, IIT Kanpur continues to be a leader in science, engineering, and technology. With a strong emphasis on research, global collaborations, and industry partnerships, it remains at the forefront of technical education and innovation in India.</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p>
        </p:txBody>
      </p:sp>
      <p:sp>
        <p:nvSpPr>
          <p:cNvPr id="3" name="Content Placeholder 2"/>
          <p:cNvSpPr>
            <a:spLocks noGrp="1"/>
          </p:cNvSpPr>
          <p:nvPr>
            <p:ph idx="1"/>
          </p:nvPr>
        </p:nvSpPr>
        <p:spPr>
          <a:xfrm>
            <a:off x="838200" y="1184367"/>
            <a:ext cx="10515600" cy="4058194"/>
          </a:xfrm>
        </p:spPr>
        <p:txBody>
          <a:bodyPr/>
          <a:lstStyle/>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Deep Learning.</a:t>
            </a:r>
          </a:p>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Thermography.</a:t>
            </a:r>
          </a:p>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Thermal Non-destructive testing and Thermal Non-destructive estimation.</a:t>
            </a:r>
          </a:p>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Pulsed Thermography.</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a:xfrm>
            <a:off x="838200" y="1184367"/>
            <a:ext cx="10515600" cy="4058194"/>
          </a:xfrm>
        </p:spPr>
        <p:txBody>
          <a:bodyPr/>
          <a:lstStyle/>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Establish a method for estimating thermal properties without direct physical interaction with the material.</a:t>
            </a:r>
          </a:p>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Utilize temperature distribution over time to infer key thermal properties such as density, specific heat capacity, and thermal conductivity.</a:t>
            </a:r>
          </a:p>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Enhance the accuracy and efficiency of thermal property estimation for diverse engineering materials.</a:t>
            </a:r>
          </a:p>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Provide an alternative to invasive or destructive testing methods while maintaining reliability and precision.</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a:xfrm>
            <a:off x="838200" y="1184367"/>
            <a:ext cx="10515600" cy="4058194"/>
          </a:xfrm>
        </p:spPr>
        <p:txBody>
          <a:body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	[1] Gated Recurrent Units (GRUs) have been used for defect depth estimation in Carbon Fiber Reinforced Polymer (CFRP) using pulsed thermography. The study employed simulated infrared thermography data generated using the Finite Element Method (FEM). The preprocessing involved normalization and structuring of time-series data for training. The model achieved an accuracy of 90% with raw data, which improved to over 95% after normalization. However, since the model was trained on simulated data, it faces challenges in generalizing to real-world applications.</a:t>
            </a: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	[2] A study integrating Convolutional Neural Networks (CNNs) and Recurrent Neural Networks (RNNs) for defect detection and depth estimation used various architectures such as ConvLSTM2D and VGG-</a:t>
            </a:r>
            <a:r>
              <a:rPr kumimoji="0" lang="en-US" sz="1600" b="0" i="0" u="none" strike="noStrike" kern="1200" cap="none" spc="0" normalizeH="0" baseline="0" noProof="0" dirty="0" err="1">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UNet</a:t>
            </a: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 Yolo-v3 performed exceptionally well in spatial defect detection with training accuracies above 99%, while GRU models achieved 95% accuracy in defect depth estimation after data normalization. Hybrid models such as ConvLSTM2D effectively reconstructed defect structures, though they struggled with edge details. The study highlighted the advantage of spatial-temporal models in defect characterization.</a:t>
            </a: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	[3] A CNN-based model was developed for simultaneous prediction of multiple soil properties using visible-near-infrared (vis-NIR) and mid-infrared (MIR) spectral data. The CNN outperformed traditional regression models like Partial Least Squares Regression (PLSR) and Cubist models, achieving an R² value of 0.98 for MIR data. The study used the Kellogg Soil Survey Laboratory (KSSL) database, which provided spectral and reference soil property measurements. Although the CNN approach proved superior, it required a large dataset and significant computational resources.</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Tree>
    <p:extLst>
      <p:ext uri="{BB962C8B-B14F-4D97-AF65-F5344CB8AC3E}">
        <p14:creationId xmlns:p14="http://schemas.microsoft.com/office/powerpoint/2010/main" val="2834320934"/>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89CED5-E627-E04E-3FEE-4599B33CEA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3BC04C-377E-E225-0B40-CA2BE679BB35}"/>
              </a:ext>
            </a:extLst>
          </p:cNvPr>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FF92C6F9-B2EE-401E-F977-4D53BBE041A4}"/>
              </a:ext>
            </a:extLst>
          </p:cNvPr>
          <p:cNvSpPr>
            <a:spLocks noGrp="1"/>
          </p:cNvSpPr>
          <p:nvPr>
            <p:ph idx="1"/>
          </p:nvPr>
        </p:nvSpPr>
        <p:spPr>
          <a:xfrm>
            <a:off x="838200" y="1184367"/>
            <a:ext cx="10515600" cy="4058194"/>
          </a:xfrm>
        </p:spPr>
        <p:txBody>
          <a:body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	[4] CNNs were also used to predict the creep properties of high-temperature exposed CMSX-4 nickel-based superalloy. The study incorporated two-point spatial correlation analysis to improve model accuracy by linking microstructural features to mechanical properties. The model achieved high accuracy with an R² value of 0.98 for creep life prediction. However, the study focused solely on CMSX-4, limiting its general applicability to other alloys.</a:t>
            </a: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	[5] An optimized 2D CNN based on a modified </a:t>
            </a:r>
            <a:r>
              <a:rPr kumimoji="0" lang="en-US" sz="1600" b="0" i="0" u="none" strike="noStrike" kern="1200" cap="none" spc="0" normalizeH="0" baseline="0" noProof="0" dirty="0" err="1">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AlexNet</a:t>
            </a: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 architecture was used to predict the effective thermal conductivity of composite materials. The study found that parallel cross-section inputs improved accuracy by 35% compared to perpendicular cross-sections. The CNN achieved performance levels comparable to 3D CNNs while significantly reducing computational time. However, obtaining high-quality 3D structure data remains a challenge.</a:t>
            </a: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	[6] A study leveraging U-Net and </a:t>
            </a:r>
            <a:r>
              <a:rPr kumimoji="0" lang="en-US" sz="1600" b="0" i="0" u="none" strike="noStrike" kern="1200" cap="none" spc="0" normalizeH="0" baseline="0" noProof="0" dirty="0" err="1">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MobileNet</a:t>
            </a: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 for brain tumor classification combined CNN-based image analysis with a voting classifier using logistic regression and stochastic gradient descent. The U-Net model achieved 99.64% accuracy, while </a:t>
            </a:r>
            <a:r>
              <a:rPr kumimoji="0" lang="en-US" sz="1600" b="0" i="0" u="none" strike="noStrike" kern="1200" cap="none" spc="0" normalizeH="0" baseline="0" noProof="0" dirty="0" err="1">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MobileNet</a:t>
            </a: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 reached 97.28%. The approach effectively integrated image and numerical data for classification, though data augmentation introduced potential noise.</a:t>
            </a: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	[7] A Mask R-CNN model incorporating ResNet101-FPN was developed for detecting surface and subsurface defects in heritage artifacts using thermal imaging. The model achieved a mean precision of 99.28% and successfully segmented defect regions. Two novel pre-processing algorithms improved contrast between defective and intact areas. However, environmental factors and heating/cooling uniformity influenced performance.</a:t>
            </a:r>
          </a:p>
        </p:txBody>
      </p:sp>
      <p:sp>
        <p:nvSpPr>
          <p:cNvPr id="4" name="Slide Number Placeholder 3">
            <a:extLst>
              <a:ext uri="{FF2B5EF4-FFF2-40B4-BE49-F238E27FC236}">
                <a16:creationId xmlns:a16="http://schemas.microsoft.com/office/drawing/2014/main" id="{487B00CB-8721-10CB-EC03-6E6185863F80}"/>
              </a:ext>
            </a:extLst>
          </p:cNvPr>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978798138"/>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A4D4E-33C4-6F33-DB93-23362B1999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5610A7-2326-2641-3A68-B68ADEEC2150}"/>
              </a:ext>
            </a:extLst>
          </p:cNvPr>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CA30D059-8375-458D-8AE0-C9BDB0B54CC5}"/>
              </a:ext>
            </a:extLst>
          </p:cNvPr>
          <p:cNvSpPr>
            <a:spLocks noGrp="1"/>
          </p:cNvSpPr>
          <p:nvPr>
            <p:ph idx="1"/>
          </p:nvPr>
        </p:nvSpPr>
        <p:spPr>
          <a:xfrm>
            <a:off x="838200" y="1184367"/>
            <a:ext cx="10515600" cy="4058194"/>
          </a:xfrm>
        </p:spPr>
        <p:txBody>
          <a:bodyPr/>
          <a:lstStyle/>
          <a:p>
            <a:pPr marL="0" indent="0">
              <a:buNone/>
            </a:pPr>
            <a:r>
              <a:rPr lang="en-US" sz="1600" dirty="0">
                <a:latin typeface="Cambria" panose="02040503050406030204" pitchFamily="18" charset="0"/>
                <a:ea typeface="Cambria" panose="02040503050406030204" pitchFamily="18" charset="0"/>
                <a:cs typeface="Times New Roman" panose="02020603050405020304" pitchFamily="18" charset="0"/>
              </a:rPr>
              <a:t>	[8] Linear regression and CNN-based models were applied to infer thermodynamic properties and directional processes in spin chains. The study found that linear regression worked well for simple systems, while CNNs were better suited for complex relationships. However, model accuracy decreased for highly irreversible processes, and overlap in trajectory data reduced prediction precision.</a:t>
            </a:r>
          </a:p>
          <a:p>
            <a:pPr marL="0" indent="0">
              <a:buNone/>
            </a:pPr>
            <a:r>
              <a:rPr lang="en-US" sz="1600" dirty="0">
                <a:latin typeface="Cambria" panose="02040503050406030204" pitchFamily="18" charset="0"/>
                <a:ea typeface="Cambria" panose="02040503050406030204" pitchFamily="18" charset="0"/>
                <a:cs typeface="Times New Roman" panose="02020603050405020304" pitchFamily="18" charset="0"/>
              </a:rPr>
              <a:t>	[9] A machine learning approach using LSTM networks was employed to predict lattice thermal conductivity based on fundamental material properties. The study used a dataset of 350 experimentally measured samples. LSTM outperformed other models, achieving an RMSE of 8.36 and an R² of 0.88. Despite strong results, the limited dataset size posed a challenge for supervised learning.</a:t>
            </a:r>
          </a:p>
          <a:p>
            <a:pPr marL="0" indent="0">
              <a:buNone/>
            </a:pPr>
            <a:r>
              <a:rPr lang="en-US" sz="1600" dirty="0">
                <a:latin typeface="Cambria" panose="02040503050406030204" pitchFamily="18" charset="0"/>
                <a:ea typeface="Cambria" panose="02040503050406030204" pitchFamily="18" charset="0"/>
                <a:cs typeface="Times New Roman" panose="02020603050405020304" pitchFamily="18" charset="0"/>
              </a:rPr>
              <a:t>	[10] Defect characterization in additive materials was explored using multiple machine learning models, including linear regression, Gaussian process regression (GPR), and support vector machines (SVM). GPR with a rational quadratic kernel performed best in predicting defect length (R² = 0.92), while interaction regression excelled in thickness prediction (R² = 0.79). Thermal contrasts were key predictive features, but models like SVM and MLP showed reduced accuracy for small datasets.</a:t>
            </a:r>
          </a:p>
          <a:p>
            <a:pPr marL="0" indent="0">
              <a:buNone/>
            </a:pPr>
            <a:r>
              <a:rPr lang="en-US" sz="1600" dirty="0">
                <a:latin typeface="Cambria" panose="02040503050406030204" pitchFamily="18" charset="0"/>
                <a:ea typeface="Cambria" panose="02040503050406030204" pitchFamily="18" charset="0"/>
                <a:cs typeface="Times New Roman" panose="02020603050405020304" pitchFamily="18" charset="0"/>
              </a:rPr>
              <a:t>	[11] A Restricted Boltzmann Machine (RBM) was used to analyze phase transitions in </a:t>
            </a:r>
            <a:r>
              <a:rPr lang="en-US" sz="1600" dirty="0" err="1">
                <a:latin typeface="Cambria" panose="02040503050406030204" pitchFamily="18" charset="0"/>
                <a:ea typeface="Cambria" panose="02040503050406030204" pitchFamily="18" charset="0"/>
                <a:cs typeface="Times New Roman" panose="02020603050405020304" pitchFamily="18" charset="0"/>
              </a:rPr>
              <a:t>Ising</a:t>
            </a:r>
            <a:r>
              <a:rPr lang="en-US" sz="1600" dirty="0">
                <a:latin typeface="Cambria" panose="02040503050406030204" pitchFamily="18" charset="0"/>
                <a:ea typeface="Cambria" panose="02040503050406030204" pitchFamily="18" charset="0"/>
                <a:cs typeface="Times New Roman" panose="02020603050405020304" pitchFamily="18" charset="0"/>
              </a:rPr>
              <a:t> models. The model identified critical points and regions of high specific heat with near-theoretical accuracy. However, the study found that excessive hidden neurons led to overlearning and noise-dominated configurations.</a:t>
            </a:r>
          </a:p>
        </p:txBody>
      </p:sp>
      <p:sp>
        <p:nvSpPr>
          <p:cNvPr id="4" name="Slide Number Placeholder 3">
            <a:extLst>
              <a:ext uri="{FF2B5EF4-FFF2-40B4-BE49-F238E27FC236}">
                <a16:creationId xmlns:a16="http://schemas.microsoft.com/office/drawing/2014/main" id="{DDFD75B7-936E-BD47-4C5F-686A3BA90C7A}"/>
              </a:ext>
            </a:extLst>
          </p:cNvPr>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Tree>
    <p:extLst>
      <p:ext uri="{BB962C8B-B14F-4D97-AF65-F5344CB8AC3E}">
        <p14:creationId xmlns:p14="http://schemas.microsoft.com/office/powerpoint/2010/main" val="3553195767"/>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6E06D1-8D69-B3F6-A773-E873EA4127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72DF34-1A1E-8B62-3329-7E2C36368B51}"/>
              </a:ext>
            </a:extLst>
          </p:cNvPr>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AA6ECA6F-4955-2607-67BE-218457E5B300}"/>
              </a:ext>
            </a:extLst>
          </p:cNvPr>
          <p:cNvSpPr>
            <a:spLocks noGrp="1"/>
          </p:cNvSpPr>
          <p:nvPr>
            <p:ph idx="1"/>
          </p:nvPr>
        </p:nvSpPr>
        <p:spPr>
          <a:xfrm>
            <a:off x="838200" y="1184367"/>
            <a:ext cx="10515600" cy="4058194"/>
          </a:xfrm>
        </p:spPr>
        <p:txBody>
          <a:body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	[12] An adversarial autoencoder (AAE) and a structure-preserving neural network (SPNN) were employed for thermodynamics-informed super-resolution of scarce temporal dynamics data. The approach significantly improved resolution while maintaining thermodynamic constraints. The method achieved a mean relative error of less than 3% and was 37× faster than traditional bicubic interpolation for Newtonian cases. However, the study relied on synthetic data and lacked real-world validation.</a:t>
            </a:r>
          </a:p>
        </p:txBody>
      </p:sp>
      <p:sp>
        <p:nvSpPr>
          <p:cNvPr id="4" name="Slide Number Placeholder 3">
            <a:extLst>
              <a:ext uri="{FF2B5EF4-FFF2-40B4-BE49-F238E27FC236}">
                <a16:creationId xmlns:a16="http://schemas.microsoft.com/office/drawing/2014/main" id="{748EFA49-C14C-C6F5-635B-ED6F1F452827}"/>
              </a:ext>
            </a:extLst>
          </p:cNvPr>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spTree>
    <p:extLst>
      <p:ext uri="{BB962C8B-B14F-4D97-AF65-F5344CB8AC3E}">
        <p14:creationId xmlns:p14="http://schemas.microsoft.com/office/powerpoint/2010/main" val="1196735150"/>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7838</TotalTime>
  <Words>2060</Words>
  <Application>Microsoft Office PowerPoint</Application>
  <PresentationFormat>Widescreen</PresentationFormat>
  <Paragraphs>132</Paragraphs>
  <Slides>18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Cambria</vt:lpstr>
      <vt:lpstr>Times New Roman</vt:lpstr>
      <vt:lpstr>Verdana</vt:lpstr>
      <vt:lpstr>Wingdings</vt:lpstr>
      <vt:lpstr>Office Theme</vt:lpstr>
      <vt:lpstr>PowerPoint Presentation</vt:lpstr>
      <vt:lpstr>Content</vt:lpstr>
      <vt:lpstr>About Company or Organization</vt:lpstr>
      <vt:lpstr>Working domain or the technology</vt:lpstr>
      <vt:lpstr>Objectives of the work</vt:lpstr>
      <vt:lpstr>Literature Review</vt:lpstr>
      <vt:lpstr>Literature Review</vt:lpstr>
      <vt:lpstr>Literature Review</vt:lpstr>
      <vt:lpstr>Literature Review</vt:lpstr>
      <vt:lpstr>Problem Statement</vt:lpstr>
      <vt:lpstr>Design and Implementation with methods</vt:lpstr>
      <vt:lpstr>Algorithm Details</vt:lpstr>
      <vt:lpstr>Tools Used</vt:lpstr>
      <vt:lpstr>Advantages of Proposed System/Work</vt:lpstr>
      <vt:lpstr>Internship Road Map</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Avyukth Potnuru</cp:lastModifiedBy>
  <cp:revision>912</cp:revision>
  <cp:lastPrinted>2018-07-24T06:37:20Z</cp:lastPrinted>
  <dcterms:created xsi:type="dcterms:W3CDTF">2018-06-07T04:06:17Z</dcterms:created>
  <dcterms:modified xsi:type="dcterms:W3CDTF">2025-05-20T07:39:34Z</dcterms:modified>
</cp:coreProperties>
</file>