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75" r:id="rId3"/>
    <p:sldId id="274" r:id="rId4"/>
    <p:sldId id="277" r:id="rId5"/>
    <p:sldId id="276" r:id="rId6"/>
    <p:sldId id="278" r:id="rId7"/>
    <p:sldId id="281" r:id="rId8"/>
    <p:sldId id="282" r:id="rId9"/>
    <p:sldId id="279" r:id="rId10"/>
    <p:sldId id="283" r:id="rId11"/>
    <p:sldId id="284" r:id="rId12"/>
    <p:sldId id="285" r:id="rId13"/>
    <p:sldId id="287" r:id="rId14"/>
    <p:sldId id="288" r:id="rId15"/>
    <p:sldId id="289" r:id="rId16"/>
    <p:sldId id="290" r:id="rId17"/>
    <p:sldId id="266"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1">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ijircce.com/admin/main/storage/app/pdf/344ys3lEFM5AznW0jqY3bqGWVaobH4ZERZxeYzUQ.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clanthology.org/2024.lrec-main.326/" TargetMode="External"/><Relationship Id="rId2" Type="http://schemas.openxmlformats.org/officeDocument/2006/relationships/hyperlink" Target="https://arxiv.org/abs/2403.14938" TargetMode="External"/><Relationship Id="rId1" Type="http://schemas.openxmlformats.org/officeDocument/2006/relationships/slideLayout" Target="../slideLayouts/slideLayout2.xml"/><Relationship Id="rId5" Type="http://schemas.openxmlformats.org/officeDocument/2006/relationships/hyperlink" Target="https://arxiv.org/abs/2204.01440" TargetMode="External"/><Relationship Id="rId4" Type="http://schemas.openxmlformats.org/officeDocument/2006/relationships/hyperlink" Target="https://arxiv.org/abs/2106.01625"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aclanthology.org/2023.cs4oa-1.5/" TargetMode="External"/><Relationship Id="rId2" Type="http://schemas.openxmlformats.org/officeDocument/2006/relationships/hyperlink" Target="https://ceur-ws.org/Vol-3756/RefutES2024_paper1.pdf" TargetMode="External"/><Relationship Id="rId1" Type="http://schemas.openxmlformats.org/officeDocument/2006/relationships/slideLayout" Target="../slideLayouts/slideLayout2.xml"/><Relationship Id="rId4" Type="http://schemas.openxmlformats.org/officeDocument/2006/relationships/hyperlink" Target="https://arxiv.org/abs/2205.0430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Multilingual </a:t>
            </a:r>
            <a:r>
              <a:rPr lang="en-GB" dirty="0" err="1">
                <a:solidFill>
                  <a:schemeClr val="tx1"/>
                </a:solidFill>
                <a:latin typeface="Cambria" panose="02040503050406030204" pitchFamily="18" charset="0"/>
                <a:ea typeface="Cambria" panose="02040503050406030204" pitchFamily="18" charset="0"/>
              </a:rPr>
              <a:t>Counterspeech</a:t>
            </a:r>
            <a:r>
              <a:rPr lang="en-GB" dirty="0">
                <a:solidFill>
                  <a:schemeClr val="tx1"/>
                </a:solidFill>
                <a:latin typeface="Cambria" panose="02040503050406030204" pitchFamily="18" charset="0"/>
                <a:ea typeface="Cambria" panose="02040503050406030204" pitchFamily="18" charset="0"/>
              </a:rPr>
              <a:t> Generation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CAI-G29</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674833629"/>
              </p:ext>
            </p:extLst>
          </p:nvPr>
        </p:nvGraphicFramePr>
        <p:xfrm>
          <a:off x="-1" y="2653070"/>
          <a:ext cx="7010401" cy="2895660"/>
        </p:xfrm>
        <a:graphic>
          <a:graphicData uri="http://schemas.openxmlformats.org/drawingml/2006/table">
            <a:tbl>
              <a:tblPr firstRow="1" bandRow="1">
                <a:noFill/>
                <a:tableStyleId>{57690726-49DA-4552-BDEB-330DD8EA8BD9}</a:tableStyleId>
              </a:tblPr>
              <a:tblGrid>
                <a:gridCol w="2697466">
                  <a:extLst>
                    <a:ext uri="{9D8B030D-6E8A-4147-A177-3AD203B41FA5}">
                      <a16:colId xmlns:a16="http://schemas.microsoft.com/office/drawing/2014/main" val="20000"/>
                    </a:ext>
                  </a:extLst>
                </a:gridCol>
                <a:gridCol w="4312935">
                  <a:extLst>
                    <a:ext uri="{9D8B030D-6E8A-4147-A177-3AD203B41FA5}">
                      <a16:colId xmlns:a16="http://schemas.microsoft.com/office/drawing/2014/main" val="20001"/>
                    </a:ext>
                  </a:extLst>
                </a:gridCol>
              </a:tblGrid>
              <a:tr h="197319">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75504">
                <a:tc>
                  <a:txBody>
                    <a:bodyPr/>
                    <a:lstStyle/>
                    <a:p>
                      <a:pPr marL="0" marR="0" lvl="0" indent="0" algn="ctr" rtl="0">
                        <a:spcBef>
                          <a:spcPts val="0"/>
                        </a:spcBef>
                        <a:spcAft>
                          <a:spcPts val="0"/>
                        </a:spcAft>
                        <a:buFont typeface="+mj-lt"/>
                        <a:buNone/>
                      </a:pPr>
                      <a:r>
                        <a:rPr lang="en-US" sz="1600" u="none" strike="noStrike" cap="none" dirty="0"/>
                        <a:t>20211CAI0123</a:t>
                      </a:r>
                    </a:p>
                    <a:p>
                      <a:pPr marL="0" marR="0" lvl="0" indent="0" algn="ctr" rtl="0">
                        <a:spcBef>
                          <a:spcPts val="0"/>
                        </a:spcBef>
                        <a:spcAft>
                          <a:spcPts val="0"/>
                        </a:spcAft>
                        <a:buFont typeface="+mj-lt"/>
                        <a:buNone/>
                      </a:pPr>
                      <a:r>
                        <a:rPr lang="en-US" sz="1600" u="none" strike="noStrike" cap="none" dirty="0"/>
                        <a:t>20211CAI0091</a:t>
                      </a:r>
                    </a:p>
                    <a:p>
                      <a:pPr marL="0" marR="0" lvl="0" indent="0" algn="ctr" rtl="0">
                        <a:spcBef>
                          <a:spcPts val="0"/>
                        </a:spcBef>
                        <a:spcAft>
                          <a:spcPts val="0"/>
                        </a:spcAft>
                        <a:buFont typeface="+mj-lt"/>
                        <a:buNone/>
                      </a:pPr>
                      <a:r>
                        <a:rPr lang="en-US" sz="1600" u="none" strike="noStrike" cap="none" dirty="0"/>
                        <a:t>20211CAI0092</a:t>
                      </a:r>
                    </a:p>
                    <a:p>
                      <a:pPr marL="0" marR="0" lvl="0" indent="0" algn="ctr" rtl="0">
                        <a:spcBef>
                          <a:spcPts val="0"/>
                        </a:spcBef>
                        <a:spcAft>
                          <a:spcPts val="0"/>
                        </a:spcAft>
                        <a:buFont typeface="+mj-lt"/>
                        <a:buNone/>
                      </a:pPr>
                      <a:r>
                        <a:rPr lang="en-US" sz="1600" u="none" strike="noStrike" cap="none" dirty="0"/>
                        <a:t>20211CAI0142</a:t>
                      </a:r>
                      <a:endParaRPr sz="16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u="none" strike="noStrike" cap="none" dirty="0"/>
                        <a:t>Avyukth Potnuru</a:t>
                      </a:r>
                    </a:p>
                    <a:p>
                      <a:pPr marL="0" marR="0" lvl="0" indent="0" algn="ctr" rtl="0">
                        <a:spcBef>
                          <a:spcPts val="0"/>
                        </a:spcBef>
                        <a:spcAft>
                          <a:spcPts val="0"/>
                        </a:spcAft>
                        <a:buNone/>
                      </a:pPr>
                      <a:r>
                        <a:rPr lang="en-US" sz="1600" u="none" strike="noStrike" cap="none" dirty="0"/>
                        <a:t>Ayush Samuel Ajith</a:t>
                      </a:r>
                    </a:p>
                    <a:p>
                      <a:pPr marL="0" marR="0" lvl="0" indent="0" algn="ctr" rtl="0">
                        <a:spcBef>
                          <a:spcPts val="0"/>
                        </a:spcBef>
                        <a:spcAft>
                          <a:spcPts val="0"/>
                        </a:spcAft>
                        <a:buNone/>
                      </a:pPr>
                      <a:r>
                        <a:rPr lang="en-US" sz="1600" u="none" strike="noStrike" cap="none" dirty="0"/>
                        <a:t>B A Hasan Raza</a:t>
                      </a:r>
                    </a:p>
                    <a:p>
                      <a:pPr marL="0" marR="0" lvl="0" indent="0" algn="ctr" rtl="0">
                        <a:spcBef>
                          <a:spcPts val="0"/>
                        </a:spcBef>
                        <a:spcAft>
                          <a:spcPts val="0"/>
                        </a:spcAft>
                        <a:buNone/>
                      </a:pPr>
                      <a:r>
                        <a:rPr lang="en-US" sz="1600" u="none" strike="noStrike" cap="none" dirty="0"/>
                        <a:t>Naheel N Akhtar</a:t>
                      </a:r>
                      <a:endParaRPr sz="16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197319">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97319">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197319">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197319">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677700"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Times New Roman" panose="02020603050405020304" pitchFamily="18" charset="0"/>
                <a:sym typeface="Verdana"/>
              </a:rPr>
              <a:t>Mr. </a:t>
            </a:r>
            <a:r>
              <a:rPr lang="en-GB" sz="1700" b="1" i="0" u="none" strike="noStrike" cap="none" dirty="0" err="1">
                <a:solidFill>
                  <a:schemeClr val="tx1"/>
                </a:solidFill>
                <a:latin typeface="Cambria" panose="02040503050406030204" pitchFamily="18" charset="0"/>
                <a:ea typeface="Cambria" panose="02040503050406030204" pitchFamily="18" charset="0"/>
                <a:cs typeface="Times New Roman" panose="02020603050405020304" pitchFamily="18" charset="0"/>
                <a:sym typeface="Verdana"/>
              </a:rPr>
              <a:t>Likhith</a:t>
            </a:r>
            <a:r>
              <a:rPr lang="en-GB" sz="1700" b="1" i="0" u="none" strike="noStrike" cap="none" dirty="0">
                <a:solidFill>
                  <a:schemeClr val="tx1"/>
                </a:solidFill>
                <a:latin typeface="Cambria" panose="02040503050406030204" pitchFamily="18" charset="0"/>
                <a:ea typeface="Cambria" panose="02040503050406030204" pitchFamily="18" charset="0"/>
                <a:cs typeface="Times New Roman" panose="02020603050405020304" pitchFamily="18" charset="0"/>
                <a:sym typeface="Verdana"/>
              </a:rPr>
              <a:t> S R</a:t>
            </a:r>
            <a:endParaRPr lang="en-GB" b="1" dirty="0">
              <a:solidFill>
                <a:schemeClr val="tx1"/>
              </a:solidFill>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Times New Roman" panose="02020603050405020304" pitchFamily="18" charset="0"/>
                <a:sym typeface="Verdana"/>
              </a:rPr>
              <a:t>Assistant Professor</a:t>
            </a:r>
            <a:endParaRPr lang="en-GB" b="1" dirty="0">
              <a:solidFill>
                <a:schemeClr val="tx1"/>
              </a:solidFill>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Times New Roman" panose="02020603050405020304" pitchFamily="18" charset="0"/>
                <a:sym typeface="Verdana"/>
              </a:rPr>
              <a:t>School of Computer Science and Engineering</a:t>
            </a:r>
            <a:endParaRPr b="1" dirty="0">
              <a:solidFill>
                <a:schemeClr val="tx1"/>
              </a:solidFill>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Times New Roman" panose="02020603050405020304" pitchFamily="18" charset="0"/>
                <a:sym typeface="Verdana"/>
              </a:rPr>
              <a:t>Presidency University</a:t>
            </a:r>
            <a:endParaRPr b="1" dirty="0">
              <a:solidFill>
                <a:schemeClr val="tx1"/>
              </a:solidFill>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spcBef>
                <a:spcPts val="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p>
          <a:p>
            <a:pPr marL="0" marR="0" lvl="0" indent="0" algn="ctr" rtl="0">
              <a:spcBef>
                <a:spcPts val="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VIVA-VOCE</a:t>
            </a: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a:ea typeface="Cambria"/>
                <a:cs typeface="Verdana"/>
                <a:sym typeface="Verdana"/>
              </a:rPr>
              <a:t>B.TECH Computer Science and Engineering (</a:t>
            </a:r>
            <a:r>
              <a:rPr lang="en-US" sz="2000" b="1" dirty="0">
                <a:solidFill>
                  <a:schemeClr val="tx1"/>
                </a:solidFill>
                <a:latin typeface="Cambria"/>
                <a:ea typeface="Cambria"/>
                <a:cs typeface="Verdana"/>
                <a:sym typeface="Verdana"/>
              </a:rPr>
              <a:t>AIML)</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pt-BR" sz="2000" b="1" dirty="0">
                <a:solidFill>
                  <a:schemeClr val="tx1"/>
                </a:solidFill>
                <a:latin typeface="Cambria" panose="02040503050406030204" pitchFamily="18" charset="0"/>
                <a:ea typeface="Cambria" panose="02040503050406030204" pitchFamily="18" charset="0"/>
                <a:cs typeface="Verdana"/>
                <a:sym typeface="Verdana"/>
              </a:rPr>
              <a:t>Dr.Zafar Ali Khan N</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Dr.Afroz</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Pasha</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9CBC3-023C-49C9-AB9B-AA95A164E514}"/>
              </a:ext>
            </a:extLst>
          </p:cNvPr>
          <p:cNvSpPr>
            <a:spLocks noGrp="1"/>
          </p:cNvSpPr>
          <p:nvPr>
            <p:ph type="title"/>
          </p:nvPr>
        </p:nvSpPr>
        <p:spPr/>
        <p:txBody>
          <a:bodyPr/>
          <a:lstStyle/>
          <a:p>
            <a:r>
              <a:rPr lang="en-US" dirty="0"/>
              <a:t>System Design &amp; Implementation</a:t>
            </a:r>
          </a:p>
        </p:txBody>
      </p:sp>
      <p:sp>
        <p:nvSpPr>
          <p:cNvPr id="3" name="Text Placeholder 2">
            <a:extLst>
              <a:ext uri="{FF2B5EF4-FFF2-40B4-BE49-F238E27FC236}">
                <a16:creationId xmlns:a16="http://schemas.microsoft.com/office/drawing/2014/main" id="{2BB2F86E-9F90-4EB1-9CA3-DE95DF5FF57F}"/>
              </a:ext>
            </a:extLst>
          </p:cNvPr>
          <p:cNvSpPr>
            <a:spLocks noGrp="1"/>
          </p:cNvSpPr>
          <p:nvPr>
            <p:ph type="body" idx="1"/>
          </p:nvPr>
        </p:nvSpPr>
        <p:spPr>
          <a:xfrm>
            <a:off x="812800" y="1143001"/>
            <a:ext cx="6340034" cy="4953000"/>
          </a:xfrm>
        </p:spPr>
        <p:txBody>
          <a:bodyPr>
            <a:normAutofit/>
          </a:bodyPr>
          <a:lstStyle/>
          <a:p>
            <a:pPr marL="76200" indent="0" algn="just">
              <a:buNone/>
            </a:pPr>
            <a:r>
              <a:rPr lang="en-US" sz="2000" dirty="0">
                <a:latin typeface="Times New Roman" panose="02020603050405020304" pitchFamily="18" charset="0"/>
                <a:cs typeface="Times New Roman" panose="02020603050405020304" pitchFamily="18" charset="0"/>
              </a:rPr>
              <a:t>The figure shows us the architecture processes of hate speech step-by-step to generate positive responses. It starts by detecting the language and analyzing the input using text matching and sentiment analysis for toxicity scoring. Based on the language and severity, it uses GPT models to create counter-narratives, either with examples (few-shot) or a single prompt (one-shot). A </a:t>
            </a:r>
            <a:r>
              <a:rPr lang="en-US" sz="2000" dirty="0" err="1">
                <a:latin typeface="Times New Roman" panose="02020603050405020304" pitchFamily="18" charset="0"/>
                <a:cs typeface="Times New Roman" panose="02020603050405020304" pitchFamily="18" charset="0"/>
              </a:rPr>
              <a:t>Gradio</a:t>
            </a:r>
            <a:r>
              <a:rPr lang="en-US" sz="2000" dirty="0">
                <a:latin typeface="Times New Roman" panose="02020603050405020304" pitchFamily="18" charset="0"/>
                <a:cs typeface="Times New Roman" panose="02020603050405020304" pitchFamily="18" charset="0"/>
              </a:rPr>
              <a:t> interface makes it easy for users to input hate speech and receive real-time responses with toxicity scores.</a:t>
            </a:r>
          </a:p>
          <a:p>
            <a:endParaRPr lang="en-US" dirty="0"/>
          </a:p>
        </p:txBody>
      </p:sp>
      <p:pic>
        <p:nvPicPr>
          <p:cNvPr id="5" name="Picture 4">
            <a:extLst>
              <a:ext uri="{FF2B5EF4-FFF2-40B4-BE49-F238E27FC236}">
                <a16:creationId xmlns:a16="http://schemas.microsoft.com/office/drawing/2014/main" id="{8B0F62C3-8927-4AB6-88B8-18E93E8A2456}"/>
              </a:ext>
            </a:extLst>
          </p:cNvPr>
          <p:cNvPicPr/>
          <p:nvPr/>
        </p:nvPicPr>
        <p:blipFill>
          <a:blip r:embed="rId2">
            <a:extLst>
              <a:ext uri="{28A0092B-C50C-407E-A947-70E740481C1C}">
                <a14:useLocalDpi xmlns:a14="http://schemas.microsoft.com/office/drawing/2010/main" val="0"/>
              </a:ext>
            </a:extLst>
          </a:blip>
          <a:stretch>
            <a:fillRect/>
          </a:stretch>
        </p:blipFill>
        <p:spPr>
          <a:xfrm>
            <a:off x="7293511" y="952500"/>
            <a:ext cx="4327965" cy="4953000"/>
          </a:xfrm>
          <a:prstGeom prst="rect">
            <a:avLst/>
          </a:prstGeom>
        </p:spPr>
      </p:pic>
    </p:spTree>
    <p:extLst>
      <p:ext uri="{BB962C8B-B14F-4D97-AF65-F5344CB8AC3E}">
        <p14:creationId xmlns:p14="http://schemas.microsoft.com/office/powerpoint/2010/main" val="2026358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E6546-2AD4-4DB9-83B8-FAD615BF83FF}"/>
              </a:ext>
            </a:extLst>
          </p:cNvPr>
          <p:cNvSpPr>
            <a:spLocks noGrp="1"/>
          </p:cNvSpPr>
          <p:nvPr>
            <p:ph type="title"/>
          </p:nvPr>
        </p:nvSpPr>
        <p:spPr/>
        <p:txBody>
          <a:bodyPr/>
          <a:lstStyle/>
          <a:p>
            <a:r>
              <a:rPr lang="en-US" dirty="0"/>
              <a:t>Timeline of the Project</a:t>
            </a:r>
          </a:p>
        </p:txBody>
      </p:sp>
      <p:pic>
        <p:nvPicPr>
          <p:cNvPr id="4" name="Picture 3">
            <a:extLst>
              <a:ext uri="{FF2B5EF4-FFF2-40B4-BE49-F238E27FC236}">
                <a16:creationId xmlns:a16="http://schemas.microsoft.com/office/drawing/2014/main" id="{E2DDAC46-14AA-4DB9-92C1-C84F9C40C932}"/>
              </a:ext>
            </a:extLst>
          </p:cNvPr>
          <p:cNvPicPr/>
          <p:nvPr/>
        </p:nvPicPr>
        <p:blipFill>
          <a:blip r:embed="rId2"/>
          <a:stretch>
            <a:fillRect/>
          </a:stretch>
        </p:blipFill>
        <p:spPr>
          <a:xfrm>
            <a:off x="812800" y="1111273"/>
            <a:ext cx="10539828" cy="4811225"/>
          </a:xfrm>
          <a:prstGeom prst="rect">
            <a:avLst/>
          </a:prstGeom>
        </p:spPr>
      </p:pic>
    </p:spTree>
    <p:extLst>
      <p:ext uri="{BB962C8B-B14F-4D97-AF65-F5344CB8AC3E}">
        <p14:creationId xmlns:p14="http://schemas.microsoft.com/office/powerpoint/2010/main" val="2406274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3920D-1E90-46E6-A714-3A12D1A35060}"/>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F3FACC92-847D-4E3F-A5D7-50A98EC8A831}"/>
              </a:ext>
            </a:extLst>
          </p:cNvPr>
          <p:cNvSpPr>
            <a:spLocks noGrp="1"/>
          </p:cNvSpPr>
          <p:nvPr>
            <p:ph type="body"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The survey results indicate distinct preferences in the ranking of responses for different target groups subjected to hate speech. The noticeable trend from the data suggested that from each individual hate speech's counter-narrative selection, the "Combative" option was favored over "Informative" and "Sarcastic", with its highest percentage being 45.1% for target group: WOMEN. This suggests a preference for strong, assertive counter-speech in majority of the target groups.</a:t>
            </a:r>
          </a:p>
          <a:p>
            <a:pPr algn="just"/>
            <a:r>
              <a:rPr lang="en-US" sz="2000" dirty="0">
                <a:latin typeface="Times New Roman" panose="02020603050405020304" pitchFamily="18" charset="0"/>
                <a:cs typeface="Times New Roman" panose="02020603050405020304" pitchFamily="18" charset="0"/>
              </a:rPr>
              <a:t>However, for an overall evaluation, the consensus was that "Informative" is the preferred tone for counter-narratives, boasting 57% of the votes. "Combative" was held 28% of the votes, and "Sarcastic" was least favored with a measly 15% of the votes. </a:t>
            </a:r>
          </a:p>
          <a:p>
            <a:endParaRPr lang="en-US" dirty="0"/>
          </a:p>
        </p:txBody>
      </p:sp>
    </p:spTree>
    <p:extLst>
      <p:ext uri="{BB962C8B-B14F-4D97-AF65-F5344CB8AC3E}">
        <p14:creationId xmlns:p14="http://schemas.microsoft.com/office/powerpoint/2010/main" val="2225860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B51674-8456-4851-A3F6-570FC9B125E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12800" y="1017830"/>
            <a:ext cx="10835249" cy="5298563"/>
          </a:xfrm>
          <a:prstGeom prst="rect">
            <a:avLst/>
          </a:prstGeom>
        </p:spPr>
      </p:pic>
      <p:sp>
        <p:nvSpPr>
          <p:cNvPr id="2" name="Title 1">
            <a:extLst>
              <a:ext uri="{FF2B5EF4-FFF2-40B4-BE49-F238E27FC236}">
                <a16:creationId xmlns:a16="http://schemas.microsoft.com/office/drawing/2014/main" id="{A3578F48-81A9-43D3-AB4C-B9E3C84B3E11}"/>
              </a:ext>
            </a:extLst>
          </p:cNvPr>
          <p:cNvSpPr>
            <a:spLocks noGrp="1"/>
          </p:cNvSpPr>
          <p:nvPr>
            <p:ph type="title"/>
          </p:nvPr>
        </p:nvSpPr>
        <p:spPr/>
        <p:txBody>
          <a:bodyPr/>
          <a:lstStyle/>
          <a:p>
            <a:r>
              <a:rPr lang="en-US" dirty="0"/>
              <a:t>Results</a:t>
            </a:r>
          </a:p>
        </p:txBody>
      </p:sp>
    </p:spTree>
    <p:extLst>
      <p:ext uri="{BB962C8B-B14F-4D97-AF65-F5344CB8AC3E}">
        <p14:creationId xmlns:p14="http://schemas.microsoft.com/office/powerpoint/2010/main" val="2211120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4504-160C-482F-8A63-3D7DD01E7260}"/>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29B13771-521E-4C24-BFC0-6DD83CDB9F01}"/>
              </a:ext>
            </a:extLst>
          </p:cNvPr>
          <p:cNvSpPr>
            <a:spLocks noGrp="1"/>
          </p:cNvSpPr>
          <p:nvPr>
            <p:ph type="body" idx="1"/>
          </p:nvPr>
        </p:nvSpPr>
        <p:spPr/>
        <p:txBody>
          <a:bodyPr>
            <a:normAutofit/>
          </a:bodyPr>
          <a:lstStyle/>
          <a:p>
            <a:pPr marL="76200" indent="0" algn="just">
              <a:buNone/>
            </a:pPr>
            <a:r>
              <a:rPr lang="en-US" sz="2000" dirty="0">
                <a:latin typeface="Times New Roman" panose="02020603050405020304" pitchFamily="18" charset="0"/>
                <a:cs typeface="Times New Roman" panose="02020603050405020304" pitchFamily="18" charset="0"/>
              </a:rPr>
              <a:t>This project successfully addresses the need for multilingual counter-speech generation by leveraging advanced AI models, sentiment analysis, and dynamic language mapping techniques. The integration of tools like Hugging Face's pipelines, TF-IDF vectorization, and </a:t>
            </a:r>
            <a:r>
              <a:rPr lang="en-US" sz="2000" dirty="0" err="1">
                <a:latin typeface="Times New Roman" panose="02020603050405020304" pitchFamily="18" charset="0"/>
                <a:cs typeface="Times New Roman" panose="02020603050405020304" pitchFamily="18" charset="0"/>
              </a:rPr>
              <a:t>OpenAI's</a:t>
            </a:r>
            <a:r>
              <a:rPr lang="en-US" sz="2000" dirty="0">
                <a:latin typeface="Times New Roman" panose="02020603050405020304" pitchFamily="18" charset="0"/>
                <a:cs typeface="Times New Roman" panose="02020603050405020304" pitchFamily="18" charset="0"/>
              </a:rPr>
              <a:t> GPT-3.5-turbo ensures a robust and adaptive framework capable of analyzing and responding to hate speech across various languages and cultural contexts. The system's ability to classify hate speech targets and assess toxicity levels ensures that the counter-narratives are not only relevant but also tailored to the severity and specific audience, enhancing the overall impact and effectiveness of counter-speech in mitigating online hate. </a:t>
            </a:r>
          </a:p>
          <a:p>
            <a:pPr marL="76200" indent="0" algn="just">
              <a:buNone/>
            </a:pPr>
            <a:r>
              <a:rPr lang="en-US" sz="2000" dirty="0">
                <a:latin typeface="Times New Roman" panose="02020603050405020304" pitchFamily="18" charset="0"/>
                <a:cs typeface="Times New Roman" panose="02020603050405020304" pitchFamily="18" charset="0"/>
              </a:rPr>
              <a:t>Currently the project is created to focus on 4 languages - English, Spanish, Italian and Basque, but can be extended to include many other languages. Furthermore, other LLM models such as Claude 3.5 Sonnet, </a:t>
            </a:r>
            <a:r>
              <a:rPr lang="en-US" sz="2000" dirty="0" err="1">
                <a:latin typeface="Times New Roman" panose="02020603050405020304" pitchFamily="18" charset="0"/>
                <a:cs typeface="Times New Roman" panose="02020603050405020304" pitchFamily="18" charset="0"/>
              </a:rPr>
              <a:t>PolyLM</a:t>
            </a:r>
            <a:r>
              <a:rPr lang="en-US" sz="2000" dirty="0">
                <a:latin typeface="Times New Roman" panose="02020603050405020304" pitchFamily="18" charset="0"/>
                <a:cs typeface="Times New Roman" panose="02020603050405020304" pitchFamily="18" charset="0"/>
              </a:rPr>
              <a:t>, mt5, PaLM2, etc., can be implemented to analysis the variations in counter-narratives generated. The project scope can also be highly focused on the intention behind the hate speech by using IntentCONANv2 dataset.</a:t>
            </a:r>
          </a:p>
          <a:p>
            <a:endParaRPr lang="en-US" dirty="0"/>
          </a:p>
        </p:txBody>
      </p:sp>
    </p:spTree>
    <p:extLst>
      <p:ext uri="{BB962C8B-B14F-4D97-AF65-F5344CB8AC3E}">
        <p14:creationId xmlns:p14="http://schemas.microsoft.com/office/powerpoint/2010/main" val="3236466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3D197-64A3-4546-8BCB-75A0EA0CFCBE}"/>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BCBB3FCF-8496-4E54-B01F-038AD61F32BE}"/>
              </a:ext>
            </a:extLst>
          </p:cNvPr>
          <p:cNvSpPr>
            <a:spLocks noGrp="1"/>
          </p:cNvSpPr>
          <p:nvPr>
            <p:ph type="body" idx="1"/>
          </p:nvPr>
        </p:nvSpPr>
        <p:spPr/>
        <p:txBody>
          <a:bodyPr>
            <a:normAutofit fontScale="70000" lnSpcReduction="20000"/>
          </a:bodyPr>
          <a:lstStyle/>
          <a:p>
            <a:pPr marL="76200" indent="0" algn="just">
              <a:buNone/>
            </a:pPr>
            <a:r>
              <a:rPr lang="en-US" sz="2600" dirty="0">
                <a:latin typeface="Times New Roman" panose="02020603050405020304" pitchFamily="18" charset="0"/>
                <a:cs typeface="Times New Roman" panose="02020603050405020304" pitchFamily="18" charset="0"/>
              </a:rPr>
              <a:t>[1] </a:t>
            </a:r>
            <a:r>
              <a:rPr lang="en-US" sz="2600" dirty="0" err="1">
                <a:latin typeface="Times New Roman" panose="02020603050405020304" pitchFamily="18" charset="0"/>
                <a:cs typeface="Times New Roman" panose="02020603050405020304" pitchFamily="18" charset="0"/>
              </a:rPr>
              <a:t>Saha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Punyajoy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Aalok</a:t>
            </a:r>
            <a:r>
              <a:rPr lang="en-US" sz="2600" dirty="0">
                <a:latin typeface="Times New Roman" panose="02020603050405020304" pitchFamily="18" charset="0"/>
                <a:cs typeface="Times New Roman" panose="02020603050405020304" pitchFamily="18" charset="0"/>
              </a:rPr>
              <a:t> Agrawal, </a:t>
            </a:r>
            <a:r>
              <a:rPr lang="en-US" sz="2600" dirty="0" err="1">
                <a:latin typeface="Times New Roman" panose="02020603050405020304" pitchFamily="18" charset="0"/>
                <a:cs typeface="Times New Roman" panose="02020603050405020304" pitchFamily="18" charset="0"/>
              </a:rPr>
              <a:t>Abhik</a:t>
            </a:r>
            <a:r>
              <a:rPr lang="en-US" sz="2600" dirty="0">
                <a:latin typeface="Times New Roman" panose="02020603050405020304" pitchFamily="18" charset="0"/>
                <a:cs typeface="Times New Roman" panose="02020603050405020304" pitchFamily="18" charset="0"/>
              </a:rPr>
              <a:t> Jana, Chris </a:t>
            </a:r>
            <a:r>
              <a:rPr lang="en-US" sz="2600" dirty="0" err="1">
                <a:latin typeface="Times New Roman" panose="02020603050405020304" pitchFamily="18" charset="0"/>
                <a:cs typeface="Times New Roman" panose="02020603050405020304" pitchFamily="18" charset="0"/>
              </a:rPr>
              <a:t>Biemann</a:t>
            </a:r>
            <a:r>
              <a:rPr lang="en-US" sz="2600" dirty="0">
                <a:latin typeface="Times New Roman" panose="02020603050405020304" pitchFamily="18" charset="0"/>
                <a:cs typeface="Times New Roman" panose="02020603050405020304" pitchFamily="18" charset="0"/>
              </a:rPr>
              <a:t>, and </a:t>
            </a:r>
            <a:r>
              <a:rPr lang="en-US" sz="2600" dirty="0" err="1">
                <a:latin typeface="Times New Roman" panose="02020603050405020304" pitchFamily="18" charset="0"/>
                <a:cs typeface="Times New Roman" panose="02020603050405020304" pitchFamily="18" charset="0"/>
              </a:rPr>
              <a:t>Animesh</a:t>
            </a:r>
            <a:r>
              <a:rPr lang="en-US" sz="2600" dirty="0">
                <a:latin typeface="Times New Roman" panose="02020603050405020304" pitchFamily="18" charset="0"/>
                <a:cs typeface="Times New Roman" panose="02020603050405020304" pitchFamily="18" charset="0"/>
              </a:rPr>
              <a:t> Mukherjee. "On Zero-Shot </a:t>
            </a:r>
            <a:r>
              <a:rPr lang="en-US" sz="2600" dirty="0" err="1">
                <a:latin typeface="Times New Roman" panose="02020603050405020304" pitchFamily="18" charset="0"/>
                <a:cs typeface="Times New Roman" panose="02020603050405020304" pitchFamily="18" charset="0"/>
              </a:rPr>
              <a:t>Counterspeech</a:t>
            </a:r>
            <a:r>
              <a:rPr lang="en-US" sz="2600" dirty="0">
                <a:latin typeface="Times New Roman" panose="02020603050405020304" pitchFamily="18" charset="0"/>
                <a:cs typeface="Times New Roman" panose="02020603050405020304" pitchFamily="18" charset="0"/>
              </a:rPr>
              <a:t> Generation by LLMs." </a:t>
            </a:r>
            <a:r>
              <a:rPr lang="en-US" sz="2600" dirty="0" err="1">
                <a:latin typeface="Times New Roman" panose="02020603050405020304" pitchFamily="18" charset="0"/>
                <a:cs typeface="Times New Roman" panose="02020603050405020304" pitchFamily="18" charset="0"/>
              </a:rPr>
              <a:t>arXiv</a:t>
            </a:r>
            <a:r>
              <a:rPr lang="en-US" sz="2600" dirty="0">
                <a:latin typeface="Times New Roman" panose="02020603050405020304" pitchFamily="18" charset="0"/>
                <a:cs typeface="Times New Roman" panose="02020603050405020304" pitchFamily="18" charset="0"/>
              </a:rPr>
              <a:t> preprint arXiv:2403.14938 (2024).</a:t>
            </a:r>
          </a:p>
          <a:p>
            <a:pPr marL="76200" indent="0" algn="just">
              <a:buNone/>
            </a:pPr>
            <a:r>
              <a:rPr lang="en-US" sz="2600" dirty="0">
                <a:latin typeface="Times New Roman" panose="02020603050405020304" pitchFamily="18" charset="0"/>
                <a:cs typeface="Times New Roman" panose="02020603050405020304" pitchFamily="18" charset="0"/>
              </a:rPr>
              <a:t>[2] Rodríguez, María Estrella </a:t>
            </a:r>
            <a:r>
              <a:rPr lang="en-US" sz="2600" dirty="0" err="1">
                <a:latin typeface="Times New Roman" panose="02020603050405020304" pitchFamily="18" charset="0"/>
                <a:cs typeface="Times New Roman" panose="02020603050405020304" pitchFamily="18" charset="0"/>
              </a:rPr>
              <a:t>Vallecillo</a:t>
            </a:r>
            <a:r>
              <a:rPr lang="en-US" sz="2600" dirty="0">
                <a:latin typeface="Times New Roman" panose="02020603050405020304" pitchFamily="18" charset="0"/>
                <a:cs typeface="Times New Roman" panose="02020603050405020304" pitchFamily="18" charset="0"/>
              </a:rPr>
              <a:t>, Maria Victoria </a:t>
            </a:r>
            <a:r>
              <a:rPr lang="en-US" sz="2600" dirty="0" err="1">
                <a:latin typeface="Times New Roman" panose="02020603050405020304" pitchFamily="18" charset="0"/>
                <a:cs typeface="Times New Roman" panose="02020603050405020304" pitchFamily="18" charset="0"/>
              </a:rPr>
              <a:t>Cantero</a:t>
            </a:r>
            <a:r>
              <a:rPr lang="en-US" sz="2600" dirty="0">
                <a:latin typeface="Times New Roman" panose="02020603050405020304" pitchFamily="18" charset="0"/>
                <a:cs typeface="Times New Roman" panose="02020603050405020304" pitchFamily="18" charset="0"/>
              </a:rPr>
              <a:t> Romero, Isabel Cabrera De Castro, Arturo Montejo </a:t>
            </a:r>
            <a:r>
              <a:rPr lang="en-US" sz="2600" dirty="0" err="1">
                <a:latin typeface="Times New Roman" panose="02020603050405020304" pitchFamily="18" charset="0"/>
                <a:cs typeface="Times New Roman" panose="02020603050405020304" pitchFamily="18" charset="0"/>
              </a:rPr>
              <a:t>Ráez</a:t>
            </a:r>
            <a:r>
              <a:rPr lang="en-US" sz="2600" dirty="0">
                <a:latin typeface="Times New Roman" panose="02020603050405020304" pitchFamily="18" charset="0"/>
                <a:cs typeface="Times New Roman" panose="02020603050405020304" pitchFamily="18" charset="0"/>
              </a:rPr>
              <a:t>, and María Teresa Martín Valdivia. "CONAN-MT-SP: A Spanish Corpus for Counternarrative Using GPT Models." In Proceedings of the 2024 Joint International Conference on Computational Linguistics, Language Resources and Evaluation (LREC-COLING 2024), pp. 3677-3688. 2024.</a:t>
            </a:r>
          </a:p>
          <a:p>
            <a:pPr marL="76200" indent="0" algn="just">
              <a:buNone/>
            </a:pPr>
            <a:r>
              <a:rPr lang="en-US" sz="2600" dirty="0">
                <a:latin typeface="Times New Roman" panose="02020603050405020304" pitchFamily="18" charset="0"/>
                <a:cs typeface="Times New Roman" panose="02020603050405020304" pitchFamily="18" charset="0"/>
              </a:rPr>
              <a:t>[3] Zhu, </a:t>
            </a:r>
            <a:r>
              <a:rPr lang="en-US" sz="2600" dirty="0" err="1">
                <a:latin typeface="Times New Roman" panose="02020603050405020304" pitchFamily="18" charset="0"/>
                <a:cs typeface="Times New Roman" panose="02020603050405020304" pitchFamily="18" charset="0"/>
              </a:rPr>
              <a:t>Wanzheng</a:t>
            </a:r>
            <a:r>
              <a:rPr lang="en-US" sz="2600" dirty="0">
                <a:latin typeface="Times New Roman" panose="02020603050405020304" pitchFamily="18" charset="0"/>
                <a:cs typeface="Times New Roman" panose="02020603050405020304" pitchFamily="18" charset="0"/>
              </a:rPr>
              <a:t>, and Suma Bhat. "Generate, prune, select: A pipeline for </a:t>
            </a:r>
            <a:r>
              <a:rPr lang="en-US" sz="2600" dirty="0" err="1">
                <a:latin typeface="Times New Roman" panose="02020603050405020304" pitchFamily="18" charset="0"/>
                <a:cs typeface="Times New Roman" panose="02020603050405020304" pitchFamily="18" charset="0"/>
              </a:rPr>
              <a:t>counterspeech</a:t>
            </a:r>
            <a:r>
              <a:rPr lang="en-US" sz="2600" dirty="0">
                <a:latin typeface="Times New Roman" panose="02020603050405020304" pitchFamily="18" charset="0"/>
                <a:cs typeface="Times New Roman" panose="02020603050405020304" pitchFamily="18" charset="0"/>
              </a:rPr>
              <a:t> generation against online hate speech." </a:t>
            </a:r>
            <a:r>
              <a:rPr lang="en-US" sz="2600" dirty="0" err="1">
                <a:latin typeface="Times New Roman" panose="02020603050405020304" pitchFamily="18" charset="0"/>
                <a:cs typeface="Times New Roman" panose="02020603050405020304" pitchFamily="18" charset="0"/>
              </a:rPr>
              <a:t>arXiv</a:t>
            </a:r>
            <a:r>
              <a:rPr lang="en-US" sz="2600" dirty="0">
                <a:latin typeface="Times New Roman" panose="02020603050405020304" pitchFamily="18" charset="0"/>
                <a:cs typeface="Times New Roman" panose="02020603050405020304" pitchFamily="18" charset="0"/>
              </a:rPr>
              <a:t> preprint arXiv:2106.01625 (2021).</a:t>
            </a:r>
          </a:p>
          <a:p>
            <a:pPr marL="76200" indent="0" algn="just">
              <a:buNone/>
            </a:pPr>
            <a:r>
              <a:rPr lang="en-US" sz="2600" dirty="0">
                <a:latin typeface="Times New Roman" panose="02020603050405020304" pitchFamily="18" charset="0"/>
                <a:cs typeface="Times New Roman" panose="02020603050405020304" pitchFamily="18" charset="0"/>
              </a:rPr>
              <a:t>[4] </a:t>
            </a:r>
            <a:r>
              <a:rPr lang="en-US" sz="2600" dirty="0" err="1">
                <a:latin typeface="Times New Roman" panose="02020603050405020304" pitchFamily="18" charset="0"/>
                <a:cs typeface="Times New Roman" panose="02020603050405020304" pitchFamily="18" charset="0"/>
              </a:rPr>
              <a:t>Tekiroglu</a:t>
            </a:r>
            <a:r>
              <a:rPr lang="en-US" sz="2600" dirty="0">
                <a:latin typeface="Times New Roman" panose="02020603050405020304" pitchFamily="18" charset="0"/>
                <a:cs typeface="Times New Roman" panose="02020603050405020304" pitchFamily="18" charset="0"/>
              </a:rPr>
              <a:t>, Serra </a:t>
            </a:r>
            <a:r>
              <a:rPr lang="en-US" sz="2600" dirty="0" err="1">
                <a:latin typeface="Times New Roman" panose="02020603050405020304" pitchFamily="18" charset="0"/>
                <a:cs typeface="Times New Roman" panose="02020603050405020304" pitchFamily="18" charset="0"/>
              </a:rPr>
              <a:t>Sinem</a:t>
            </a:r>
            <a:r>
              <a:rPr lang="en-US" sz="2600" dirty="0">
                <a:latin typeface="Times New Roman" panose="02020603050405020304" pitchFamily="18" charset="0"/>
                <a:cs typeface="Times New Roman" panose="02020603050405020304" pitchFamily="18" charset="0"/>
              </a:rPr>
              <a:t>, Helena </a:t>
            </a:r>
            <a:r>
              <a:rPr lang="en-US" sz="2600" dirty="0" err="1">
                <a:latin typeface="Times New Roman" panose="02020603050405020304" pitchFamily="18" charset="0"/>
                <a:cs typeface="Times New Roman" panose="02020603050405020304" pitchFamily="18" charset="0"/>
              </a:rPr>
              <a:t>Bonaldi</a:t>
            </a:r>
            <a:r>
              <a:rPr lang="en-US" sz="2600" dirty="0">
                <a:latin typeface="Times New Roman" panose="02020603050405020304" pitchFamily="18" charset="0"/>
                <a:cs typeface="Times New Roman" panose="02020603050405020304" pitchFamily="18" charset="0"/>
              </a:rPr>
              <a:t>, Margherita </a:t>
            </a:r>
            <a:r>
              <a:rPr lang="en-US" sz="2600" dirty="0" err="1">
                <a:latin typeface="Times New Roman" panose="02020603050405020304" pitchFamily="18" charset="0"/>
                <a:cs typeface="Times New Roman" panose="02020603050405020304" pitchFamily="18" charset="0"/>
              </a:rPr>
              <a:t>Fanton</a:t>
            </a:r>
            <a:r>
              <a:rPr lang="en-US" sz="2600" dirty="0">
                <a:latin typeface="Times New Roman" panose="02020603050405020304" pitchFamily="18" charset="0"/>
                <a:cs typeface="Times New Roman" panose="02020603050405020304" pitchFamily="18" charset="0"/>
              </a:rPr>
              <a:t>, and Marco </a:t>
            </a:r>
            <a:r>
              <a:rPr lang="en-US" sz="2600" dirty="0" err="1">
                <a:latin typeface="Times New Roman" panose="02020603050405020304" pitchFamily="18" charset="0"/>
                <a:cs typeface="Times New Roman" panose="02020603050405020304" pitchFamily="18" charset="0"/>
              </a:rPr>
              <a:t>Guerini</a:t>
            </a:r>
            <a:r>
              <a:rPr lang="en-US" sz="2600" dirty="0">
                <a:latin typeface="Times New Roman" panose="02020603050405020304" pitchFamily="18" charset="0"/>
                <a:cs typeface="Times New Roman" panose="02020603050405020304" pitchFamily="18" charset="0"/>
              </a:rPr>
              <a:t>. "Using pre-trained language models for producing counter narratives against hate speech: a comparative study." </a:t>
            </a:r>
            <a:r>
              <a:rPr lang="en-US" sz="2600" dirty="0" err="1">
                <a:latin typeface="Times New Roman" panose="02020603050405020304" pitchFamily="18" charset="0"/>
                <a:cs typeface="Times New Roman" panose="02020603050405020304" pitchFamily="18" charset="0"/>
              </a:rPr>
              <a:t>arXiv</a:t>
            </a:r>
            <a:r>
              <a:rPr lang="en-US" sz="2600" dirty="0">
                <a:latin typeface="Times New Roman" panose="02020603050405020304" pitchFamily="18" charset="0"/>
                <a:cs typeface="Times New Roman" panose="02020603050405020304" pitchFamily="18" charset="0"/>
              </a:rPr>
              <a:t> preprint arXiv:2204.01440 (2022).</a:t>
            </a:r>
          </a:p>
          <a:p>
            <a:pPr marL="76200" indent="0" algn="just">
              <a:buNone/>
            </a:pPr>
            <a:r>
              <a:rPr lang="en-US" sz="2600" dirty="0">
                <a:latin typeface="Times New Roman" panose="02020603050405020304" pitchFamily="18" charset="0"/>
                <a:cs typeface="Times New Roman" panose="02020603050405020304" pitchFamily="18" charset="0"/>
              </a:rPr>
              <a:t>[5] </a:t>
            </a:r>
            <a:r>
              <a:rPr lang="en-US" sz="2600" dirty="0" err="1">
                <a:latin typeface="Times New Roman" panose="02020603050405020304" pitchFamily="18" charset="0"/>
                <a:cs typeface="Times New Roman" panose="02020603050405020304" pitchFamily="18" charset="0"/>
              </a:rPr>
              <a:t>Zubiaga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Irune</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Aitor</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Soroa</a:t>
            </a:r>
            <a:r>
              <a:rPr lang="en-US" sz="2600" dirty="0">
                <a:latin typeface="Times New Roman" panose="02020603050405020304" pitchFamily="18" charset="0"/>
                <a:cs typeface="Times New Roman" panose="02020603050405020304" pitchFamily="18" charset="0"/>
              </a:rPr>
              <a:t>, and Rodrigo </a:t>
            </a:r>
            <a:r>
              <a:rPr lang="en-US" sz="2600" dirty="0" err="1">
                <a:latin typeface="Times New Roman" panose="02020603050405020304" pitchFamily="18" charset="0"/>
                <a:cs typeface="Times New Roman" panose="02020603050405020304" pitchFamily="18" charset="0"/>
              </a:rPr>
              <a:t>Agerri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Ixa</a:t>
            </a:r>
            <a:r>
              <a:rPr lang="en-US" sz="2600" dirty="0">
                <a:latin typeface="Times New Roman" panose="02020603050405020304" pitchFamily="18" charset="0"/>
                <a:cs typeface="Times New Roman" panose="02020603050405020304" pitchFamily="18" charset="0"/>
              </a:rPr>
              <a:t> at refutes 2024: Leveraging language models for counter narrative generation." In </a:t>
            </a:r>
            <a:r>
              <a:rPr lang="en-US" sz="2600" dirty="0" err="1">
                <a:latin typeface="Times New Roman" panose="02020603050405020304" pitchFamily="18" charset="0"/>
                <a:cs typeface="Times New Roman" panose="02020603050405020304" pitchFamily="18" charset="0"/>
              </a:rPr>
              <a:t>IberLEF</a:t>
            </a:r>
            <a:r>
              <a:rPr lang="en-US" sz="2600" dirty="0">
                <a:latin typeface="Times New Roman" panose="02020603050405020304" pitchFamily="18" charset="0"/>
                <a:cs typeface="Times New Roman" panose="02020603050405020304" pitchFamily="18" charset="0"/>
              </a:rPr>
              <a:t> (Working Notes). CEUR Workshop Proceedings. 2024.</a:t>
            </a:r>
          </a:p>
          <a:p>
            <a:pPr marL="76200" indent="0" algn="just">
              <a:buNone/>
            </a:pPr>
            <a:r>
              <a:rPr lang="en-US" sz="2600" dirty="0">
                <a:latin typeface="Times New Roman" panose="02020603050405020304" pitchFamily="18" charset="0"/>
                <a:cs typeface="Times New Roman" panose="02020603050405020304" pitchFamily="18" charset="0"/>
              </a:rPr>
              <a:t>[6] Zheng, Yi, Björn Ross, and Walid Magdy. "What makes good </a:t>
            </a:r>
            <a:r>
              <a:rPr lang="en-US" sz="2600" dirty="0" err="1">
                <a:latin typeface="Times New Roman" panose="02020603050405020304" pitchFamily="18" charset="0"/>
                <a:cs typeface="Times New Roman" panose="02020603050405020304" pitchFamily="18" charset="0"/>
              </a:rPr>
              <a:t>counterspeech</a:t>
            </a:r>
            <a:r>
              <a:rPr lang="en-US" sz="2600" dirty="0">
                <a:latin typeface="Times New Roman" panose="02020603050405020304" pitchFamily="18" charset="0"/>
                <a:cs typeface="Times New Roman" panose="02020603050405020304" pitchFamily="18" charset="0"/>
              </a:rPr>
              <a:t>? a comparison of generation approaches and evaluation metrics." In Proceedings of the 1st Workshop on </a:t>
            </a:r>
            <a:r>
              <a:rPr lang="en-US" sz="2600" dirty="0" err="1">
                <a:latin typeface="Times New Roman" panose="02020603050405020304" pitchFamily="18" charset="0"/>
                <a:cs typeface="Times New Roman" panose="02020603050405020304" pitchFamily="18" charset="0"/>
              </a:rPr>
              <a:t>CounterSpeech</a:t>
            </a:r>
            <a:r>
              <a:rPr lang="en-US" sz="2600" dirty="0">
                <a:latin typeface="Times New Roman" panose="02020603050405020304" pitchFamily="18" charset="0"/>
                <a:cs typeface="Times New Roman" panose="02020603050405020304" pitchFamily="18" charset="0"/>
              </a:rPr>
              <a:t> for Online Abuse (CS4OA), pp. 62-71. 2023.</a:t>
            </a:r>
          </a:p>
          <a:p>
            <a:pPr marL="76200" indent="0" algn="just">
              <a:buNone/>
            </a:pPr>
            <a:r>
              <a:rPr lang="en-US" sz="2600" dirty="0">
                <a:latin typeface="Times New Roman" panose="02020603050405020304" pitchFamily="18" charset="0"/>
                <a:cs typeface="Times New Roman" panose="02020603050405020304" pitchFamily="18" charset="0"/>
              </a:rPr>
              <a:t>[7] </a:t>
            </a:r>
            <a:r>
              <a:rPr lang="en-US" sz="2600" dirty="0" err="1">
                <a:latin typeface="Times New Roman" panose="02020603050405020304" pitchFamily="18" charset="0"/>
                <a:cs typeface="Times New Roman" panose="02020603050405020304" pitchFamily="18" charset="0"/>
              </a:rPr>
              <a:t>Saha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Punyajoy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Kanishk</a:t>
            </a:r>
            <a:r>
              <a:rPr lang="en-US" sz="2600" dirty="0">
                <a:latin typeface="Times New Roman" panose="02020603050405020304" pitchFamily="18" charset="0"/>
                <a:cs typeface="Times New Roman" panose="02020603050405020304" pitchFamily="18" charset="0"/>
              </a:rPr>
              <a:t> Singh, Adarsh Kumar, </a:t>
            </a:r>
            <a:r>
              <a:rPr lang="en-US" sz="2600" dirty="0" err="1">
                <a:latin typeface="Times New Roman" panose="02020603050405020304" pitchFamily="18" charset="0"/>
                <a:cs typeface="Times New Roman" panose="02020603050405020304" pitchFamily="18" charset="0"/>
              </a:rPr>
              <a:t>Binny</a:t>
            </a:r>
            <a:r>
              <a:rPr lang="en-US" sz="2600" dirty="0">
                <a:latin typeface="Times New Roman" panose="02020603050405020304" pitchFamily="18" charset="0"/>
                <a:cs typeface="Times New Roman" panose="02020603050405020304" pitchFamily="18" charset="0"/>
              </a:rPr>
              <a:t> Mathew, and </a:t>
            </a:r>
            <a:r>
              <a:rPr lang="en-US" sz="2600" dirty="0" err="1">
                <a:latin typeface="Times New Roman" panose="02020603050405020304" pitchFamily="18" charset="0"/>
                <a:cs typeface="Times New Roman" panose="02020603050405020304" pitchFamily="18" charset="0"/>
              </a:rPr>
              <a:t>Animesh</a:t>
            </a:r>
            <a:r>
              <a:rPr lang="en-US" sz="2600" dirty="0">
                <a:latin typeface="Times New Roman" panose="02020603050405020304" pitchFamily="18" charset="0"/>
                <a:cs typeface="Times New Roman" panose="02020603050405020304" pitchFamily="18" charset="0"/>
              </a:rPr>
              <a:t> Mukherjee. "</a:t>
            </a:r>
            <a:r>
              <a:rPr lang="en-US" sz="2600" dirty="0" err="1">
                <a:latin typeface="Times New Roman" panose="02020603050405020304" pitchFamily="18" charset="0"/>
                <a:cs typeface="Times New Roman" panose="02020603050405020304" pitchFamily="18" charset="0"/>
              </a:rPr>
              <a:t>CounterGeDi</a:t>
            </a:r>
            <a:r>
              <a:rPr lang="en-US" sz="2600" dirty="0">
                <a:latin typeface="Times New Roman" panose="02020603050405020304" pitchFamily="18" charset="0"/>
                <a:cs typeface="Times New Roman" panose="02020603050405020304" pitchFamily="18" charset="0"/>
              </a:rPr>
              <a:t>: A controllable approach to generate polite, detoxified and emotional </a:t>
            </a:r>
            <a:r>
              <a:rPr lang="en-US" sz="2600" dirty="0" err="1">
                <a:latin typeface="Times New Roman" panose="02020603050405020304" pitchFamily="18" charset="0"/>
                <a:cs typeface="Times New Roman" panose="02020603050405020304" pitchFamily="18" charset="0"/>
              </a:rPr>
              <a:t>counterspeech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arXiv</a:t>
            </a:r>
            <a:r>
              <a:rPr lang="en-US" sz="2600" dirty="0">
                <a:latin typeface="Times New Roman" panose="02020603050405020304" pitchFamily="18" charset="0"/>
                <a:cs typeface="Times New Roman" panose="02020603050405020304" pitchFamily="18" charset="0"/>
              </a:rPr>
              <a:t> preprint arXiv:2205.04304 (2022).</a:t>
            </a:r>
          </a:p>
          <a:p>
            <a:pPr marL="76200" indent="0">
              <a:buNone/>
            </a:pPr>
            <a:endParaRPr lang="en-US" dirty="0"/>
          </a:p>
        </p:txBody>
      </p:sp>
    </p:spTree>
    <p:extLst>
      <p:ext uri="{BB962C8B-B14F-4D97-AF65-F5344CB8AC3E}">
        <p14:creationId xmlns:p14="http://schemas.microsoft.com/office/powerpoint/2010/main" val="4039222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2B677-2C5F-4A62-8000-C50867B92649}"/>
              </a:ext>
            </a:extLst>
          </p:cNvPr>
          <p:cNvSpPr>
            <a:spLocks noGrp="1"/>
          </p:cNvSpPr>
          <p:nvPr>
            <p:ph type="title"/>
          </p:nvPr>
        </p:nvSpPr>
        <p:spPr/>
        <p:txBody>
          <a:bodyPr/>
          <a:lstStyle/>
          <a:p>
            <a:r>
              <a:rPr lang="en-US" dirty="0"/>
              <a:t>Publication Details</a:t>
            </a:r>
          </a:p>
        </p:txBody>
      </p:sp>
      <p:sp>
        <p:nvSpPr>
          <p:cNvPr id="3" name="Text Placeholder 2">
            <a:extLst>
              <a:ext uri="{FF2B5EF4-FFF2-40B4-BE49-F238E27FC236}">
                <a16:creationId xmlns:a16="http://schemas.microsoft.com/office/drawing/2014/main" id="{823F5282-3791-4B32-AFA9-FD8D5FB89B5E}"/>
              </a:ext>
            </a:extLst>
          </p:cNvPr>
          <p:cNvSpPr>
            <a:spLocks noGrp="1"/>
          </p:cNvSpPr>
          <p:nvPr>
            <p:ph type="body" idx="1"/>
          </p:nvPr>
        </p:nvSpPr>
        <p:spPr/>
        <p:txBody>
          <a:bodyPr>
            <a:normAutofit/>
          </a:bodyPr>
          <a:lstStyle/>
          <a:p>
            <a:pPr marL="76200" indent="0" algn="just">
              <a:buNone/>
            </a:pPr>
            <a:r>
              <a:rPr lang="en-US" sz="2000" b="1" dirty="0">
                <a:latin typeface="Times New Roman" panose="02020603050405020304" pitchFamily="18" charset="0"/>
                <a:cs typeface="Times New Roman" panose="02020603050405020304" pitchFamily="18" charset="0"/>
              </a:rPr>
              <a:t>Title of the paper: </a:t>
            </a:r>
            <a:r>
              <a:rPr lang="en-US" sz="2000" dirty="0">
                <a:latin typeface="Times New Roman" panose="02020603050405020304" pitchFamily="18" charset="0"/>
                <a:cs typeface="Times New Roman" panose="02020603050405020304" pitchFamily="18" charset="0"/>
                <a:hlinkClick r:id="rId2"/>
              </a:rPr>
              <a:t>Multilingual Counter Speech Generation</a:t>
            </a:r>
            <a:r>
              <a:rPr lang="en-US" sz="2000" baseline="30000" dirty="0">
                <a:latin typeface="Times New Roman" panose="02020603050405020304" pitchFamily="18" charset="0"/>
                <a:cs typeface="Times New Roman" panose="02020603050405020304" pitchFamily="18" charset="0"/>
                <a:hlinkClick r:id="rId2"/>
              </a:rPr>
              <a:t> </a:t>
            </a:r>
            <a:endParaRPr lang="en-US" sz="2000"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marL="76200" indent="0" algn="just">
              <a:buNone/>
            </a:pPr>
            <a:r>
              <a:rPr lang="en-US" sz="2000" b="1" dirty="0">
                <a:latin typeface="Times New Roman" panose="02020603050405020304" pitchFamily="18" charset="0"/>
                <a:cs typeface="Times New Roman" panose="02020603050405020304" pitchFamily="18" charset="0"/>
              </a:rPr>
              <a:t>Journal/Conference Name</a:t>
            </a:r>
            <a:r>
              <a:rPr lang="en-US" sz="2000" dirty="0">
                <a:latin typeface="Times New Roman" panose="02020603050405020304" pitchFamily="18" charset="0"/>
                <a:cs typeface="Times New Roman" panose="02020603050405020304" pitchFamily="18" charset="0"/>
              </a:rPr>
              <a:t>: International Journal of Innovative Research in Computer and Communication Engineering(IJIRCCE)</a:t>
            </a:r>
          </a:p>
          <a:p>
            <a:pPr marL="76200" indent="0" algn="just">
              <a:buNone/>
            </a:pPr>
            <a:endParaRPr lang="en-US" sz="2000" dirty="0">
              <a:latin typeface="Times New Roman" panose="02020603050405020304" pitchFamily="18" charset="0"/>
              <a:cs typeface="Times New Roman" panose="02020603050405020304" pitchFamily="18" charset="0"/>
            </a:endParaRPr>
          </a:p>
          <a:p>
            <a:pPr marL="76200" indent="0" algn="just">
              <a:buNone/>
            </a:pPr>
            <a:r>
              <a:rPr lang="en-US" sz="2000" b="1" dirty="0">
                <a:latin typeface="Times New Roman" panose="02020603050405020304" pitchFamily="18" charset="0"/>
                <a:cs typeface="Times New Roman" panose="02020603050405020304" pitchFamily="18" charset="0"/>
              </a:rPr>
              <a:t>Publication Status</a:t>
            </a:r>
            <a:r>
              <a:rPr lang="en-US" sz="2000" dirty="0">
                <a:latin typeface="Times New Roman" panose="02020603050405020304" pitchFamily="18" charset="0"/>
                <a:cs typeface="Times New Roman" panose="02020603050405020304" pitchFamily="18" charset="0"/>
              </a:rPr>
              <a:t>: Published</a:t>
            </a:r>
          </a:p>
        </p:txBody>
      </p:sp>
    </p:spTree>
    <p:extLst>
      <p:ext uri="{BB962C8B-B14F-4D97-AF65-F5344CB8AC3E}">
        <p14:creationId xmlns:p14="http://schemas.microsoft.com/office/powerpoint/2010/main" val="715175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16AF0A4-B41D-4FE5-90C3-2D9C67AC0173}"/>
              </a:ext>
            </a:extLst>
          </p:cNvPr>
          <p:cNvSpPr>
            <a:spLocks noGrp="1"/>
          </p:cNvSpPr>
          <p:nvPr>
            <p:ph type="body" idx="1"/>
          </p:nvPr>
        </p:nvSpPr>
        <p:spPr/>
        <p:txBody>
          <a:bodyPr>
            <a:noAutofit/>
          </a:bodyPr>
          <a:lstStyle/>
          <a:p>
            <a:pPr marL="76200" indent="0" algn="just">
              <a:buNone/>
            </a:pPr>
            <a:r>
              <a:rPr lang="en-GB" sz="2000" dirty="0">
                <a:latin typeface="Times New Roman" panose="02020603050405020304" pitchFamily="18" charset="0"/>
                <a:cs typeface="Times New Roman" panose="02020603050405020304" pitchFamily="18" charset="0"/>
              </a:rPr>
              <a:t>Hate speech refers to any form of communication that gives rise to hatred, violence, or discrimination against individuals or groups based on characteristics such as race, ethnicity, nationality, religion, gender, sexual orientation, or disability etc. The evolution of the internet and social media has drastically transformed the usage of hate speech, enabling it to spread more rapidly and widely than before. Addressing online hate speech is a complex challenge that requires ongoing research, dialogue, and collaborative efforts among stakeholders to effectively tackle its root causes and mitigate its detrimental effects on society.</a:t>
            </a:r>
            <a:endParaRPr lang="en-US" sz="2000" dirty="0">
              <a:latin typeface="Times New Roman" panose="02020603050405020304" pitchFamily="18" charset="0"/>
              <a:cs typeface="Times New Roman" panose="02020603050405020304" pitchFamily="18" charset="0"/>
            </a:endParaRPr>
          </a:p>
          <a:p>
            <a:pPr marL="76200" indent="0" algn="just">
              <a:buNone/>
            </a:pPr>
            <a:r>
              <a:rPr lang="en-US" sz="2000" dirty="0">
                <a:latin typeface="Times New Roman" panose="02020603050405020304" pitchFamily="18" charset="0"/>
                <a:cs typeface="Times New Roman" panose="02020603050405020304" pitchFamily="18" charset="0"/>
              </a:rPr>
              <a:t>One of the significant factors contributing to the rise of online hate speech is the safety net provided by social media and other online forums. This often gives confidence to individuals to express hateful sentiments they might otherwise refrain from sharing in public. In response to the growing concern over online hate speech, various organizations, civil society groups, and social media platforms have initiated campaigns to educate users, implement reporting mechanisms, and enforce policy changes</a:t>
            </a:r>
          </a:p>
        </p:txBody>
      </p:sp>
      <p:sp>
        <p:nvSpPr>
          <p:cNvPr id="5" name="Title 4">
            <a:extLst>
              <a:ext uri="{FF2B5EF4-FFF2-40B4-BE49-F238E27FC236}">
                <a16:creationId xmlns:a16="http://schemas.microsoft.com/office/drawing/2014/main" id="{62B87B0E-D715-4BEE-ACA2-3F818CAA87A0}"/>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4222335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16AF0A4-B41D-4FE5-90C3-2D9C67AC0173}"/>
              </a:ext>
            </a:extLst>
          </p:cNvPr>
          <p:cNvSpPr>
            <a:spLocks noGrp="1"/>
          </p:cNvSpPr>
          <p:nvPr>
            <p:ph type="body" idx="1"/>
          </p:nvPr>
        </p:nvSpPr>
        <p:spPr>
          <a:xfrm>
            <a:off x="739335" y="889782"/>
            <a:ext cx="10668000" cy="5440361"/>
          </a:xfrm>
        </p:spPr>
        <p:txBody>
          <a:bodyPr>
            <a:normAutofit/>
          </a:bodyPr>
          <a:lstStyle/>
          <a:p>
            <a:pPr marL="76200" indent="0" algn="just">
              <a:buNone/>
            </a:pPr>
            <a:r>
              <a:rPr lang="en-US" sz="2000" dirty="0">
                <a:latin typeface="Times New Roman" panose="02020603050405020304" pitchFamily="18" charset="0"/>
                <a:cs typeface="Times New Roman" panose="02020603050405020304" pitchFamily="18" charset="0"/>
              </a:rPr>
              <a:t>In </a:t>
            </a:r>
            <a:r>
              <a:rPr lang="en-US" sz="2000" u="sng" dirty="0">
                <a:latin typeface="Times New Roman" panose="02020603050405020304" pitchFamily="18" charset="0"/>
                <a:cs typeface="Times New Roman" panose="02020603050405020304" pitchFamily="18" charset="0"/>
                <a:hlinkClick r:id="rId2"/>
              </a:rPr>
              <a:t>[1]</a:t>
            </a:r>
            <a:r>
              <a:rPr lang="en-US" sz="2000" dirty="0">
                <a:latin typeface="Times New Roman" panose="02020603050405020304" pitchFamily="18" charset="0"/>
                <a:cs typeface="Times New Roman" panose="02020603050405020304" pitchFamily="18" charset="0"/>
              </a:rPr>
              <a:t>, the study evaluates GPT-2, </a:t>
            </a:r>
            <a:r>
              <a:rPr lang="en-US" sz="2000" dirty="0" err="1">
                <a:latin typeface="Times New Roman" panose="02020603050405020304" pitchFamily="18" charset="0"/>
                <a:cs typeface="Times New Roman" panose="02020603050405020304" pitchFamily="18" charset="0"/>
              </a:rPr>
              <a:t>DialoGPT</a:t>
            </a:r>
            <a:r>
              <a:rPr lang="en-US" sz="2000" dirty="0">
                <a:latin typeface="Times New Roman" panose="02020603050405020304" pitchFamily="18" charset="0"/>
                <a:cs typeface="Times New Roman" panose="02020603050405020304" pitchFamily="18" charset="0"/>
              </a:rPr>
              <a:t>, FlanT5, and </a:t>
            </a:r>
            <a:r>
              <a:rPr lang="en-US" sz="2000" dirty="0" err="1">
                <a:latin typeface="Times New Roman" panose="02020603050405020304" pitchFamily="18" charset="0"/>
                <a:cs typeface="Times New Roman" panose="02020603050405020304" pitchFamily="18" charset="0"/>
              </a:rPr>
              <a:t>ChatGPT</a:t>
            </a:r>
            <a:r>
              <a:rPr lang="en-US" sz="2000" dirty="0">
                <a:latin typeface="Times New Roman" panose="02020603050405020304" pitchFamily="18" charset="0"/>
                <a:cs typeface="Times New Roman" panose="02020603050405020304" pitchFamily="18" charset="0"/>
              </a:rPr>
              <a:t> for </a:t>
            </a:r>
            <a:r>
              <a:rPr lang="en-US" sz="2000" dirty="0" err="1">
                <a:latin typeface="Times New Roman" panose="02020603050405020304" pitchFamily="18" charset="0"/>
                <a:cs typeface="Times New Roman" panose="02020603050405020304" pitchFamily="18" charset="0"/>
              </a:rPr>
              <a:t>counterspeech</a:t>
            </a:r>
            <a:r>
              <a:rPr lang="en-US" sz="2000" dirty="0">
                <a:latin typeface="Times New Roman" panose="02020603050405020304" pitchFamily="18" charset="0"/>
                <a:cs typeface="Times New Roman" panose="02020603050405020304" pitchFamily="18" charset="0"/>
              </a:rPr>
              <a:t> generation in zero-shot settings using datasets like CONAN and Gab. </a:t>
            </a:r>
            <a:r>
              <a:rPr lang="en-US" sz="2000" dirty="0" err="1">
                <a:latin typeface="Times New Roman" panose="02020603050405020304" pitchFamily="18" charset="0"/>
                <a:cs typeface="Times New Roman" panose="02020603050405020304" pitchFamily="18" charset="0"/>
              </a:rPr>
              <a:t>ChatGPT</a:t>
            </a:r>
            <a:r>
              <a:rPr lang="en-US" sz="2000" dirty="0">
                <a:latin typeface="Times New Roman" panose="02020603050405020304" pitchFamily="18" charset="0"/>
                <a:cs typeface="Times New Roman" panose="02020603050405020304" pitchFamily="18" charset="0"/>
              </a:rPr>
              <a:t> excels in quality metrics, but toxicity rises with model size. Manual prompts often enhance type-specific </a:t>
            </a:r>
            <a:r>
              <a:rPr lang="en-US" sz="2000" dirty="0" err="1">
                <a:latin typeface="Times New Roman" panose="02020603050405020304" pitchFamily="18" charset="0"/>
                <a:cs typeface="Times New Roman" panose="02020603050405020304" pitchFamily="18" charset="0"/>
              </a:rPr>
              <a:t>counterspeech</a:t>
            </a:r>
            <a:r>
              <a:rPr lang="en-US" sz="2000" dirty="0">
                <a:latin typeface="Times New Roman" panose="02020603050405020304" pitchFamily="18" charset="0"/>
                <a:cs typeface="Times New Roman" panose="02020603050405020304" pitchFamily="18" charset="0"/>
              </a:rPr>
              <a:t>. The study highlights LLMs' potential and the need for better prompting and ethical safeguards. </a:t>
            </a:r>
            <a:r>
              <a:rPr lang="en-US" sz="2000" u="sng" dirty="0">
                <a:latin typeface="Times New Roman" panose="02020603050405020304" pitchFamily="18" charset="0"/>
                <a:cs typeface="Times New Roman" panose="02020603050405020304" pitchFamily="18" charset="0"/>
                <a:hlinkClick r:id="rId3"/>
              </a:rPr>
              <a:t>[2]</a:t>
            </a:r>
            <a:r>
              <a:rPr lang="en-US" sz="2000" dirty="0">
                <a:latin typeface="Times New Roman" panose="02020603050405020304" pitchFamily="18" charset="0"/>
                <a:cs typeface="Times New Roman" panose="02020603050405020304" pitchFamily="18" charset="0"/>
              </a:rPr>
              <a:t> evaluates GPT-3 and GPT-4 for generating counternarratives (CNs) to counter hate speech (HS) in Spanish, using an adapted version of the CONAN Multitarget corpus. Results show that GPT models often outperform human-generated CNs, demonstrating their effectiveness for HS mitigation and creating a valuable Spanish-language CN resource​. Zhu and Bhat proposed in </a:t>
            </a:r>
            <a:r>
              <a:rPr lang="en-US" sz="2000" u="sng" dirty="0">
                <a:latin typeface="Times New Roman" panose="02020603050405020304" pitchFamily="18" charset="0"/>
                <a:cs typeface="Times New Roman" panose="02020603050405020304" pitchFamily="18" charset="0"/>
                <a:hlinkClick r:id="rId4"/>
              </a:rPr>
              <a:t>[3]</a:t>
            </a:r>
            <a:r>
              <a:rPr lang="en-US" sz="2000" dirty="0">
                <a:latin typeface="Times New Roman" panose="02020603050405020304" pitchFamily="18" charset="0"/>
                <a:cs typeface="Times New Roman" panose="02020603050405020304" pitchFamily="18" charset="0"/>
              </a:rPr>
              <a:t>, a pipeline combining generative modeling, grammaticality filtering, and relevance-based selection to improve diversity and contextual relevance in </a:t>
            </a:r>
            <a:r>
              <a:rPr lang="en-US" sz="2000" dirty="0" err="1">
                <a:latin typeface="Times New Roman" panose="02020603050405020304" pitchFamily="18" charset="0"/>
                <a:cs typeface="Times New Roman" panose="02020603050405020304" pitchFamily="18" charset="0"/>
              </a:rPr>
              <a:t>counterspeech</a:t>
            </a:r>
            <a:r>
              <a:rPr lang="en-US" sz="2000" dirty="0">
                <a:latin typeface="Times New Roman" panose="02020603050405020304" pitchFamily="18" charset="0"/>
                <a:cs typeface="Times New Roman" panose="02020603050405020304" pitchFamily="18" charset="0"/>
              </a:rPr>
              <a:t> generation. Their approach outperforms traditional models on benchmark datasets, highlighting the importance of modular strategies for effective </a:t>
            </a:r>
            <a:r>
              <a:rPr lang="en-US" sz="2000" dirty="0" err="1">
                <a:latin typeface="Times New Roman" panose="02020603050405020304" pitchFamily="18" charset="0"/>
                <a:cs typeface="Times New Roman" panose="02020603050405020304" pitchFamily="18" charset="0"/>
              </a:rPr>
              <a:t>counterspeech</a:t>
            </a:r>
            <a:r>
              <a:rPr lang="en-US" sz="2000" dirty="0">
                <a:latin typeface="Times New Roman" panose="02020603050405020304" pitchFamily="18" charset="0"/>
                <a:cs typeface="Times New Roman" panose="02020603050405020304" pitchFamily="18" charset="0"/>
              </a:rPr>
              <a:t>​. The comparative study in </a:t>
            </a:r>
            <a:r>
              <a:rPr lang="en-US" sz="2000" u="sng" dirty="0">
                <a:latin typeface="Times New Roman" panose="02020603050405020304" pitchFamily="18" charset="0"/>
                <a:cs typeface="Times New Roman" panose="02020603050405020304" pitchFamily="18" charset="0"/>
                <a:hlinkClick r:id="rId5"/>
              </a:rPr>
              <a:t>[4]</a:t>
            </a:r>
            <a:r>
              <a:rPr lang="en-US" sz="2000" dirty="0">
                <a:latin typeface="Times New Roman" panose="02020603050405020304" pitchFamily="18" charset="0"/>
                <a:cs typeface="Times New Roman" panose="02020603050405020304" pitchFamily="18" charset="0"/>
              </a:rPr>
              <a:t> examines pre-trained language models (e.g., GPT-2, BART) for CN generation, finding that autoregressive models with stochastic decoding produce the most relevant and diverse outputs. It also highlights the importance of target similarity and proposes automatic post-editing to refine CN quality​.</a:t>
            </a:r>
          </a:p>
          <a:p>
            <a:endParaRPr lang="en-US" sz="1800" dirty="0"/>
          </a:p>
        </p:txBody>
      </p:sp>
      <p:sp>
        <p:nvSpPr>
          <p:cNvPr id="5" name="Title 4">
            <a:extLst>
              <a:ext uri="{FF2B5EF4-FFF2-40B4-BE49-F238E27FC236}">
                <a16:creationId xmlns:a16="http://schemas.microsoft.com/office/drawing/2014/main" id="{62B87B0E-D715-4BEE-ACA2-3F818CAA87A0}"/>
              </a:ext>
            </a:extLst>
          </p:cNvPr>
          <p:cNvSpPr>
            <a:spLocks noGrp="1"/>
          </p:cNvSpPr>
          <p:nvPr>
            <p:ph type="title"/>
          </p:nvPr>
        </p:nvSpPr>
        <p:spPr/>
        <p:txBody>
          <a:bodyPr/>
          <a:lstStyle/>
          <a:p>
            <a:r>
              <a:rPr lang="en-US" dirty="0"/>
              <a:t>Literature Review</a:t>
            </a:r>
          </a:p>
        </p:txBody>
      </p:sp>
    </p:spTree>
    <p:extLst>
      <p:ext uri="{BB962C8B-B14F-4D97-AF65-F5344CB8AC3E}">
        <p14:creationId xmlns:p14="http://schemas.microsoft.com/office/powerpoint/2010/main" val="1198502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BD41-1688-4051-A2B8-F89949F39CD3}"/>
              </a:ext>
            </a:extLst>
          </p:cNvPr>
          <p:cNvSpPr>
            <a:spLocks noGrp="1"/>
          </p:cNvSpPr>
          <p:nvPr>
            <p:ph type="title"/>
          </p:nvPr>
        </p:nvSpPr>
        <p:spPr/>
        <p:txBody>
          <a:bodyPr/>
          <a:lstStyle/>
          <a:p>
            <a:r>
              <a:rPr lang="en-US" dirty="0"/>
              <a:t>Literature Review</a:t>
            </a:r>
          </a:p>
        </p:txBody>
      </p:sp>
      <p:sp>
        <p:nvSpPr>
          <p:cNvPr id="3" name="Text Placeholder 2">
            <a:extLst>
              <a:ext uri="{FF2B5EF4-FFF2-40B4-BE49-F238E27FC236}">
                <a16:creationId xmlns:a16="http://schemas.microsoft.com/office/drawing/2014/main" id="{EE2A9FB9-0388-417D-9BB8-8AD00229776B}"/>
              </a:ext>
            </a:extLst>
          </p:cNvPr>
          <p:cNvSpPr>
            <a:spLocks noGrp="1"/>
          </p:cNvSpPr>
          <p:nvPr>
            <p:ph type="body" idx="1"/>
          </p:nvPr>
        </p:nvSpPr>
        <p:spPr/>
        <p:txBody>
          <a:bodyPr>
            <a:normAutofit/>
          </a:bodyPr>
          <a:lstStyle/>
          <a:p>
            <a:pPr marL="76200" indent="0" algn="just">
              <a:buNone/>
            </a:pPr>
            <a:r>
              <a:rPr lang="en-US" sz="2000" dirty="0">
                <a:latin typeface="Times New Roman" panose="02020603050405020304" pitchFamily="18" charset="0"/>
                <a:cs typeface="Times New Roman" panose="02020603050405020304" pitchFamily="18" charset="0"/>
              </a:rPr>
              <a:t>In </a:t>
            </a:r>
            <a:r>
              <a:rPr lang="en-US" sz="2000" u="sng" dirty="0">
                <a:latin typeface="Times New Roman" panose="02020603050405020304" pitchFamily="18" charset="0"/>
                <a:cs typeface="Times New Roman" panose="02020603050405020304" pitchFamily="18" charset="0"/>
                <a:hlinkClick r:id="rId2"/>
              </a:rPr>
              <a:t>[5]</a:t>
            </a:r>
            <a:r>
              <a:rPr lang="en-US" sz="2000" dirty="0">
                <a:latin typeface="Times New Roman" panose="02020603050405020304" pitchFamily="18" charset="0"/>
                <a:cs typeface="Times New Roman" panose="02020603050405020304" pitchFamily="18" charset="0"/>
              </a:rPr>
              <a:t>, the researchers explored automatic counter narrative generation to combat hate speech in Spanish using large language models. Their system combined Mistral-Instruct, Zephyr, and Command-R models with </a:t>
            </a:r>
            <a:r>
              <a:rPr lang="en-US" sz="2000" dirty="0" err="1">
                <a:latin typeface="Times New Roman" panose="02020603050405020304" pitchFamily="18" charset="0"/>
                <a:cs typeface="Times New Roman" panose="02020603050405020304" pitchFamily="18" charset="0"/>
              </a:rPr>
              <a:t>JudgeLM</a:t>
            </a:r>
            <a:r>
              <a:rPr lang="en-US" sz="2000" dirty="0">
                <a:latin typeface="Times New Roman" panose="02020603050405020304" pitchFamily="18" charset="0"/>
                <a:cs typeface="Times New Roman" panose="02020603050405020304" pitchFamily="18" charset="0"/>
              </a:rPr>
              <a:t> for evaluation. Their findings showed that fine-tuned models outperformed zero-shot approaches, though they noted challenges in ensuring the truthfulness of generated responses despite strong performance on other metrics. In </a:t>
            </a:r>
            <a:r>
              <a:rPr lang="en-US" sz="2000" u="sng" dirty="0">
                <a:latin typeface="Times New Roman" panose="02020603050405020304" pitchFamily="18" charset="0"/>
                <a:cs typeface="Times New Roman" panose="02020603050405020304" pitchFamily="18" charset="0"/>
                <a:hlinkClick r:id="rId3"/>
              </a:rPr>
              <a:t>[6]</a:t>
            </a:r>
            <a:r>
              <a:rPr lang="en-US" sz="2000" dirty="0">
                <a:latin typeface="Times New Roman" panose="02020603050405020304" pitchFamily="18" charset="0"/>
                <a:cs typeface="Times New Roman" panose="02020603050405020304" pitchFamily="18" charset="0"/>
              </a:rPr>
              <a:t>, the authors evaluated three LLM approaches for </a:t>
            </a:r>
            <a:r>
              <a:rPr lang="en-US" sz="2000" dirty="0" err="1">
                <a:latin typeface="Times New Roman" panose="02020603050405020304" pitchFamily="18" charset="0"/>
                <a:cs typeface="Times New Roman" panose="02020603050405020304" pitchFamily="18" charset="0"/>
              </a:rPr>
              <a:t>counterspeech</a:t>
            </a:r>
            <a:r>
              <a:rPr lang="en-US" sz="2000" dirty="0">
                <a:latin typeface="Times New Roman" panose="02020603050405020304" pitchFamily="18" charset="0"/>
                <a:cs typeface="Times New Roman" panose="02020603050405020304" pitchFamily="18" charset="0"/>
              </a:rPr>
              <a:t> generation: fine-tuned GPT-2, zero-shot GPT-3, and </a:t>
            </a:r>
            <a:r>
              <a:rPr lang="en-US" sz="2000" dirty="0" err="1">
                <a:latin typeface="Times New Roman" panose="02020603050405020304" pitchFamily="18" charset="0"/>
                <a:cs typeface="Times New Roman" panose="02020603050405020304" pitchFamily="18" charset="0"/>
              </a:rPr>
              <a:t>ChatGPT</a:t>
            </a:r>
            <a:r>
              <a:rPr lang="en-US" sz="2000" dirty="0">
                <a:latin typeface="Times New Roman" panose="02020603050405020304" pitchFamily="18" charset="0"/>
                <a:cs typeface="Times New Roman" panose="02020603050405020304" pitchFamily="18" charset="0"/>
              </a:rPr>
              <a:t>. Through human evaluation of 1,740 tweet-response pairs, they found that while all models could generate relevant </a:t>
            </a:r>
            <a:r>
              <a:rPr lang="en-US" sz="2000" dirty="0" err="1">
                <a:latin typeface="Times New Roman" panose="02020603050405020304" pitchFamily="18" charset="0"/>
                <a:cs typeface="Times New Roman" panose="02020603050405020304" pitchFamily="18" charset="0"/>
              </a:rPr>
              <a:t>counterspeech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ChatGPT</a:t>
            </a:r>
            <a:r>
              <a:rPr lang="en-US" sz="2000" dirty="0">
                <a:latin typeface="Times New Roman" panose="02020603050405020304" pitchFamily="18" charset="0"/>
                <a:cs typeface="Times New Roman" panose="02020603050405020304" pitchFamily="18" charset="0"/>
              </a:rPr>
              <a:t> and GPT-3 performed most consistently, with </a:t>
            </a:r>
            <a:r>
              <a:rPr lang="en-US" sz="2000" dirty="0" err="1">
                <a:latin typeface="Times New Roman" panose="02020603050405020304" pitchFamily="18" charset="0"/>
                <a:cs typeface="Times New Roman" panose="02020603050405020304" pitchFamily="18" charset="0"/>
              </a:rPr>
              <a:t>ChatGPT</a:t>
            </a:r>
            <a:r>
              <a:rPr lang="en-US" sz="2000" dirty="0">
                <a:latin typeface="Times New Roman" panose="02020603050405020304" pitchFamily="18" charset="0"/>
                <a:cs typeface="Times New Roman" panose="02020603050405020304" pitchFamily="18" charset="0"/>
              </a:rPr>
              <a:t> being most preferred by users (40.9%). The study revealed that response quality, rather than perceived effectiveness, drove user preferences. In </a:t>
            </a:r>
            <a:r>
              <a:rPr lang="en-US" sz="2000" u="sng" dirty="0">
                <a:latin typeface="Times New Roman" panose="02020603050405020304" pitchFamily="18" charset="0"/>
                <a:cs typeface="Times New Roman" panose="02020603050405020304" pitchFamily="18" charset="0"/>
                <a:hlinkClick r:id="rId4"/>
              </a:rPr>
              <a:t>[7]</a:t>
            </a:r>
            <a:r>
              <a:rPr lang="en-US" sz="2000" dirty="0">
                <a:latin typeface="Times New Roman" panose="02020603050405020304" pitchFamily="18" charset="0"/>
                <a:cs typeface="Times New Roman" panose="02020603050405020304" pitchFamily="18" charset="0"/>
              </a:rPr>
              <a:t>, the authors developed COUNTERGEDI, a system that generates controlled </a:t>
            </a:r>
            <a:r>
              <a:rPr lang="en-US" sz="2000" dirty="0" err="1">
                <a:latin typeface="Times New Roman" panose="02020603050405020304" pitchFamily="18" charset="0"/>
                <a:cs typeface="Times New Roman" panose="02020603050405020304" pitchFamily="18" charset="0"/>
              </a:rPr>
              <a:t>counterspeech</a:t>
            </a:r>
            <a:r>
              <a:rPr lang="en-US" sz="2000" dirty="0">
                <a:latin typeface="Times New Roman" panose="02020603050405020304" pitchFamily="18" charset="0"/>
                <a:cs typeface="Times New Roman" panose="02020603050405020304" pitchFamily="18" charset="0"/>
              </a:rPr>
              <a:t> by guiding </a:t>
            </a:r>
            <a:r>
              <a:rPr lang="en-US" sz="2000" dirty="0" err="1">
                <a:latin typeface="Times New Roman" panose="02020603050405020304" pitchFamily="18" charset="0"/>
                <a:cs typeface="Times New Roman" panose="02020603050405020304" pitchFamily="18" charset="0"/>
              </a:rPr>
              <a:t>DialoGPT</a:t>
            </a:r>
            <a:r>
              <a:rPr lang="en-US" sz="2000" dirty="0">
                <a:latin typeface="Times New Roman" panose="02020603050405020304" pitchFamily="18" charset="0"/>
                <a:cs typeface="Times New Roman" panose="02020603050405020304" pitchFamily="18" charset="0"/>
              </a:rPr>
              <a:t> using generative discriminators (GEDI). The approach enables control over politeness, toxicity, and emotional content, showing significant improvements in attribute scores (15% for politeness, 6% for detoxification) while maintaining output relevance across three datasets</a:t>
            </a:r>
            <a:endParaRPr lang="en-US" sz="2000" dirty="0"/>
          </a:p>
        </p:txBody>
      </p:sp>
    </p:spTree>
    <p:extLst>
      <p:ext uri="{BB962C8B-B14F-4D97-AF65-F5344CB8AC3E}">
        <p14:creationId xmlns:p14="http://schemas.microsoft.com/office/powerpoint/2010/main" val="1583501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66B2-852A-46AF-B154-3141A37BD92E}"/>
              </a:ext>
            </a:extLst>
          </p:cNvPr>
          <p:cNvSpPr>
            <a:spLocks noGrp="1"/>
          </p:cNvSpPr>
          <p:nvPr>
            <p:ph type="title"/>
          </p:nvPr>
        </p:nvSpPr>
        <p:spPr/>
        <p:txBody>
          <a:bodyPr/>
          <a:lstStyle/>
          <a:p>
            <a:r>
              <a:rPr lang="en-US" dirty="0"/>
              <a:t>Research Gaps</a:t>
            </a:r>
          </a:p>
        </p:txBody>
      </p:sp>
      <p:sp>
        <p:nvSpPr>
          <p:cNvPr id="3" name="Text Placeholder 2">
            <a:extLst>
              <a:ext uri="{FF2B5EF4-FFF2-40B4-BE49-F238E27FC236}">
                <a16:creationId xmlns:a16="http://schemas.microsoft.com/office/drawing/2014/main" id="{A202DE3A-8178-4096-B7E9-1EBD1985701F}"/>
              </a:ext>
            </a:extLst>
          </p:cNvPr>
          <p:cNvSpPr>
            <a:spLocks noGrp="1"/>
          </p:cNvSpPr>
          <p:nvPr>
            <p:ph type="body" idx="1"/>
          </p:nvPr>
        </p:nvSpPr>
        <p:spPr/>
        <p:txBody>
          <a:bodyPr>
            <a:normAutofit/>
          </a:bodyPr>
          <a:lstStyle/>
          <a:p>
            <a:r>
              <a:rPr lang="en-US" sz="2000" dirty="0">
                <a:latin typeface="Times New Roman" panose="02020603050405020304" pitchFamily="18" charset="0"/>
                <a:cs typeface="Times New Roman" panose="02020603050405020304" pitchFamily="18" charset="0"/>
              </a:rPr>
              <a:t>Bias in Counter Narrative Generation</a:t>
            </a:r>
          </a:p>
          <a:p>
            <a:r>
              <a:rPr lang="en-US" sz="2000" dirty="0">
                <a:latin typeface="Times New Roman" panose="02020603050405020304" pitchFamily="18" charset="0"/>
                <a:cs typeface="Times New Roman" panose="02020603050405020304" pitchFamily="18" charset="0"/>
              </a:rPr>
              <a:t>Lack of High-Quality and Diverse Data</a:t>
            </a:r>
          </a:p>
          <a:p>
            <a:r>
              <a:rPr lang="en-US" sz="2000" dirty="0">
                <a:latin typeface="Times New Roman" panose="02020603050405020304" pitchFamily="18" charset="0"/>
                <a:cs typeface="Times New Roman" panose="02020603050405020304" pitchFamily="18" charset="0"/>
              </a:rPr>
              <a:t>Inability to Identify Targeted Groups</a:t>
            </a:r>
          </a:p>
          <a:p>
            <a:r>
              <a:rPr lang="en-US" sz="2000" dirty="0">
                <a:latin typeface="Times New Roman" panose="02020603050405020304" pitchFamily="18" charset="0"/>
                <a:cs typeface="Times New Roman" panose="02020603050405020304" pitchFamily="18" charset="0"/>
              </a:rPr>
              <a:t>Limited Understanding of Intent and Psychological Aspects </a:t>
            </a:r>
          </a:p>
          <a:p>
            <a:r>
              <a:rPr lang="en-US" sz="2000" dirty="0">
                <a:latin typeface="Times New Roman" panose="02020603050405020304" pitchFamily="18" charset="0"/>
                <a:cs typeface="Times New Roman" panose="02020603050405020304" pitchFamily="18" charset="0"/>
              </a:rPr>
              <a:t>Challenges in Addressing Linguistic and Cultural Nuances</a:t>
            </a:r>
          </a:p>
          <a:p>
            <a:r>
              <a:rPr lang="en-US" sz="2000" dirty="0">
                <a:latin typeface="Times New Roman" panose="02020603050405020304" pitchFamily="18" charset="0"/>
                <a:cs typeface="Times New Roman" panose="02020603050405020304" pitchFamily="18" charset="0"/>
              </a:rPr>
              <a:t>Inadequate Evaluation Frameworks</a:t>
            </a:r>
          </a:p>
          <a:p>
            <a:r>
              <a:rPr lang="en-US" sz="2000" dirty="0">
                <a:latin typeface="Times New Roman" panose="02020603050405020304" pitchFamily="18" charset="0"/>
                <a:cs typeface="Times New Roman" panose="02020603050405020304" pitchFamily="18" charset="0"/>
              </a:rPr>
              <a:t>Scalability and Deployment Challenges</a:t>
            </a:r>
          </a:p>
          <a:p>
            <a:pPr marL="76200" indent="0">
              <a:buNone/>
            </a:pPr>
            <a:r>
              <a:rPr lang="en-US" sz="1600"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2286856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6D99E-AE8A-4FA9-9EF4-8196256A3454}"/>
              </a:ext>
            </a:extLst>
          </p:cNvPr>
          <p:cNvSpPr>
            <a:spLocks noGrp="1"/>
          </p:cNvSpPr>
          <p:nvPr>
            <p:ph type="title"/>
          </p:nvPr>
        </p:nvSpPr>
        <p:spPr/>
        <p:txBody>
          <a:bodyPr/>
          <a:lstStyle/>
          <a:p>
            <a:r>
              <a:rPr lang="en-US" dirty="0"/>
              <a:t>Proposed Methodology</a:t>
            </a:r>
          </a:p>
        </p:txBody>
      </p:sp>
      <p:sp>
        <p:nvSpPr>
          <p:cNvPr id="3" name="Text Placeholder 2">
            <a:extLst>
              <a:ext uri="{FF2B5EF4-FFF2-40B4-BE49-F238E27FC236}">
                <a16:creationId xmlns:a16="http://schemas.microsoft.com/office/drawing/2014/main" id="{B0603EA0-C807-49F8-BCE1-5BECADADBE1C}"/>
              </a:ext>
            </a:extLst>
          </p:cNvPr>
          <p:cNvSpPr>
            <a:spLocks noGrp="1"/>
          </p:cNvSpPr>
          <p:nvPr>
            <p:ph type="body" idx="1"/>
          </p:nvPr>
        </p:nvSpPr>
        <p:spPr/>
        <p:txBody>
          <a:bodyPr>
            <a:normAutofit fontScale="92500"/>
          </a:bodyPr>
          <a:lstStyle/>
          <a:p>
            <a:pPr algn="just"/>
            <a:r>
              <a:rPr lang="en-US" sz="2200" dirty="0">
                <a:latin typeface="Times New Roman" panose="02020603050405020304" pitchFamily="18" charset="0"/>
                <a:cs typeface="Times New Roman" panose="02020603050405020304" pitchFamily="18" charset="0"/>
              </a:rPr>
              <a:t>A multilingual dataset containing hate speech and corresponding target groups, such as women, migrants, and people of color (POC), was curated, cleaned, and loaded to predict and generate counter-narratives. The dataset includes hate speech (HS) in English, Spanish, Italian, and Basque, along with contextual background information. Text preprocessing involved cleaning the data by removing punctuation, special characters, and extra whitespaces, followed by lowercasing to ensure case-insensitive vectorization. A language detection tool, using the polyglot library, identified the language of hate speech inputs, mapping them to the four supported languages, with unsupported languages defaulting to English.</a:t>
            </a:r>
          </a:p>
          <a:p>
            <a:pPr algn="just"/>
            <a:r>
              <a:rPr lang="en-US" sz="2200" dirty="0">
                <a:latin typeface="Times New Roman" panose="02020603050405020304" pitchFamily="18" charset="0"/>
                <a:cs typeface="Times New Roman" panose="02020603050405020304" pitchFamily="18" charset="0"/>
              </a:rPr>
              <a:t>Hate speech labeling and classification involved transforming input text and dataset examples into vectorized forms using TF-IDF vectorization, allowing for comparison through cosine similarity. Cosine similarity scores were calculated to identify the most relevant examples, with the top 5 rows selected based on this similarity. A threshold of 0.7 was applied to filter strong matches; if no strong matches were found, the most frequent target category from the top 5 rows was selected. The identified hate speech was then assigned a target category, such as JEWS, POC, or LGBT+.</a:t>
            </a:r>
          </a:p>
          <a:p>
            <a:endParaRPr lang="en-US" dirty="0"/>
          </a:p>
        </p:txBody>
      </p:sp>
    </p:spTree>
    <p:extLst>
      <p:ext uri="{BB962C8B-B14F-4D97-AF65-F5344CB8AC3E}">
        <p14:creationId xmlns:p14="http://schemas.microsoft.com/office/powerpoint/2010/main" val="3958882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6D99E-AE8A-4FA9-9EF4-8196256A3454}"/>
              </a:ext>
            </a:extLst>
          </p:cNvPr>
          <p:cNvSpPr>
            <a:spLocks noGrp="1"/>
          </p:cNvSpPr>
          <p:nvPr>
            <p:ph type="title"/>
          </p:nvPr>
        </p:nvSpPr>
        <p:spPr/>
        <p:txBody>
          <a:bodyPr/>
          <a:lstStyle/>
          <a:p>
            <a:r>
              <a:rPr lang="en-US" dirty="0"/>
              <a:t>Proposed Methodology</a:t>
            </a:r>
          </a:p>
        </p:txBody>
      </p:sp>
      <p:sp>
        <p:nvSpPr>
          <p:cNvPr id="3" name="Text Placeholder 2">
            <a:extLst>
              <a:ext uri="{FF2B5EF4-FFF2-40B4-BE49-F238E27FC236}">
                <a16:creationId xmlns:a16="http://schemas.microsoft.com/office/drawing/2014/main" id="{B0603EA0-C807-49F8-BCE1-5BECADADBE1C}"/>
              </a:ext>
            </a:extLst>
          </p:cNvPr>
          <p:cNvSpPr>
            <a:spLocks noGrp="1"/>
          </p:cNvSpPr>
          <p:nvPr>
            <p:ph type="body" idx="1"/>
          </p:nvPr>
        </p:nvSpPr>
        <p:spPr/>
        <p:txBody>
          <a:bodyPr>
            <a:normAutofit fontScale="92500"/>
          </a:bodyPr>
          <a:lstStyle/>
          <a:p>
            <a:r>
              <a:rPr lang="en-US" sz="2200" dirty="0">
                <a:latin typeface="Times New Roman" panose="02020603050405020304" pitchFamily="18" charset="0"/>
                <a:cs typeface="Times New Roman" panose="02020603050405020304" pitchFamily="18" charset="0"/>
              </a:rPr>
              <a:t>Toxicity scoring involved sentiment analysis using the Hugging Face sentiment-analysis pipeline to evaluate the sentiment of hate speech inputs and derive toxicity values. A custom metric mapped negative sentiment scores directly to toxicity, while positive and neutral sentiment scores were inverted to reflect lower toxicity values, helping gauge the intent behind the hate speech. Scores close to 1 indicated high toxicity and strongly negative sentiment, values near 0.5 suggested neutrality, and scores approaching 0 represented positive sentiment.</a:t>
            </a:r>
          </a:p>
          <a:p>
            <a:r>
              <a:rPr lang="en-US" sz="2200" dirty="0">
                <a:latin typeface="Times New Roman" panose="02020603050405020304" pitchFamily="18" charset="0"/>
                <a:cs typeface="Times New Roman" panose="02020603050405020304" pitchFamily="18" charset="0"/>
              </a:rPr>
              <a:t>Counter-narrative generation utilized carefully designed prompts with </a:t>
            </a:r>
            <a:r>
              <a:rPr lang="en-US" sz="2200" dirty="0" err="1">
                <a:latin typeface="Times New Roman" panose="02020603050405020304" pitchFamily="18" charset="0"/>
                <a:cs typeface="Times New Roman" panose="02020603050405020304" pitchFamily="18" charset="0"/>
              </a:rPr>
              <a:t>OpenAI’s</a:t>
            </a:r>
            <a:r>
              <a:rPr lang="en-US" sz="2200" dirty="0">
                <a:latin typeface="Times New Roman" panose="02020603050405020304" pitchFamily="18" charset="0"/>
                <a:cs typeface="Times New Roman" panose="02020603050405020304" pitchFamily="18" charset="0"/>
              </a:rPr>
              <a:t> GPT-3.5-turbo to create responses in English, Spanish, Italian, and Basque. Two modes—one-shot and few-shot—were tested to guide counter-narrative generation. The one-shot mode used a single example as context, while the few-shot mode employed multiple examples across the four languages to enhance output quality. As few-shot prompting provided far more reliable and consistent counter-narratives, the project implemented this mode. Multilingual capability ensured counter-narratives were generated in the detected input language, with flexibility to extend support for additional languages based on future use cases.</a:t>
            </a:r>
          </a:p>
          <a:p>
            <a:endParaRPr lang="en-US" dirty="0"/>
          </a:p>
        </p:txBody>
      </p:sp>
    </p:spTree>
    <p:extLst>
      <p:ext uri="{BB962C8B-B14F-4D97-AF65-F5344CB8AC3E}">
        <p14:creationId xmlns:p14="http://schemas.microsoft.com/office/powerpoint/2010/main" val="719434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6D99E-AE8A-4FA9-9EF4-8196256A3454}"/>
              </a:ext>
            </a:extLst>
          </p:cNvPr>
          <p:cNvSpPr>
            <a:spLocks noGrp="1"/>
          </p:cNvSpPr>
          <p:nvPr>
            <p:ph type="title"/>
          </p:nvPr>
        </p:nvSpPr>
        <p:spPr/>
        <p:txBody>
          <a:bodyPr/>
          <a:lstStyle/>
          <a:p>
            <a:r>
              <a:rPr lang="en-US" dirty="0"/>
              <a:t>Proposed Methodology</a:t>
            </a:r>
          </a:p>
        </p:txBody>
      </p:sp>
      <p:sp>
        <p:nvSpPr>
          <p:cNvPr id="3" name="Text Placeholder 2">
            <a:extLst>
              <a:ext uri="{FF2B5EF4-FFF2-40B4-BE49-F238E27FC236}">
                <a16:creationId xmlns:a16="http://schemas.microsoft.com/office/drawing/2014/main" id="{B0603EA0-C807-49F8-BCE1-5BECADADBE1C}"/>
              </a:ext>
            </a:extLst>
          </p:cNvPr>
          <p:cNvSpPr>
            <a:spLocks noGrp="1"/>
          </p:cNvSpPr>
          <p:nvPr>
            <p:ph type="body" idx="1"/>
          </p:nvPr>
        </p:nvSpPr>
        <p:spPr/>
        <p:txBody>
          <a:bodyPr>
            <a:normAutofit/>
          </a:bodyPr>
          <a:lstStyle/>
          <a:p>
            <a:r>
              <a:rPr lang="en-US" sz="2000" dirty="0">
                <a:latin typeface="Times New Roman" panose="02020603050405020304" pitchFamily="18" charset="0"/>
                <a:cs typeface="Times New Roman" panose="02020603050405020304" pitchFamily="18" charset="0"/>
              </a:rPr>
              <a:t>Integration and user interaction were facilitated through a </a:t>
            </a:r>
            <a:r>
              <a:rPr lang="en-US" sz="2000" dirty="0" err="1">
                <a:latin typeface="Times New Roman" panose="02020603050405020304" pitchFamily="18" charset="0"/>
                <a:cs typeface="Times New Roman" panose="02020603050405020304" pitchFamily="18" charset="0"/>
              </a:rPr>
              <a:t>Gradio</a:t>
            </a:r>
            <a:r>
              <a:rPr lang="en-US" sz="2000" dirty="0">
                <a:latin typeface="Times New Roman" panose="02020603050405020304" pitchFamily="18" charset="0"/>
                <a:cs typeface="Times New Roman" panose="02020603050405020304" pitchFamily="18" charset="0"/>
              </a:rPr>
              <a:t>-based interface, enabling seamless user engagement with the system. Users could input hate speech text, and the interface displayed the generated counter-narrative along with the calculated toxicity score. Public accessibility was ensured by deploying the </a:t>
            </a:r>
            <a:r>
              <a:rPr lang="en-US" sz="2000" dirty="0" err="1">
                <a:latin typeface="Times New Roman" panose="02020603050405020304" pitchFamily="18" charset="0"/>
                <a:cs typeface="Times New Roman" panose="02020603050405020304" pitchFamily="18" charset="0"/>
              </a:rPr>
              <a:t>Gradio</a:t>
            </a:r>
            <a:r>
              <a:rPr lang="en-US" sz="2000" dirty="0">
                <a:latin typeface="Times New Roman" panose="02020603050405020304" pitchFamily="18" charset="0"/>
                <a:cs typeface="Times New Roman" panose="02020603050405020304" pitchFamily="18" charset="0"/>
              </a:rPr>
              <a:t> interface with URL sharing, allowing remote access for testing and demonstrations. Evaluation and validation focused on assessing model performance, ensuring linguistic accuracy and cultural sensitivity in generated counter-narratives. Toxicity scores were validated against human judgments to evaluate the sentiment analysis pipeline's effectiveness. User feedback was also gathered via surveying to measure the quality of counter-narratives and iteratively enhance the system.</a:t>
            </a:r>
          </a:p>
          <a:p>
            <a:endParaRPr lang="en-US" dirty="0"/>
          </a:p>
        </p:txBody>
      </p:sp>
    </p:spTree>
    <p:extLst>
      <p:ext uri="{BB962C8B-B14F-4D97-AF65-F5344CB8AC3E}">
        <p14:creationId xmlns:p14="http://schemas.microsoft.com/office/powerpoint/2010/main" val="3046957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ADF70-20FC-476C-B6C9-A07618C11569}"/>
              </a:ext>
            </a:extLst>
          </p:cNvPr>
          <p:cNvSpPr>
            <a:spLocks noGrp="1"/>
          </p:cNvSpPr>
          <p:nvPr>
            <p:ph type="title"/>
          </p:nvPr>
        </p:nvSpPr>
        <p:spPr/>
        <p:txBody>
          <a:bodyPr/>
          <a:lstStyle/>
          <a:p>
            <a:r>
              <a:rPr lang="en-US" dirty="0"/>
              <a:t>Objectives</a:t>
            </a:r>
          </a:p>
        </p:txBody>
      </p:sp>
      <p:sp>
        <p:nvSpPr>
          <p:cNvPr id="3" name="Text Placeholder 2">
            <a:extLst>
              <a:ext uri="{FF2B5EF4-FFF2-40B4-BE49-F238E27FC236}">
                <a16:creationId xmlns:a16="http://schemas.microsoft.com/office/drawing/2014/main" id="{395716F9-FC68-49C1-B768-AD131D33C501}"/>
              </a:ext>
            </a:extLst>
          </p:cNvPr>
          <p:cNvSpPr>
            <a:spLocks noGrp="1"/>
          </p:cNvSpPr>
          <p:nvPr>
            <p:ph type="body" idx="1"/>
          </p:nvPr>
        </p:nvSpPr>
        <p:spPr/>
        <p:txBody>
          <a:bodyPr>
            <a:normAutofit/>
          </a:bodyPr>
          <a:lstStyle/>
          <a:p>
            <a:pPr lvl="0" algn="just"/>
            <a:r>
              <a:rPr lang="en-US" sz="2000" dirty="0">
                <a:latin typeface="Times New Roman" panose="02020603050405020304" pitchFamily="18" charset="0"/>
                <a:cs typeface="Times New Roman" panose="02020603050405020304" pitchFamily="18" charset="0"/>
              </a:rPr>
              <a:t>The project aims to implement a system to identify hate speech in multiple languages by comparing user input with a predefined dataset of harmful content.</a:t>
            </a:r>
          </a:p>
          <a:p>
            <a:pPr lvl="0" algn="just"/>
            <a:r>
              <a:rPr lang="en-US" sz="2000" dirty="0">
                <a:latin typeface="Times New Roman" panose="02020603050405020304" pitchFamily="18" charset="0"/>
                <a:cs typeface="Times New Roman" panose="02020603050405020304" pitchFamily="18" charset="0"/>
              </a:rPr>
              <a:t>Using sentiment analysis to assess the toxicity of hate speech and provide an overall toxicity score to determine the severity of the input.</a:t>
            </a:r>
          </a:p>
          <a:p>
            <a:pPr lvl="0" algn="just"/>
            <a:r>
              <a:rPr lang="en-US" sz="2000" dirty="0">
                <a:latin typeface="Times New Roman" panose="02020603050405020304" pitchFamily="18" charset="0"/>
                <a:cs typeface="Times New Roman" panose="02020603050405020304" pitchFamily="18" charset="0"/>
              </a:rPr>
              <a:t>Calculate cosine similarity to compare the user’s input against known examples of hate speech and identify relevant matches.</a:t>
            </a:r>
          </a:p>
          <a:p>
            <a:pPr lvl="0" algn="just"/>
            <a:r>
              <a:rPr lang="en-US" sz="2000" dirty="0">
                <a:latin typeface="Times New Roman" panose="02020603050405020304" pitchFamily="18" charset="0"/>
                <a:cs typeface="Times New Roman" panose="02020603050405020304" pitchFamily="18" charset="0"/>
              </a:rPr>
              <a:t>Generate a diverse set of counter-narrative examples for different types of hate </a:t>
            </a:r>
            <a:r>
              <a:rPr lang="en-US" sz="2000" dirty="0" err="1">
                <a:latin typeface="Times New Roman" panose="02020603050405020304" pitchFamily="18" charset="0"/>
                <a:cs typeface="Times New Roman" panose="02020603050405020304" pitchFamily="18" charset="0"/>
              </a:rPr>
              <a:t>speechs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targetting</a:t>
            </a:r>
            <a:r>
              <a:rPr lang="en-US" sz="2000" dirty="0">
                <a:latin typeface="Times New Roman" panose="02020603050405020304" pitchFamily="18" charset="0"/>
                <a:cs typeface="Times New Roman" panose="02020603050405020304" pitchFamily="18" charset="0"/>
              </a:rPr>
              <a:t> various groups (e.g., women, POC, LGBT+).</a:t>
            </a:r>
          </a:p>
          <a:p>
            <a:pPr lvl="0" algn="just"/>
            <a:r>
              <a:rPr lang="en-US" sz="2000" dirty="0">
                <a:latin typeface="Times New Roman" panose="02020603050405020304" pitchFamily="18" charset="0"/>
                <a:cs typeface="Times New Roman" panose="02020603050405020304" pitchFamily="18" charset="0"/>
              </a:rPr>
              <a:t>Develop a user-friendly interface using </a:t>
            </a:r>
            <a:r>
              <a:rPr lang="en-US" sz="2000" dirty="0" err="1">
                <a:latin typeface="Times New Roman" panose="02020603050405020304" pitchFamily="18" charset="0"/>
                <a:cs typeface="Times New Roman" panose="02020603050405020304" pitchFamily="18" charset="0"/>
              </a:rPr>
              <a:t>Gradio</a:t>
            </a:r>
            <a:r>
              <a:rPr lang="en-US" sz="2000" dirty="0">
                <a:latin typeface="Times New Roman" panose="02020603050405020304" pitchFamily="18" charset="0"/>
                <a:cs typeface="Times New Roman" panose="02020603050405020304" pitchFamily="18" charset="0"/>
              </a:rPr>
              <a:t> to enable users to easily input hate speech and receive counter-narratives and toxicity scores, mitigating toxicity through counter-speech promotes an environment of understanding, diversity, and inclusion.</a:t>
            </a:r>
          </a:p>
          <a:p>
            <a:endParaRPr lang="en-US" dirty="0"/>
          </a:p>
        </p:txBody>
      </p:sp>
    </p:spTree>
    <p:extLst>
      <p:ext uri="{BB962C8B-B14F-4D97-AF65-F5344CB8AC3E}">
        <p14:creationId xmlns:p14="http://schemas.microsoft.com/office/powerpoint/2010/main" val="1704164153"/>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42AF51D-979A-4628-BDF4-69AC39395E6F}">
  <we:reference id="wa200006237" version="1.0.0.1" store="en-US" storeType="OMEX"/>
  <we:alternateReferences>
    <we:reference id="wa200006237" version="1.0.0.1" store="WA20000623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411</TotalTime>
  <Words>2197</Words>
  <Application>Microsoft Office PowerPoint</Application>
  <PresentationFormat>Widescreen</PresentationFormat>
  <Paragraphs>77</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Bookman Old Style</vt:lpstr>
      <vt:lpstr>Cambria</vt:lpstr>
      <vt:lpstr>Times New Roman</vt:lpstr>
      <vt:lpstr>Verdana</vt:lpstr>
      <vt:lpstr>Bioinformatics</vt:lpstr>
      <vt:lpstr>Multilingual Counterspeech Generation</vt:lpstr>
      <vt:lpstr>Introduction</vt:lpstr>
      <vt:lpstr>Literature Review</vt:lpstr>
      <vt:lpstr>Literature Review</vt:lpstr>
      <vt:lpstr>Research Gaps</vt:lpstr>
      <vt:lpstr>Proposed Methodology</vt:lpstr>
      <vt:lpstr>Proposed Methodology</vt:lpstr>
      <vt:lpstr>Proposed Methodology</vt:lpstr>
      <vt:lpstr>Objectives</vt:lpstr>
      <vt:lpstr>System Design &amp; Implementation</vt:lpstr>
      <vt:lpstr>Timeline of the Project</vt:lpstr>
      <vt:lpstr>Results</vt:lpstr>
      <vt:lpstr>Results</vt:lpstr>
      <vt:lpstr>Conclusion</vt:lpstr>
      <vt:lpstr>References</vt:lpstr>
      <vt:lpstr>Publication Details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HP</cp:lastModifiedBy>
  <cp:revision>47</cp:revision>
  <dcterms:modified xsi:type="dcterms:W3CDTF">2025-01-15T18:27:15Z</dcterms:modified>
</cp:coreProperties>
</file>