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58" r:id="rId6"/>
    <p:sldId id="263" r:id="rId7"/>
    <p:sldId id="262" r:id="rId8"/>
    <p:sldId id="260" r:id="rId9"/>
    <p:sldId id="264" r:id="rId10"/>
    <p:sldId id="259" r:id="rId11"/>
    <p:sldId id="261" r:id="rId12"/>
    <p:sldId id="265" r:id="rId13"/>
    <p:sldId id="272" r:id="rId14"/>
    <p:sldId id="273" r:id="rId15"/>
    <p:sldId id="266" r:id="rId16"/>
    <p:sldId id="267" r:id="rId17"/>
    <p:sldId id="274" r:id="rId18"/>
    <p:sldId id="268" r:id="rId19"/>
    <p:sldId id="269" r:id="rId20"/>
    <p:sldId id="270" r:id="rId21"/>
    <p:sldId id="27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存在多个开发同时开发同一个项目的</a:t>
            </a:r>
            <a:r>
              <a:rPr lang="zh-CN" altLang="en-US"/>
              <a:t>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有了这个想法之后，就开始找前后端，包含测试去沟通这个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小插曲，为什么用手稿图片，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平安阮家管家安装</a:t>
            </a:r>
            <a:r>
              <a:rPr lang="en-US" altLang="zh-CN">
                <a:sym typeface="+mn-ea"/>
              </a:rPr>
              <a:t>pr</a:t>
            </a:r>
            <a:r>
              <a:rPr lang="zh-CN" altLang="en-US">
                <a:sym typeface="+mn-ea"/>
              </a:rPr>
              <a:t>需要收费，还需要部门长审批，流程及其</a:t>
            </a:r>
            <a:r>
              <a:rPr lang="zh-CN" altLang="en-US">
                <a:sym typeface="+mn-ea"/>
              </a:rPr>
              <a:t>复杂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有了这个想法之后，就开始找前后端，包含测试去沟通这个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这里要附上架构文档</a:t>
            </a:r>
            <a:r>
              <a:rPr lang="en-US" altLang="zh-CN"/>
              <a:t> </a:t>
            </a:r>
            <a:r>
              <a:rPr lang="zh-CN" altLang="en-US"/>
              <a:t>开发</a:t>
            </a:r>
            <a:r>
              <a:rPr lang="zh-CN" altLang="en-US"/>
              <a:t>记录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.svg"/><Relationship Id="rId14" Type="http://schemas.openxmlformats.org/officeDocument/2006/relationships/image" Target="../media/image4.png"/><Relationship Id="rId13" Type="http://schemas.openxmlformats.org/officeDocument/2006/relationships/tags" Target="../tags/tag9.xml"/><Relationship Id="rId12" Type="http://schemas.openxmlformats.org/officeDocument/2006/relationships/image" Target="../media/image2.svg"/><Relationship Id="rId11" Type="http://schemas.openxmlformats.org/officeDocument/2006/relationships/image" Target="../media/image3.png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.svg"/><Relationship Id="rId14" Type="http://schemas.openxmlformats.org/officeDocument/2006/relationships/image" Target="../media/image4.png"/><Relationship Id="rId13" Type="http://schemas.openxmlformats.org/officeDocument/2006/relationships/tags" Target="../tags/tag18.xml"/><Relationship Id="rId12" Type="http://schemas.openxmlformats.org/officeDocument/2006/relationships/image" Target="../media/image2.svg"/><Relationship Id="rId11" Type="http://schemas.openxmlformats.org/officeDocument/2006/relationships/image" Target="../media/image3.png"/><Relationship Id="rId10" Type="http://schemas.openxmlformats.org/officeDocument/2006/relationships/tags" Target="../tags/tag1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3030220"/>
            <a:ext cx="9144000" cy="1023620"/>
          </a:xfrm>
        </p:spPr>
        <p:txBody>
          <a:bodyPr>
            <a:normAutofit fontScale="90000"/>
          </a:bodyPr>
          <a:lstStyle/>
          <a:p>
            <a:r>
              <a:rPr lang="zh-CN" altLang="en-US" sz="5335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gitpro</a:t>
            </a:r>
            <a:r>
              <a:rPr lang="en-US" altLang="zh-CN" sz="5335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zh-CN" altLang="en-US" sz="5335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提效工具开发</a:t>
            </a:r>
            <a:r>
              <a:rPr lang="zh-CN" altLang="en-US" sz="5335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历程与</a:t>
            </a:r>
            <a:r>
              <a:rPr lang="zh-CN" altLang="en-US" sz="5335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心得</a:t>
            </a:r>
            <a:endParaRPr lang="zh-CN" altLang="en-US" sz="5335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83380" y="4428490"/>
            <a:ext cx="3288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4">
                    <a:lumMod val="60000"/>
                    <a:lumOff val="40000"/>
                  </a:schemeClr>
                </a:solidFill>
              </a:rPr>
              <a:t>2022-10</a:t>
            </a:r>
            <a:endParaRPr lang="en-US" altLang="zh-CN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戴人杰</a:t>
            </a:r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todos </a:t>
            </a:r>
            <a:r>
              <a:rPr lang="zh-CN" altLang="en-US"/>
              <a:t>放第一张图片，</a:t>
            </a:r>
            <a:r>
              <a:rPr lang="en-US" altLang="zh-CN"/>
              <a:t> </a:t>
            </a:r>
            <a:r>
              <a:rPr lang="zh-CN" altLang="en-US"/>
              <a:t>第一个</a:t>
            </a:r>
            <a:r>
              <a:rPr lang="zh-CN" altLang="en-US"/>
              <a:t>列表页面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第二个合并列表</a:t>
            </a:r>
            <a:r>
              <a:rPr lang="zh-CN" altLang="en-US"/>
              <a:t>页面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分为两类</a:t>
            </a:r>
            <a:r>
              <a:rPr lang="en-US" altLang="zh-CN"/>
              <a:t> </a:t>
            </a:r>
            <a:r>
              <a:rPr lang="zh-CN" altLang="en-US"/>
              <a:t>调用自身</a:t>
            </a:r>
            <a:r>
              <a:rPr lang="zh-CN" altLang="en-US"/>
              <a:t>后端</a:t>
            </a:r>
            <a:endParaRPr lang="zh-CN" altLang="en-US"/>
          </a:p>
          <a:p>
            <a:r>
              <a:rPr lang="zh-CN" altLang="en-US"/>
              <a:t>调用</a:t>
            </a:r>
            <a:r>
              <a:rPr lang="en-US" altLang="zh-CN"/>
              <a:t>code </a:t>
            </a:r>
            <a:r>
              <a:rPr lang="zh-CN" altLang="en-US"/>
              <a:t>平台</a:t>
            </a:r>
            <a:r>
              <a:rPr lang="zh-CN" altLang="en-US"/>
              <a:t>合并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困难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6140" y="186690"/>
            <a:ext cx="10037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2"/>
                </a:solidFill>
              </a:rPr>
              <a:t>行路难,</a:t>
            </a:r>
            <a:r>
              <a:rPr lang="en-US" altLang="zh-CN" sz="6000">
                <a:solidFill>
                  <a:schemeClr val="accent2"/>
                </a:solidFill>
                <a:sym typeface="+mn-ea"/>
              </a:rPr>
              <a:t>行路难,</a:t>
            </a:r>
            <a:r>
              <a:rPr lang="en-US" altLang="zh-CN" sz="6000">
                <a:solidFill>
                  <a:schemeClr val="accent2"/>
                </a:solidFill>
              </a:rPr>
              <a:t>多歧路,今安在?</a:t>
            </a:r>
            <a:endParaRPr lang="en-US" altLang="zh-CN" sz="6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</a:t>
            </a:r>
            <a:r>
              <a:rPr lang="zh-CN" altLang="en-US"/>
              <a:t>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725" y="2134870"/>
            <a:ext cx="9126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accent2">
                    <a:lumMod val="75000"/>
                  </a:schemeClr>
                </a:solidFill>
              </a:rPr>
              <a:t>长风破浪会有时,直挂云帆济沧海</a:t>
            </a:r>
            <a:r>
              <a:rPr lang="zh-CN" altLang="en-US" sz="4800">
                <a:solidFill>
                  <a:schemeClr val="accent2">
                    <a:lumMod val="75000"/>
                  </a:schemeClr>
                </a:solidFill>
              </a:rPr>
              <a:t>！</a:t>
            </a:r>
            <a:endParaRPr lang="zh-CN" altLang="en-US" sz="48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gitpro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2041525" cy="4351655"/>
          </a:xfrm>
        </p:spPr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75860" y="1920240"/>
            <a:ext cx="485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todos </a:t>
            </a:r>
            <a:r>
              <a:rPr lang="zh-CN" altLang="en-US"/>
              <a:t>把背景复制上去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903220" y="1531620"/>
            <a:ext cx="976630" cy="55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开发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885440" y="2673985"/>
            <a:ext cx="994410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开发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241290" y="3307715"/>
            <a:ext cx="994410" cy="496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241290" y="2089150"/>
            <a:ext cx="994410" cy="496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800975" y="4239895"/>
            <a:ext cx="994410" cy="4965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环境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800975" y="2962910"/>
            <a:ext cx="994410" cy="4965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环境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7800975" y="1763395"/>
            <a:ext cx="994410" cy="4965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环境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894330" y="3599815"/>
            <a:ext cx="994410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开发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2885440" y="4640580"/>
            <a:ext cx="994410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5" idx="3"/>
            <a:endCxn id="8" idx="1"/>
          </p:cNvCxnSpPr>
          <p:nvPr/>
        </p:nvCxnSpPr>
        <p:spPr>
          <a:xfrm>
            <a:off x="3879850" y="1810385"/>
            <a:ext cx="1361440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1"/>
          </p:cNvCxnSpPr>
          <p:nvPr/>
        </p:nvCxnSpPr>
        <p:spPr>
          <a:xfrm>
            <a:off x="3879850" y="2895600"/>
            <a:ext cx="1361440" cy="66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888740" y="3572510"/>
            <a:ext cx="131699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8" idx="1"/>
          </p:cNvCxnSpPr>
          <p:nvPr/>
        </p:nvCxnSpPr>
        <p:spPr>
          <a:xfrm flipV="1">
            <a:off x="3879850" y="2337435"/>
            <a:ext cx="1361440" cy="58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1"/>
          </p:cNvCxnSpPr>
          <p:nvPr/>
        </p:nvCxnSpPr>
        <p:spPr>
          <a:xfrm>
            <a:off x="6254115" y="2259965"/>
            <a:ext cx="1546860" cy="951230"/>
          </a:xfrm>
          <a:prstGeom prst="straightConnector1">
            <a:avLst/>
          </a:prstGeom>
          <a:ln>
            <a:solidFill>
              <a:srgbClr val="CC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13" idx="1"/>
          </p:cNvCxnSpPr>
          <p:nvPr/>
        </p:nvCxnSpPr>
        <p:spPr>
          <a:xfrm flipV="1">
            <a:off x="6235700" y="2011680"/>
            <a:ext cx="1565275" cy="154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245225" y="3249295"/>
            <a:ext cx="1524635" cy="30670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04335" y="2510790"/>
            <a:ext cx="763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735445" y="2553970"/>
            <a:ext cx="763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99795" y="448310"/>
            <a:ext cx="361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合并冲突流程示意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线下</a:t>
            </a:r>
            <a:r>
              <a:rPr lang="zh-CN" altLang="en-US"/>
              <a:t>调研</a:t>
            </a:r>
            <a:endParaRPr lang="zh-CN" altLang="en-US"/>
          </a:p>
        </p:txBody>
      </p:sp>
      <p:sp>
        <p:nvSpPr>
          <p:cNvPr id="49" name="椭圆 48"/>
          <p:cNvSpPr/>
          <p:nvPr>
            <p:custDataLst>
              <p:tags r:id="rId1"/>
            </p:custDataLst>
          </p:nvPr>
        </p:nvSpPr>
        <p:spPr>
          <a:xfrm>
            <a:off x="2230920" y="2210118"/>
            <a:ext cx="1638300" cy="1638300"/>
          </a:xfrm>
          <a:prstGeom prst="ellipse">
            <a:avLst/>
          </a:prstGeom>
          <a:noFill/>
          <a:ln w="25400">
            <a:solidFill>
              <a:sysClr val="window" lastClr="FFFFFF">
                <a:lumMod val="85000"/>
              </a:sysClr>
            </a:solidFill>
          </a:ln>
        </p:spPr>
        <p:style>
          <a:lnRef idx="2">
            <a:srgbClr val="4A66AC">
              <a:shade val="50000"/>
            </a:srgbClr>
          </a:lnRef>
          <a:fillRef idx="1">
            <a:srgbClr val="4A66AC"/>
          </a:fillRef>
          <a:effectRef idx="0">
            <a:srgbClr val="4A66A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2330070" y="3126821"/>
            <a:ext cx="1440000" cy="450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charset="-122"/>
                <a:cs typeface="+mn-ea"/>
              </a:rPr>
              <a:t>前端</a:t>
            </a:r>
            <a:endParaRPr lang="zh-CN" altLang="en-US" sz="2000" b="1" spc="300" dirty="0">
              <a:latin typeface="Arial" panose="020B0604020202020204" pitchFamily="34" charset="0"/>
              <a:ea typeface="微软雅黑" charset="-122"/>
              <a:cs typeface="+mn-ea"/>
            </a:endParaRPr>
          </a:p>
        </p:txBody>
      </p:sp>
      <p:sp>
        <p:nvSpPr>
          <p:cNvPr id="66" name="椭圆 65"/>
          <p:cNvSpPr/>
          <p:nvPr>
            <p:custDataLst>
              <p:tags r:id="rId3"/>
            </p:custDataLst>
          </p:nvPr>
        </p:nvSpPr>
        <p:spPr>
          <a:xfrm>
            <a:off x="5280885" y="2210118"/>
            <a:ext cx="1638300" cy="1638300"/>
          </a:xfrm>
          <a:prstGeom prst="ellipse">
            <a:avLst/>
          </a:prstGeom>
          <a:noFill/>
          <a:ln w="25400">
            <a:solidFill>
              <a:sysClr val="window" lastClr="FFFFFF">
                <a:lumMod val="85000"/>
              </a:sysClr>
            </a:solidFill>
          </a:ln>
        </p:spPr>
        <p:style>
          <a:lnRef idx="2">
            <a:srgbClr val="4A66AC">
              <a:shade val="50000"/>
            </a:srgbClr>
          </a:lnRef>
          <a:fillRef idx="1">
            <a:srgbClr val="4A66AC"/>
          </a:fillRef>
          <a:effectRef idx="0">
            <a:srgbClr val="4A66A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>
            <p:custDataLst>
              <p:tags r:id="rId4"/>
            </p:custDataLst>
          </p:nvPr>
        </p:nvSpPr>
        <p:spPr>
          <a:xfrm>
            <a:off x="5380035" y="3126821"/>
            <a:ext cx="1440000" cy="450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latin typeface="Arial" panose="020B0604020202020204" pitchFamily="34" charset="0"/>
                <a:ea typeface="微软雅黑" charset="-122"/>
                <a:cs typeface="+mn-ea"/>
              </a:rPr>
              <a:t>后端</a:t>
            </a:r>
            <a:endParaRPr lang="zh-CN" altLang="en-US" sz="2000" b="1" spc="300">
              <a:latin typeface="Arial" panose="020B0604020202020204" pitchFamily="34" charset="0"/>
              <a:ea typeface="微软雅黑" charset="-122"/>
              <a:cs typeface="+mn-ea"/>
            </a:endParaRPr>
          </a:p>
        </p:txBody>
      </p:sp>
      <p:sp>
        <p:nvSpPr>
          <p:cNvPr id="38" name="椭圆 37"/>
          <p:cNvSpPr/>
          <p:nvPr>
            <p:custDataLst>
              <p:tags r:id="rId5"/>
            </p:custDataLst>
          </p:nvPr>
        </p:nvSpPr>
        <p:spPr>
          <a:xfrm>
            <a:off x="8307519" y="2210118"/>
            <a:ext cx="1638300" cy="1638300"/>
          </a:xfrm>
          <a:prstGeom prst="ellipse">
            <a:avLst/>
          </a:prstGeom>
          <a:noFill/>
          <a:ln w="25400">
            <a:solidFill>
              <a:sysClr val="window" lastClr="FFFFFF">
                <a:lumMod val="85000"/>
              </a:sysClr>
            </a:solidFill>
          </a:ln>
        </p:spPr>
        <p:style>
          <a:lnRef idx="2">
            <a:srgbClr val="4A66AC">
              <a:shade val="50000"/>
            </a:srgbClr>
          </a:lnRef>
          <a:fillRef idx="1">
            <a:srgbClr val="4A66AC"/>
          </a:fillRef>
          <a:effectRef idx="0">
            <a:srgbClr val="4A66A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8406669" y="3126821"/>
            <a:ext cx="1440000" cy="450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charset="-122"/>
                <a:cs typeface="+mn-ea"/>
              </a:rPr>
              <a:t>测试</a:t>
            </a:r>
            <a:endParaRPr lang="zh-CN" altLang="en-US" sz="2000" b="1" spc="300" dirty="0">
              <a:latin typeface="Arial" panose="020B0604020202020204" pitchFamily="34" charset="0"/>
              <a:ea typeface="微软雅黑" charset="-122"/>
              <a:cs typeface="+mn-ea"/>
            </a:endParaRPr>
          </a:p>
        </p:txBody>
      </p:sp>
      <p:pic>
        <p:nvPicPr>
          <p:cNvPr id="30" name="图形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0470" y="2512386"/>
            <a:ext cx="439200" cy="3600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75035" y="2467386"/>
            <a:ext cx="450000" cy="450000"/>
          </a:xfrm>
          <a:prstGeom prst="rect">
            <a:avLst/>
          </a:prstGeom>
        </p:spPr>
      </p:pic>
      <p:pic>
        <p:nvPicPr>
          <p:cNvPr id="4" name="图形 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434" y="2431386"/>
            <a:ext cx="592470" cy="52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4695" y="4869180"/>
            <a:ext cx="660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结论：大家都觉得需要这样一个工具自动去</a:t>
            </a:r>
            <a:r>
              <a:rPr lang="zh-CN" altLang="en-US"/>
              <a:t>处理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gitpro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777365" cy="4351655"/>
          </a:xfrm>
        </p:spPr>
        <p:txBody>
          <a:bodyPr/>
          <a:p>
            <a:r>
              <a:rPr lang="zh-CN" altLang="en-US"/>
              <a:t>做什么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07050" y="1837055"/>
            <a:ext cx="542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todos </a:t>
            </a:r>
            <a:r>
              <a:rPr lang="zh-CN" altLang="en-US"/>
              <a:t>把解决方案准备</a:t>
            </a:r>
            <a:r>
              <a:rPr lang="zh-CN" altLang="en-US"/>
              <a:t>上去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原型图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todos </a:t>
            </a:r>
            <a:r>
              <a:rPr lang="zh-CN" altLang="en-US">
                <a:sym typeface="+mn-ea"/>
              </a:rPr>
              <a:t>把原型图片放上去，手稿图片</a:t>
            </a:r>
            <a:endParaRPr lang="zh-CN" altLang="en-US">
              <a:sym typeface="+mn-ea"/>
            </a:endParaRPr>
          </a:p>
          <a:p>
            <a:r>
              <a:rPr lang="zh-CN" altLang="en-US"/>
              <a:t>小插曲，为什么用手稿</a:t>
            </a:r>
            <a:r>
              <a:rPr lang="zh-CN" altLang="en-US"/>
              <a:t>图片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谁可以</a:t>
            </a:r>
            <a:r>
              <a:rPr lang="zh-CN" altLang="en-US"/>
              <a:t>使用？</a:t>
            </a:r>
            <a:endParaRPr lang="zh-CN" altLang="en-US"/>
          </a:p>
        </p:txBody>
      </p:sp>
      <p:sp>
        <p:nvSpPr>
          <p:cNvPr id="49" name="椭圆 48"/>
          <p:cNvSpPr/>
          <p:nvPr>
            <p:custDataLst>
              <p:tags r:id="rId1"/>
            </p:custDataLst>
          </p:nvPr>
        </p:nvSpPr>
        <p:spPr>
          <a:xfrm>
            <a:off x="2230920" y="2210118"/>
            <a:ext cx="1638300" cy="1638300"/>
          </a:xfrm>
          <a:prstGeom prst="ellipse">
            <a:avLst/>
          </a:prstGeom>
          <a:noFill/>
          <a:ln w="25400">
            <a:solidFill>
              <a:sysClr val="window" lastClr="FFFFFF">
                <a:lumMod val="85000"/>
              </a:sysClr>
            </a:solidFill>
          </a:ln>
        </p:spPr>
        <p:style>
          <a:lnRef idx="2">
            <a:srgbClr val="4A66AC">
              <a:shade val="50000"/>
            </a:srgbClr>
          </a:lnRef>
          <a:fillRef idx="1">
            <a:srgbClr val="4A66AC"/>
          </a:fillRef>
          <a:effectRef idx="0">
            <a:srgbClr val="4A66A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2330070" y="3126821"/>
            <a:ext cx="1440000" cy="450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charset="-122"/>
                <a:cs typeface="+mn-ea"/>
              </a:rPr>
              <a:t>前端</a:t>
            </a:r>
            <a:endParaRPr lang="zh-CN" altLang="en-US" sz="2000" b="1" spc="300" dirty="0">
              <a:latin typeface="Arial" panose="020B0604020202020204" pitchFamily="34" charset="0"/>
              <a:ea typeface="微软雅黑" charset="-122"/>
              <a:cs typeface="+mn-ea"/>
            </a:endParaRPr>
          </a:p>
        </p:txBody>
      </p:sp>
      <p:sp>
        <p:nvSpPr>
          <p:cNvPr id="66" name="椭圆 65"/>
          <p:cNvSpPr/>
          <p:nvPr>
            <p:custDataLst>
              <p:tags r:id="rId3"/>
            </p:custDataLst>
          </p:nvPr>
        </p:nvSpPr>
        <p:spPr>
          <a:xfrm>
            <a:off x="5280885" y="2210118"/>
            <a:ext cx="1638300" cy="1638300"/>
          </a:xfrm>
          <a:prstGeom prst="ellipse">
            <a:avLst/>
          </a:prstGeom>
          <a:noFill/>
          <a:ln w="25400">
            <a:solidFill>
              <a:sysClr val="window" lastClr="FFFFFF">
                <a:lumMod val="85000"/>
              </a:sysClr>
            </a:solidFill>
          </a:ln>
        </p:spPr>
        <p:style>
          <a:lnRef idx="2">
            <a:srgbClr val="4A66AC">
              <a:shade val="50000"/>
            </a:srgbClr>
          </a:lnRef>
          <a:fillRef idx="1">
            <a:srgbClr val="4A66AC"/>
          </a:fillRef>
          <a:effectRef idx="0">
            <a:srgbClr val="4A66A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>
            <p:custDataLst>
              <p:tags r:id="rId4"/>
            </p:custDataLst>
          </p:nvPr>
        </p:nvSpPr>
        <p:spPr>
          <a:xfrm>
            <a:off x="5380035" y="3126821"/>
            <a:ext cx="1440000" cy="450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latin typeface="Arial" panose="020B0604020202020204" pitchFamily="34" charset="0"/>
                <a:ea typeface="微软雅黑" charset="-122"/>
                <a:cs typeface="+mn-ea"/>
              </a:rPr>
              <a:t>后端</a:t>
            </a:r>
            <a:endParaRPr lang="zh-CN" altLang="en-US" sz="2000" b="1" spc="300">
              <a:latin typeface="Arial" panose="020B0604020202020204" pitchFamily="34" charset="0"/>
              <a:ea typeface="微软雅黑" charset="-122"/>
              <a:cs typeface="+mn-ea"/>
            </a:endParaRPr>
          </a:p>
        </p:txBody>
      </p:sp>
      <p:sp>
        <p:nvSpPr>
          <p:cNvPr id="38" name="椭圆 37"/>
          <p:cNvSpPr/>
          <p:nvPr>
            <p:custDataLst>
              <p:tags r:id="rId5"/>
            </p:custDataLst>
          </p:nvPr>
        </p:nvSpPr>
        <p:spPr>
          <a:xfrm>
            <a:off x="8307519" y="2210118"/>
            <a:ext cx="1638300" cy="1638300"/>
          </a:xfrm>
          <a:prstGeom prst="ellipse">
            <a:avLst/>
          </a:prstGeom>
          <a:noFill/>
          <a:ln w="25400">
            <a:solidFill>
              <a:sysClr val="window" lastClr="FFFFFF">
                <a:lumMod val="85000"/>
              </a:sysClr>
            </a:solidFill>
          </a:ln>
        </p:spPr>
        <p:style>
          <a:lnRef idx="2">
            <a:srgbClr val="4A66AC">
              <a:shade val="50000"/>
            </a:srgbClr>
          </a:lnRef>
          <a:fillRef idx="1">
            <a:srgbClr val="4A66AC"/>
          </a:fillRef>
          <a:effectRef idx="0">
            <a:srgbClr val="4A66A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8406669" y="3126821"/>
            <a:ext cx="1440000" cy="450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charset="-122"/>
                <a:cs typeface="+mn-ea"/>
              </a:rPr>
              <a:t>测试</a:t>
            </a:r>
            <a:endParaRPr lang="zh-CN" altLang="en-US" sz="2000" b="1" spc="300" dirty="0">
              <a:latin typeface="Arial" panose="020B0604020202020204" pitchFamily="34" charset="0"/>
              <a:ea typeface="微软雅黑" charset="-122"/>
              <a:cs typeface="+mn-ea"/>
            </a:endParaRPr>
          </a:p>
        </p:txBody>
      </p:sp>
      <p:pic>
        <p:nvPicPr>
          <p:cNvPr id="30" name="图形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0470" y="2512386"/>
            <a:ext cx="439200" cy="3600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75035" y="2467386"/>
            <a:ext cx="450000" cy="450000"/>
          </a:xfrm>
          <a:prstGeom prst="rect">
            <a:avLst/>
          </a:prstGeom>
        </p:spPr>
      </p:pic>
      <p:pic>
        <p:nvPicPr>
          <p:cNvPr id="4" name="图形 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434" y="2431386"/>
            <a:ext cx="592470" cy="52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zh-CN" altLang="en-US"/>
              <a:t>展示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gitpro 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7700" y="1342390"/>
            <a:ext cx="10868660" cy="519747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6810" y="3138170"/>
            <a:ext cx="1310640" cy="581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6810" y="4918710"/>
            <a:ext cx="1310640" cy="581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4825" y="4931410"/>
            <a:ext cx="1310640" cy="581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044825" y="3138805"/>
            <a:ext cx="1310640" cy="5810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556125" y="4937760"/>
            <a:ext cx="1310640" cy="581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oracle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556125" y="3126740"/>
            <a:ext cx="1310640" cy="5810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umi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067425" y="3155950"/>
            <a:ext cx="1310640" cy="5810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dva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7656830" y="3155315"/>
            <a:ext cx="1310640" cy="5810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hooks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146810" y="2247900"/>
            <a:ext cx="1310640" cy="581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44825" y="2247900"/>
            <a:ext cx="131064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556125" y="2259330"/>
            <a:ext cx="131064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k8s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6067425" y="2282190"/>
            <a:ext cx="131064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7656830" y="2282190"/>
            <a:ext cx="131064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146810" y="4028440"/>
            <a:ext cx="1310640" cy="581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044825" y="4028440"/>
            <a:ext cx="1310640" cy="581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4556125" y="4029075"/>
            <a:ext cx="1310640" cy="581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mvc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6067425" y="4029710"/>
            <a:ext cx="1310640" cy="581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mybatis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i"/>
  <p:tag name="KSO_WM_UNIT_INDEX" val="1_1_1"/>
  <p:tag name="KSO_WM_UNIT_ID" val="diagram20174764_2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i"/>
  <p:tag name="KSO_WM_UNIT_INDEX" val="1_1_1"/>
  <p:tag name="KSO_WM_UNIT_ID" val="diagram20174764_2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a"/>
  <p:tag name="KSO_WM_UNIT_INDEX" val="1_1_1"/>
  <p:tag name="KSO_WM_UNIT_ID" val="diagram20174764_2*l_h_a*1_1_1"/>
  <p:tag name="KSO_WM_UNIT_LAYERLEVEL" val="1_1_1"/>
  <p:tag name="KSO_WM_UNIT_VALUE" val="2"/>
  <p:tag name="KSO_WM_UNIT_HIGHLIGHT" val="0"/>
  <p:tag name="KSO_WM_UNIT_COMPATIBLE" val="0"/>
  <p:tag name="KSO_WM_DIAGRAM_GROUP_CODE" val="l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i"/>
  <p:tag name="KSO_WM_UNIT_INDEX" val="1_2_1"/>
  <p:tag name="KSO_WM_UNIT_ID" val="diagram20174764_2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a"/>
  <p:tag name="KSO_WM_UNIT_INDEX" val="1_2_1"/>
  <p:tag name="KSO_WM_UNIT_ID" val="diagram20174764_2*l_h_a*1_2_1"/>
  <p:tag name="KSO_WM_UNIT_LAYERLEVEL" val="1_1_1"/>
  <p:tag name="KSO_WM_UNIT_VALUE" val="2"/>
  <p:tag name="KSO_WM_UNIT_HIGHLIGHT" val="0"/>
  <p:tag name="KSO_WM_UNIT_COMPATIBLE" val="0"/>
  <p:tag name="KSO_WM_DIAGRAM_GROUP_CODE" val="l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i"/>
  <p:tag name="KSO_WM_UNIT_INDEX" val="1_3_1"/>
  <p:tag name="KSO_WM_UNIT_ID" val="diagram20174764_2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a"/>
  <p:tag name="KSO_WM_UNIT_INDEX" val="1_3_1"/>
  <p:tag name="KSO_WM_UNIT_ID" val="diagram20174764_2*l_h_a*1_3_1"/>
  <p:tag name="KSO_WM_UNIT_LAYERLEVEL" val="1_1_1"/>
  <p:tag name="KSO_WM_UNIT_VALUE" val="2"/>
  <p:tag name="KSO_WM_UNIT_HIGHLIGHT" val="0"/>
  <p:tag name="KSO_WM_UNIT_COMPATIBLE" val="0"/>
  <p:tag name="KSO_WM_DIAGRAM_GROUP_CODE" val="l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74764_2*l_h_x*1_1_1"/>
  <p:tag name="KSO_WM_TEMPLATE_CATEGORY" val="diagram"/>
  <p:tag name="KSO_WM_TEMPLATE_INDEX" val="20174764"/>
  <p:tag name="KSO_WM_UNIT_LAYERLEVEL" val="1_1_1"/>
  <p:tag name="KSO_WM_TAG_VERSION" val="1.0"/>
  <p:tag name="KSO_WM_BEAUTIFY_FLAG" val="#wm#"/>
  <p:tag name="KSO_WM_UNIT_VALUE" val="100*122"/>
  <p:tag name="KSO_WM_UNIT_TYPE" val="l_h_x"/>
  <p:tag name="KSO_WM_UNIT_INDEX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74764_2*l_h_x*1_2_1"/>
  <p:tag name="KSO_WM_TEMPLATE_CATEGORY" val="diagram"/>
  <p:tag name="KSO_WM_TEMPLATE_INDEX" val="20174764"/>
  <p:tag name="KSO_WM_UNIT_LAYERLEVEL" val="1_1_1"/>
  <p:tag name="KSO_WM_TAG_VERSION" val="1.0"/>
  <p:tag name="KSO_WM_BEAUTIFY_FLAG" val="#wm#"/>
  <p:tag name="KSO_WM_UNIT_VALUE" val="125*125"/>
  <p:tag name="KSO_WM_UNIT_TYPE" val="l_h_x"/>
  <p:tag name="KSO_WM_UNIT_INDEX" val="1_2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74764_2*l_h_x*1_3_1"/>
  <p:tag name="KSO_WM_TEMPLATE_CATEGORY" val="diagram"/>
  <p:tag name="KSO_WM_TEMPLATE_INDEX" val="20174764"/>
  <p:tag name="KSO_WM_UNIT_LAYERLEVEL" val="1_1_1"/>
  <p:tag name="KSO_WM_TAG_VERSION" val="1.0"/>
  <p:tag name="KSO_WM_BEAUTIFY_FLAG" val="#wm#"/>
  <p:tag name="KSO_WM_UNIT_VALUE" val="145*164"/>
  <p:tag name="KSO_WM_UNIT_TYPE" val="l_h_x"/>
  <p:tag name="KSO_WM_UNIT_INDEX" val="1_3_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a"/>
  <p:tag name="KSO_WM_UNIT_INDEX" val="1_1_1"/>
  <p:tag name="KSO_WM_UNIT_ID" val="diagram20174764_2*l_h_a*1_1_1"/>
  <p:tag name="KSO_WM_UNIT_LAYERLEVEL" val="1_1_1"/>
  <p:tag name="KSO_WM_UNIT_VALUE" val="2"/>
  <p:tag name="KSO_WM_UNIT_HIGHLIGHT" val="0"/>
  <p:tag name="KSO_WM_UNIT_COMPATIBLE" val="0"/>
  <p:tag name="KSO_WM_DIAGRAM_GROUP_CODE" val="l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i"/>
  <p:tag name="KSO_WM_UNIT_INDEX" val="1_2_1"/>
  <p:tag name="KSO_WM_UNIT_ID" val="diagram20174764_2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a"/>
  <p:tag name="KSO_WM_UNIT_INDEX" val="1_2_1"/>
  <p:tag name="KSO_WM_UNIT_ID" val="diagram20174764_2*l_h_a*1_2_1"/>
  <p:tag name="KSO_WM_UNIT_LAYERLEVEL" val="1_1_1"/>
  <p:tag name="KSO_WM_UNIT_VALUE" val="2"/>
  <p:tag name="KSO_WM_UNIT_HIGHLIGHT" val="0"/>
  <p:tag name="KSO_WM_UNIT_COMPATIBLE" val="0"/>
  <p:tag name="KSO_WM_DIAGRAM_GROUP_CODE" val="l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i"/>
  <p:tag name="KSO_WM_UNIT_INDEX" val="1_3_1"/>
  <p:tag name="KSO_WM_UNIT_ID" val="diagram20174764_2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764"/>
  <p:tag name="KSO_WM_UNIT_TYPE" val="l_h_a"/>
  <p:tag name="KSO_WM_UNIT_INDEX" val="1_3_1"/>
  <p:tag name="KSO_WM_UNIT_ID" val="diagram20174764_2*l_h_a*1_3_1"/>
  <p:tag name="KSO_WM_UNIT_LAYERLEVEL" val="1_1_1"/>
  <p:tag name="KSO_WM_UNIT_VALUE" val="2"/>
  <p:tag name="KSO_WM_UNIT_HIGHLIGHT" val="0"/>
  <p:tag name="KSO_WM_UNIT_COMPATIBLE" val="0"/>
  <p:tag name="KSO_WM_DIAGRAM_GROUP_CODE" val="l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74764_2*l_h_x*1_1_1"/>
  <p:tag name="KSO_WM_TEMPLATE_CATEGORY" val="diagram"/>
  <p:tag name="KSO_WM_TEMPLATE_INDEX" val="20174764"/>
  <p:tag name="KSO_WM_UNIT_LAYERLEVEL" val="1_1_1"/>
  <p:tag name="KSO_WM_TAG_VERSION" val="1.0"/>
  <p:tag name="KSO_WM_BEAUTIFY_FLAG" val="#wm#"/>
  <p:tag name="KSO_WM_UNIT_VALUE" val="100*122"/>
  <p:tag name="KSO_WM_UNIT_TYPE" val="l_h_x"/>
  <p:tag name="KSO_WM_UNIT_INDEX" val="1_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74764_2*l_h_x*1_2_1"/>
  <p:tag name="KSO_WM_TEMPLATE_CATEGORY" val="diagram"/>
  <p:tag name="KSO_WM_TEMPLATE_INDEX" val="20174764"/>
  <p:tag name="KSO_WM_UNIT_LAYERLEVEL" val="1_1_1"/>
  <p:tag name="KSO_WM_TAG_VERSION" val="1.0"/>
  <p:tag name="KSO_WM_BEAUTIFY_FLAG" val="#wm#"/>
  <p:tag name="KSO_WM_UNIT_VALUE" val="125*125"/>
  <p:tag name="KSO_WM_UNIT_TYPE" val="l_h_x"/>
  <p:tag name="KSO_WM_UNIT_INDEX" val="1_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74764_2*l_h_x*1_3_1"/>
  <p:tag name="KSO_WM_TEMPLATE_CATEGORY" val="diagram"/>
  <p:tag name="KSO_WM_TEMPLATE_INDEX" val="20174764"/>
  <p:tag name="KSO_WM_UNIT_LAYERLEVEL" val="1_1_1"/>
  <p:tag name="KSO_WM_TAG_VERSION" val="1.0"/>
  <p:tag name="KSO_WM_BEAUTIFY_FLAG" val="#wm#"/>
  <p:tag name="KSO_WM_UNIT_VALUE" val="145*164"/>
  <p:tag name="KSO_WM_UNIT_TYPE" val="l_h_x"/>
  <p:tag name="KSO_WM_UNIT_INDEX" val="1_3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>宽屏</PresentationFormat>
  <Paragraphs>126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等线 Light</vt:lpstr>
      <vt:lpstr>等线</vt:lpstr>
      <vt:lpstr>汉仪中等线KW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关于gitpro</vt:lpstr>
      <vt:lpstr>PowerPoint 演示文稿</vt:lpstr>
      <vt:lpstr>线下调研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dairenjie</dc:creator>
  <cp:lastModifiedBy>初试锋芒</cp:lastModifiedBy>
  <cp:revision>14</cp:revision>
  <dcterms:created xsi:type="dcterms:W3CDTF">2022-10-19T13:47:20Z</dcterms:created>
  <dcterms:modified xsi:type="dcterms:W3CDTF">2022-10-19T13:47:20Z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64181C8194E89022E8FF4F63A41C5155</vt:lpwstr>
  </property>
</Properties>
</file>