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739CD-9027-43E5-987B-63DA4A4DE706}" v="53" dt="2021-12-28T20:06:30.088"/>
    <p1510:client id="{038A75CB-BA7B-9E65-718B-F825F88C15E1}" v="258" dt="2022-01-04T21:41:06.943"/>
    <p1510:client id="{41AEFD80-C490-C2DA-4E22-A68D42A1F8CB}" v="69" dt="2021-12-30T21:17:44.579"/>
    <p1510:client id="{60023C1B-3999-57B4-B2B8-2DE6938345C7}" v="77" dt="2022-01-05T18:31:51.256"/>
    <p1510:client id="{6B9F9CE7-E100-655C-0B86-E69397BE503D}" v="10" dt="2021-12-29T21:52:25.608"/>
    <p1510:client id="{FDC7D641-3A12-34C9-857C-40B947A9F1D8}" v="258" dt="2022-01-05T07:18:38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FC12-2440-4CED-8759-F6181EAF044A}" type="datetimeFigureOut">
              <a:rPr lang="en-US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35D04-98C6-4EF1-9CD6-79E76D26762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Info at the top: The graph on the bottom right shows in 2021, November had the highest session rate with 5,980 sessions in total.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top 3 site sections for December 2021: </a:t>
            </a:r>
            <a:endParaRPr lang="en-US"/>
          </a:p>
          <a:p>
            <a:r>
              <a:rPr lang="en-US">
                <a:cs typeface="Calibri"/>
              </a:rPr>
              <a:t>- Sign up Page (2,143 sessions)</a:t>
            </a:r>
          </a:p>
          <a:p>
            <a:r>
              <a:rPr lang="en-US">
                <a:cs typeface="Calibri"/>
              </a:rPr>
              <a:t>- Resource for HCP's (1,284 Sessions)</a:t>
            </a:r>
          </a:p>
          <a:p>
            <a:r>
              <a:rPr lang="en-US">
                <a:cs typeface="Calibri"/>
              </a:rPr>
              <a:t>- Patient Education and HCP Resources (722 Sessions)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top 3 Traffic Channels for December 2021:</a:t>
            </a:r>
          </a:p>
          <a:p>
            <a:r>
              <a:rPr lang="en-US">
                <a:cs typeface="Calibri"/>
              </a:rPr>
              <a:t>- Email 2,414 (45.3%)</a:t>
            </a:r>
          </a:p>
          <a:p>
            <a:r>
              <a:rPr lang="en-US">
                <a:cs typeface="Calibri"/>
              </a:rPr>
              <a:t>- Direct 1,345 (25.3%)</a:t>
            </a:r>
          </a:p>
          <a:p>
            <a:r>
              <a:rPr lang="en-US">
                <a:cs typeface="Calibri"/>
              </a:rPr>
              <a:t>- Display 654 (12.3%)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top 3 Acquisition Campaigns – Registrations</a:t>
            </a:r>
            <a:endParaRPr lang="en-US"/>
          </a:p>
          <a:p>
            <a:r>
              <a:rPr lang="en-US">
                <a:cs typeface="Calibri" panose="020F0502020204030204"/>
              </a:rPr>
              <a:t>- </a:t>
            </a:r>
            <a:r>
              <a:rPr lang="en-US" err="1">
                <a:cs typeface="Calibri" panose="020F0502020204030204"/>
              </a:rPr>
              <a:t>ZarbeesPro</a:t>
            </a:r>
            <a:r>
              <a:rPr lang="en-US">
                <a:cs typeface="Calibri" panose="020F0502020204030204"/>
              </a:rPr>
              <a:t> 2021 11 Acquisition Resend – </a:t>
            </a:r>
            <a:r>
              <a:rPr lang="en-US" err="1">
                <a:cs typeface="Calibri" panose="020F0502020204030204"/>
              </a:rPr>
              <a:t>crm</a:t>
            </a:r>
            <a:r>
              <a:rPr lang="en-US">
                <a:cs typeface="Calibri" panose="020F0502020204030204"/>
              </a:rPr>
              <a:t>/ email - 193 registrations</a:t>
            </a:r>
          </a:p>
          <a:p>
            <a:r>
              <a:rPr lang="en-US">
                <a:cs typeface="Calibri" panose="020F0502020204030204"/>
              </a:rPr>
              <a:t>- </a:t>
            </a:r>
            <a:r>
              <a:rPr lang="en-US" err="1"/>
              <a:t>ZarbeesPro</a:t>
            </a:r>
            <a:r>
              <a:rPr lang="en-US"/>
              <a:t> 2021 11 Acquisition – </a:t>
            </a:r>
            <a:r>
              <a:rPr lang="en-US" err="1"/>
              <a:t>crm</a:t>
            </a:r>
            <a:r>
              <a:rPr lang="en-US"/>
              <a:t>/ email – 186 registrations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/>
              <a:t>In December For top Acquisition Sources – Registrations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 461 HCP's registered through email (which was 57.3%), 172 registered directly (which was 21.4%), 105 through organic search's (google/organic was 11.1%).</a:t>
            </a:r>
          </a:p>
          <a:p>
            <a:endParaRPr lang="en-US">
              <a:cs typeface="Calibri"/>
            </a:endParaRPr>
          </a:p>
          <a:p>
            <a:r>
              <a:rPr lang="en-US"/>
              <a:t>- The month with the most registrations for Trended Acquisition Channels in 2021, was November with email being the most used source.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 The months with the most registrations for Trended Acquisition Channels in 2021 was Febraury and April with social being the most used source for February and other for April.</a:t>
            </a:r>
          </a:p>
          <a:p>
            <a:endParaRPr lang="en-US"/>
          </a:p>
          <a:p>
            <a:r>
              <a:rPr lang="en-US"/>
              <a:t>In December For top Acquisition Sources – Registrations</a:t>
            </a:r>
            <a:endParaRPr lang="en-US">
              <a:cs typeface="Calibri" panose="020F0502020204030204"/>
            </a:endParaRPr>
          </a:p>
          <a:p>
            <a:r>
              <a:rPr lang="en-US"/>
              <a:t>- 22 HCP's registered through google organic search (which was 34.4%), 15 registered through google/</a:t>
            </a:r>
            <a:r>
              <a:rPr lang="en-US" err="1"/>
              <a:t>cpc</a:t>
            </a:r>
            <a:r>
              <a:rPr lang="en-US"/>
              <a:t> (which was 23.4%), 10  direct/ none (which was 15.6%).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The top 3 Acquisition Campaigns – Registrations</a:t>
            </a:r>
          </a:p>
          <a:p>
            <a:r>
              <a:rPr lang="en-US"/>
              <a:t>- GO-USA-ENG-PS-Listerine-BC-BM-RN-BRAND_CORE – google/</a:t>
            </a:r>
            <a:r>
              <a:rPr lang="en-US" err="1"/>
              <a:t>cpc</a:t>
            </a:r>
            <a:r>
              <a:rPr lang="en-US"/>
              <a:t> - 7 registrations</a:t>
            </a:r>
            <a:endParaRPr lang="en-US">
              <a:cs typeface="Calibri"/>
            </a:endParaRPr>
          </a:p>
          <a:p>
            <a:r>
              <a:rPr lang="en-US"/>
              <a:t>- GO-USA-ENG-PS-Listerine-BC-EX-RN-BRAND_CORE – google/</a:t>
            </a:r>
            <a:r>
              <a:rPr lang="en-US" err="1"/>
              <a:t>cpc</a:t>
            </a:r>
            <a:r>
              <a:rPr lang="en-US"/>
              <a:t> - 4 registrations </a:t>
            </a:r>
            <a:endParaRPr lang="en-US">
              <a:cs typeface="Calibri"/>
            </a:endParaRPr>
          </a:p>
          <a:p>
            <a:r>
              <a:rPr lang="en-US"/>
              <a:t>- GO-USA-ENG-PS-Listerine-BP-BM-RN-BRAND_OF - google/</a:t>
            </a:r>
            <a:r>
              <a:rPr lang="en-US" err="1"/>
              <a:t>cpc</a:t>
            </a:r>
            <a:r>
              <a:rPr lang="en-US"/>
              <a:t> – 2 registrations</a:t>
            </a:r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Info at the top: </a:t>
            </a:r>
            <a:r>
              <a:rPr lang="en-US"/>
              <a:t>The graph on the bottom left shows in 2021, October had the highest session rate with 36,300 sessions in total.</a:t>
            </a:r>
          </a:p>
          <a:p>
            <a:endParaRPr lang="en-US">
              <a:cs typeface="Calibri"/>
            </a:endParaRPr>
          </a:p>
          <a:p>
            <a:r>
              <a:rPr lang="en-US"/>
              <a:t>The top 3 site sections for December 2021:</a:t>
            </a:r>
            <a:endParaRPr lang="en-US">
              <a:cs typeface="Calibri"/>
            </a:endParaRPr>
          </a:p>
          <a:p>
            <a:r>
              <a:rPr lang="en-US"/>
              <a:t>- Samples (2,085 sessions)</a:t>
            </a:r>
          </a:p>
          <a:p>
            <a:r>
              <a:rPr lang="en-US"/>
              <a:t>- Resource-suite (1,806 Sessions)</a:t>
            </a:r>
          </a:p>
          <a:p>
            <a:r>
              <a:rPr lang="en-US"/>
              <a:t>- SmartCheck-Otoscope (1,772 Sessions)</a:t>
            </a:r>
          </a:p>
          <a:p>
            <a:endParaRPr lang="en-US"/>
          </a:p>
          <a:p>
            <a:r>
              <a:rPr lang="en-US"/>
              <a:t>The top 3 Traffic Channels for December 2021:</a:t>
            </a:r>
          </a:p>
          <a:p>
            <a:r>
              <a:rPr lang="en-US"/>
              <a:t>- Email 18,261 (62.5%)</a:t>
            </a:r>
            <a:endParaRPr lang="en-US">
              <a:cs typeface="Calibri"/>
            </a:endParaRPr>
          </a:p>
          <a:p>
            <a:r>
              <a:rPr lang="en-US"/>
              <a:t>- Organic 4,797 (16.4%)</a:t>
            </a:r>
            <a:endParaRPr lang="en-US">
              <a:cs typeface="Calibri"/>
            </a:endParaRPr>
          </a:p>
          <a:p>
            <a:r>
              <a:rPr lang="en-US"/>
              <a:t>- Direct 3,599 (12.3%)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In December For top Acquisition Sources – Registrations</a:t>
            </a:r>
            <a:endParaRPr lang="en-US">
              <a:cs typeface="Calibri" panose="020F0502020204030204"/>
            </a:endParaRPr>
          </a:p>
          <a:p>
            <a:r>
              <a:rPr lang="en-US"/>
              <a:t>- 247 HCP's registered through google/ organic search (which was 36.1%), 200 registered through email (which was 29.2%), 86 through direct search (which was 12.6%).</a:t>
            </a:r>
            <a:endParaRPr lang="en-US">
              <a:cs typeface="Calibri" panose="020F0502020204030204"/>
            </a:endParaRPr>
          </a:p>
          <a:p>
            <a:r>
              <a:rPr lang="en-US"/>
              <a:t>- The month with the most registrations in 2021 for Trended Acquisition Channels in 2021, was October with email being the most used source.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The top 3 Acquisition Campaigns – Registrations</a:t>
            </a:r>
            <a:endParaRPr lang="en-US">
              <a:cs typeface="Calibri"/>
            </a:endParaRPr>
          </a:p>
          <a:p>
            <a:r>
              <a:rPr lang="en-US"/>
              <a:t>- </a:t>
            </a:r>
            <a:r>
              <a:rPr lang="en-US" err="1"/>
              <a:t>TylenolPRO</a:t>
            </a:r>
            <a:r>
              <a:rPr lang="en-US"/>
              <a:t> 2201 12 </a:t>
            </a:r>
            <a:r>
              <a:rPr lang="en-US" err="1"/>
              <a:t>EarPain</a:t>
            </a:r>
            <a:r>
              <a:rPr lang="en-US"/>
              <a:t> – </a:t>
            </a:r>
            <a:r>
              <a:rPr lang="en-US" err="1"/>
              <a:t>crm</a:t>
            </a:r>
            <a:r>
              <a:rPr lang="en-US"/>
              <a:t>/ email - 73 registrations</a:t>
            </a:r>
            <a:endParaRPr lang="en-US">
              <a:cs typeface="Calibri"/>
            </a:endParaRPr>
          </a:p>
          <a:p>
            <a:r>
              <a:rPr lang="en-US"/>
              <a:t>- </a:t>
            </a:r>
            <a:r>
              <a:rPr lang="en-US" err="1"/>
              <a:t>TylenolPRO</a:t>
            </a:r>
            <a:r>
              <a:rPr lang="en-US"/>
              <a:t> 2201 11 Fever – </a:t>
            </a:r>
            <a:r>
              <a:rPr lang="en-US" err="1"/>
              <a:t>crm</a:t>
            </a:r>
            <a:r>
              <a:rPr lang="en-US"/>
              <a:t>/ email - 53 registrations </a:t>
            </a:r>
            <a:endParaRPr lang="en-US">
              <a:cs typeface="Calibri"/>
            </a:endParaRPr>
          </a:p>
          <a:p>
            <a:r>
              <a:rPr lang="en-US"/>
              <a:t>- </a:t>
            </a:r>
            <a:r>
              <a:rPr lang="en-US" err="1"/>
              <a:t>TylenolPRO</a:t>
            </a:r>
            <a:r>
              <a:rPr lang="en-US"/>
              <a:t> 2201 12 </a:t>
            </a:r>
            <a:r>
              <a:rPr lang="en-US" err="1"/>
              <a:t>MonthlyBundleBox</a:t>
            </a:r>
            <a:r>
              <a:rPr lang="en-US"/>
              <a:t> – 39 registrations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2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 at the top: The graph on the right shows in 2021, December had the highest session rate with 138,205 sessions in total.</a:t>
            </a:r>
          </a:p>
          <a:p>
            <a:endParaRPr lang="en-US">
              <a:cs typeface="Calibri"/>
            </a:endParaRPr>
          </a:p>
          <a:p>
            <a:r>
              <a:rPr lang="en-US"/>
              <a:t>The top 3 site sections for December 2021:</a:t>
            </a:r>
          </a:p>
          <a:p>
            <a:r>
              <a:rPr lang="en-US"/>
              <a:t>- Dosage (81,793 sessions)</a:t>
            </a:r>
            <a:endParaRPr lang="en-US">
              <a:cs typeface="Calibri"/>
            </a:endParaRPr>
          </a:p>
          <a:p>
            <a:r>
              <a:rPr lang="en-US"/>
              <a:t>- Adult-Dosage (26,434 Sessions)</a:t>
            </a:r>
            <a:endParaRPr lang="en-US">
              <a:cs typeface="Calibri"/>
            </a:endParaRPr>
          </a:p>
          <a:p>
            <a:r>
              <a:rPr lang="en-US"/>
              <a:t>- Adult (4,989 Sessions)</a:t>
            </a:r>
          </a:p>
          <a:p>
            <a:endParaRPr lang="en-US">
              <a:cs typeface="Calibri"/>
            </a:endParaRPr>
          </a:p>
          <a:p>
            <a:r>
              <a:rPr lang="en-US"/>
              <a:t>The top 3 Traffic Channels for December 2021:</a:t>
            </a:r>
          </a:p>
          <a:p>
            <a:r>
              <a:rPr lang="en-US"/>
              <a:t>- Organic Search 105,498 (76.3%)</a:t>
            </a:r>
            <a:endParaRPr lang="en-US">
              <a:cs typeface="Calibri"/>
            </a:endParaRPr>
          </a:p>
          <a:p>
            <a:r>
              <a:rPr lang="en-US"/>
              <a:t>- Paid Search 11,609 (8.4%)</a:t>
            </a:r>
            <a:endParaRPr lang="en-US">
              <a:cs typeface="Calibri"/>
            </a:endParaRPr>
          </a:p>
          <a:p>
            <a:r>
              <a:rPr lang="en-US"/>
              <a:t>- Direct 7,921 (5.7%)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December For top Acquisition Sources – Registrations</a:t>
            </a:r>
          </a:p>
          <a:p>
            <a:r>
              <a:rPr lang="en-US"/>
              <a:t>- 289 HCP's registered through a banner (which was 39.9%), 167 registered through google/organic Search (which was 23.1%), 100 through google </a:t>
            </a:r>
            <a:r>
              <a:rPr lang="en-US" err="1"/>
              <a:t>cpc</a:t>
            </a:r>
            <a:r>
              <a:rPr lang="en-US"/>
              <a:t> (which was 13.8%).</a:t>
            </a:r>
            <a:endParaRPr lang="en-US">
              <a:cs typeface="Calibri"/>
            </a:endParaRPr>
          </a:p>
          <a:p>
            <a:r>
              <a:rPr lang="en-US"/>
              <a:t>- The month with the most registrations for Trended Acquisition Channels in 2021 was December with other being the most used source.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The top 3 Acquisition Campaigns – Registrations</a:t>
            </a:r>
            <a:endParaRPr lang="en-US">
              <a:cs typeface="Calibri" panose="020F0502020204030204"/>
            </a:endParaRPr>
          </a:p>
          <a:p>
            <a:r>
              <a:rPr lang="en-US"/>
              <a:t>- Tylenol Email – Banner - 289 registrations</a:t>
            </a:r>
            <a:endParaRPr lang="en-US">
              <a:cs typeface="Calibri"/>
            </a:endParaRPr>
          </a:p>
          <a:p>
            <a:r>
              <a:rPr lang="en-US"/>
              <a:t>- GO USA ENG PS Tylenol BP BM RN Sample – google/</a:t>
            </a:r>
            <a:r>
              <a:rPr lang="en-US" err="1"/>
              <a:t>cpc</a:t>
            </a:r>
            <a:r>
              <a:rPr lang="en-US"/>
              <a:t> - 57 registrations </a:t>
            </a:r>
            <a:endParaRPr lang="en-US">
              <a:cs typeface="Calibri" panose="020F0502020204030204"/>
            </a:endParaRPr>
          </a:p>
          <a:p>
            <a:r>
              <a:rPr lang="en-US"/>
              <a:t>- Go USA ENG PS Tylenol BC EX RN Core- google/</a:t>
            </a:r>
            <a:r>
              <a:rPr lang="en-US" err="1"/>
              <a:t>cpc</a:t>
            </a:r>
            <a:r>
              <a:rPr lang="en-US"/>
              <a:t> – 19 registrations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 at the top: The graph on the right shows in 2021, December had the highest session rate with 2,827 sessions in total.</a:t>
            </a:r>
          </a:p>
          <a:p>
            <a:endParaRPr lang="en-US"/>
          </a:p>
          <a:p>
            <a:r>
              <a:rPr lang="en-US"/>
              <a:t>The top 3 site sections for December 2021:</a:t>
            </a:r>
          </a:p>
          <a:p>
            <a:r>
              <a:rPr lang="en-US"/>
              <a:t>- Pepcid (2,308 sessions)</a:t>
            </a:r>
            <a:endParaRPr lang="en-US">
              <a:cs typeface="Calibri" panose="020F0502020204030204"/>
            </a:endParaRPr>
          </a:p>
          <a:p>
            <a:r>
              <a:rPr lang="en-US"/>
              <a:t>- The PEPCID® Difference | PEPCID® Professional  (154 Sessions)</a:t>
            </a:r>
            <a:endParaRPr lang="en-US">
              <a:cs typeface="Calibri"/>
            </a:endParaRPr>
          </a:p>
          <a:p>
            <a:r>
              <a:rPr lang="en-US"/>
              <a:t>- Heartburn Relief: A Holistic Treatment Approach (142 Sessions)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The top 3 Traffic Channels for December 2021:</a:t>
            </a:r>
          </a:p>
          <a:p>
            <a:r>
              <a:rPr lang="en-US"/>
              <a:t>- Direct 873 (30.9%)</a:t>
            </a:r>
            <a:endParaRPr lang="en-US">
              <a:cs typeface="Calibri" panose="020F0502020204030204"/>
            </a:endParaRPr>
          </a:p>
          <a:p>
            <a:r>
              <a:rPr lang="en-US"/>
              <a:t>- Email 562 (19.9%)</a:t>
            </a:r>
            <a:endParaRPr lang="en-US">
              <a:cs typeface="Calibri" panose="020F0502020204030204"/>
            </a:endParaRPr>
          </a:p>
          <a:p>
            <a:r>
              <a:rPr lang="en-US"/>
              <a:t>- Referral 434 (15.4%)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 The month with the most registrations for Trended Acquisition Channels in 2021 was November with referral being the highest source.</a:t>
            </a:r>
          </a:p>
          <a:p>
            <a:endParaRPr lang="en-US">
              <a:cs typeface="Calibri"/>
            </a:endParaRPr>
          </a:p>
          <a:p>
            <a:r>
              <a:rPr lang="en-US"/>
              <a:t>In December For top Acquisition Sources – Registrations</a:t>
            </a:r>
            <a:endParaRPr lang="en-US">
              <a:cs typeface="Calibri"/>
            </a:endParaRPr>
          </a:p>
          <a:p>
            <a:r>
              <a:rPr lang="en-US"/>
              <a:t>- 22 HCP's registered through google/ organic search (which was 51.2%), 10 registered through pecid.com referral (which was 23.3%), 7 through direct search (which was 16.3%).</a:t>
            </a:r>
            <a:endParaRPr lang="en-US">
              <a:cs typeface="Calibri" panose="020F0502020204030204"/>
            </a:endParaRPr>
          </a:p>
          <a:p>
            <a:r>
              <a:rPr lang="en-US"/>
              <a:t>- The month with the most registrations for Trended Acquisition Channels in 2021 was November with referral being the most used source.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The top 3 Acquisition Campaigns – Registrations</a:t>
            </a:r>
            <a:endParaRPr lang="en-US">
              <a:cs typeface="Calibri"/>
            </a:endParaRPr>
          </a:p>
          <a:p>
            <a:r>
              <a:rPr lang="en-US"/>
              <a:t>- </a:t>
            </a:r>
            <a:r>
              <a:rPr lang="en-US" err="1"/>
              <a:t>veeverap</a:t>
            </a:r>
            <a:r>
              <a:rPr lang="en-US"/>
              <a:t> 2019 </a:t>
            </a:r>
            <a:r>
              <a:rPr lang="en-US" err="1"/>
              <a:t>veevatriggerprogram</a:t>
            </a:r>
            <a:r>
              <a:rPr lang="en-US"/>
              <a:t> – </a:t>
            </a:r>
            <a:r>
              <a:rPr lang="en-US" err="1"/>
              <a:t>crm</a:t>
            </a:r>
            <a:r>
              <a:rPr lang="en-US"/>
              <a:t>/email - 1 registrations</a:t>
            </a:r>
            <a:endParaRPr lang="en-US">
              <a:cs typeface="Calibri"/>
            </a:endParaRPr>
          </a:p>
          <a:p>
            <a:r>
              <a:rPr lang="en-US"/>
              <a:t>- </a:t>
            </a:r>
            <a:r>
              <a:rPr lang="en-US" err="1"/>
              <a:t>PepcidPRO</a:t>
            </a:r>
            <a:r>
              <a:rPr lang="en-US"/>
              <a:t> 2021 12 </a:t>
            </a:r>
            <a:r>
              <a:rPr lang="en-US" err="1"/>
              <a:t>HolidayEmail</a:t>
            </a:r>
            <a:r>
              <a:rPr lang="en-US"/>
              <a:t> – </a:t>
            </a:r>
            <a:r>
              <a:rPr lang="en-US" err="1"/>
              <a:t>crm</a:t>
            </a:r>
            <a:r>
              <a:rPr lang="en-US"/>
              <a:t>/email - 1 registrations </a:t>
            </a:r>
            <a:endParaRPr lang="en-US">
              <a:cs typeface="Calibri"/>
            </a:endParaRPr>
          </a:p>
          <a:p>
            <a:r>
              <a:rPr lang="en-US"/>
              <a:t>- </a:t>
            </a:r>
            <a:r>
              <a:rPr lang="en-US" err="1"/>
              <a:t>PepcidPRO</a:t>
            </a:r>
            <a:r>
              <a:rPr lang="en-US"/>
              <a:t> 2021 CRM3 - </a:t>
            </a:r>
            <a:r>
              <a:rPr lang="en-US" err="1"/>
              <a:t>crm</a:t>
            </a:r>
            <a:r>
              <a:rPr lang="en-US"/>
              <a:t>/email – 1 registrations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 at the top: The graph on the right shows in 2021, April had the highest session rate with 74,764 sessions in total.</a:t>
            </a:r>
          </a:p>
          <a:p>
            <a:endParaRPr lang="en-US">
              <a:cs typeface="Calibri"/>
            </a:endParaRPr>
          </a:p>
          <a:p>
            <a:r>
              <a:rPr lang="en-US"/>
              <a:t>The top 3 site sections for December 2021:</a:t>
            </a:r>
            <a:endParaRPr lang="en-US">
              <a:cs typeface="Calibri"/>
            </a:endParaRPr>
          </a:p>
          <a:p>
            <a:r>
              <a:rPr lang="en-US"/>
              <a:t>- Products (6,994 sessions)</a:t>
            </a:r>
          </a:p>
          <a:p>
            <a:r>
              <a:rPr lang="en-US"/>
              <a:t>- Order (5,295 Sessions)</a:t>
            </a:r>
          </a:p>
          <a:p>
            <a:r>
              <a:rPr lang="en-US"/>
              <a:t>- Zyrtec-Difference (4,256 Sessions)</a:t>
            </a:r>
          </a:p>
          <a:p>
            <a:endParaRPr lang="en-US"/>
          </a:p>
          <a:p>
            <a:r>
              <a:rPr lang="en-US"/>
              <a:t>The top 3 Traffic Channels for December 2021:</a:t>
            </a:r>
          </a:p>
          <a:p>
            <a:r>
              <a:rPr lang="en-US"/>
              <a:t>- Paid Search 16,006 (54.6%)</a:t>
            </a:r>
            <a:endParaRPr lang="en-US">
              <a:cs typeface="Calibri"/>
            </a:endParaRPr>
          </a:p>
          <a:p>
            <a:r>
              <a:rPr lang="en-US"/>
              <a:t>- Email 8,851 (30.2%)</a:t>
            </a:r>
            <a:endParaRPr lang="en-US">
              <a:cs typeface="Calibri"/>
            </a:endParaRPr>
          </a:p>
          <a:p>
            <a:r>
              <a:rPr lang="en-US"/>
              <a:t>- Direct 1,705 (5.8%)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 The month with the most registrations for Trended Acquisition Channels in 2021 was November with referral being the most used source.</a:t>
            </a:r>
          </a:p>
          <a:p>
            <a:endParaRPr lang="en-US">
              <a:cs typeface="Calibri"/>
            </a:endParaRPr>
          </a:p>
          <a:p>
            <a:r>
              <a:rPr lang="en-US"/>
              <a:t>In December For top Acquisition Sources – Registrations</a:t>
            </a:r>
          </a:p>
          <a:p>
            <a:r>
              <a:rPr lang="en-US"/>
              <a:t>- 418 HCP's registered through </a:t>
            </a:r>
            <a:r>
              <a:rPr lang="en-US" err="1"/>
              <a:t>crm</a:t>
            </a:r>
            <a:r>
              <a:rPr lang="en-US"/>
              <a:t>/email (which was 61.3%), 96 registered through google organic (which was 14.1%), 58 through google/</a:t>
            </a:r>
            <a:r>
              <a:rPr lang="en-US" err="1"/>
              <a:t>cpc</a:t>
            </a:r>
            <a:r>
              <a:rPr lang="en-US"/>
              <a:t> (which was 8.5%).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The top 3 Acquisition Campaigns – Registrations</a:t>
            </a:r>
          </a:p>
          <a:p>
            <a:r>
              <a:rPr lang="en-US"/>
              <a:t>- JJPeds_2021_12_ZPROReferral – </a:t>
            </a:r>
            <a:r>
              <a:rPr lang="en-US" err="1"/>
              <a:t>crm</a:t>
            </a:r>
            <a:r>
              <a:rPr lang="en-US"/>
              <a:t>/email - 132 registrations</a:t>
            </a:r>
          </a:p>
          <a:p>
            <a:r>
              <a:rPr lang="en-US"/>
              <a:t>- JJpeds_2021_12_zyrtecsupplemental_132 – </a:t>
            </a:r>
            <a:r>
              <a:rPr lang="en-US" err="1"/>
              <a:t>crm</a:t>
            </a:r>
            <a:r>
              <a:rPr lang="en-US"/>
              <a:t>/email - 1 registrations </a:t>
            </a:r>
          </a:p>
          <a:p>
            <a:r>
              <a:rPr lang="en-US"/>
              <a:t>- jjpeds_2021_12_zyrtecsupplemental_2 - </a:t>
            </a:r>
            <a:r>
              <a:rPr lang="en-US" err="1"/>
              <a:t>crm</a:t>
            </a:r>
            <a:r>
              <a:rPr lang="en-US"/>
              <a:t>/email – 111 registrations</a:t>
            </a:r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 at the top: The graph on the right shows in 2021, August had the highest session rate with 52,496 sessions in total.</a:t>
            </a:r>
          </a:p>
          <a:p>
            <a:endParaRPr lang="en-US">
              <a:cs typeface="Calibri"/>
            </a:endParaRPr>
          </a:p>
          <a:p>
            <a:r>
              <a:rPr lang="en-US"/>
              <a:t>The top 3 site sections for December 2021:</a:t>
            </a:r>
            <a:endParaRPr lang="en-US">
              <a:cs typeface="Calibri"/>
            </a:endParaRPr>
          </a:p>
          <a:p>
            <a:r>
              <a:rPr lang="en-US"/>
              <a:t>- organic Search 15,884 (37.7%)</a:t>
            </a:r>
          </a:p>
          <a:p>
            <a:r>
              <a:rPr lang="en-US"/>
              <a:t>- Paid search 8,198 (19.5%)</a:t>
            </a:r>
          </a:p>
          <a:p>
            <a:r>
              <a:rPr lang="en-US"/>
              <a:t>- email 7,826 (18.6%)</a:t>
            </a:r>
          </a:p>
          <a:p>
            <a:endParaRPr lang="en-US"/>
          </a:p>
          <a:p>
            <a:r>
              <a:rPr lang="en-US"/>
              <a:t>The top 3 Traffic Channels for December 2021: </a:t>
            </a:r>
            <a:endParaRPr lang="en-US">
              <a:cs typeface="Calibri"/>
            </a:endParaRPr>
          </a:p>
          <a:p>
            <a:r>
              <a:rPr lang="en-US"/>
              <a:t>- the-science-of-</a:t>
            </a:r>
            <a:r>
              <a:rPr lang="en-US" err="1"/>
              <a:t>listerine</a:t>
            </a:r>
            <a:r>
              <a:rPr lang="en-US"/>
              <a:t> (2,727 sessions)</a:t>
            </a:r>
            <a:endParaRPr lang="en-US">
              <a:cs typeface="Calibri"/>
            </a:endParaRPr>
          </a:p>
          <a:p>
            <a:r>
              <a:rPr lang="en-US"/>
              <a:t>- products (2,592 Sessions)</a:t>
            </a:r>
            <a:endParaRPr lang="en-US">
              <a:cs typeface="Calibri"/>
            </a:endParaRPr>
          </a:p>
          <a:p>
            <a:r>
              <a:rPr lang="en-US"/>
              <a:t>- support-programs (2,293 Sessions)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35D04-98C6-4EF1-9CD6-79E76D26762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6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420977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2367251"/>
            <a:ext cx="857610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00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BAFD3-00E6-9A49-8924-2B37C51C46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23" y="3477281"/>
            <a:ext cx="6911505" cy="534070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DFEABD6-2F2C-3E43-9F10-331B47E1ED4B}"/>
              </a:ext>
            </a:extLst>
          </p:cNvPr>
          <p:cNvSpPr txBox="1">
            <a:spLocks/>
          </p:cNvSpPr>
          <p:nvPr userDrawn="1"/>
        </p:nvSpPr>
        <p:spPr>
          <a:xfrm>
            <a:off x="6766656" y="5970257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761940"/>
            <a:r>
              <a:rPr lang="en-US" sz="1700" kern="0"/>
              <a:t>CONSUMER HEALTH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2"/>
            <a:ext cx="12192000" cy="136718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2361503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4307777"/>
            <a:ext cx="857610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00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23" y="-1932889"/>
            <a:ext cx="6911505" cy="534070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DFEABD6-2F2C-3E43-9F10-331B47E1ED4B}"/>
              </a:ext>
            </a:extLst>
          </p:cNvPr>
          <p:cNvSpPr txBox="1">
            <a:spLocks/>
          </p:cNvSpPr>
          <p:nvPr userDrawn="1"/>
        </p:nvSpPr>
        <p:spPr>
          <a:xfrm>
            <a:off x="605367" y="5970257"/>
            <a:ext cx="4853049" cy="257257"/>
          </a:xfrm>
          <a:prstGeom prst="rect">
            <a:avLst/>
          </a:prstGeom>
        </p:spPr>
        <p:txBody>
          <a:bodyPr lIns="0"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l" defTabSz="761940"/>
            <a:r>
              <a:rPr lang="en-US" sz="1700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18883294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5490812"/>
            <a:ext cx="12192000" cy="136718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703046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2649320"/>
            <a:ext cx="8576108" cy="76233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00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5342A-0128-AC46-8956-147B37201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23" y="3477281"/>
            <a:ext cx="6911505" cy="5340708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DFEABD6-2F2C-3E43-9F10-331B47E1ED4B}"/>
              </a:ext>
            </a:extLst>
          </p:cNvPr>
          <p:cNvSpPr txBox="1">
            <a:spLocks/>
          </p:cNvSpPr>
          <p:nvPr userDrawn="1"/>
        </p:nvSpPr>
        <p:spPr>
          <a:xfrm>
            <a:off x="6766656" y="5970257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761940"/>
            <a:r>
              <a:rPr lang="en-US" sz="1700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15295353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7060B3-9157-E444-A216-2DB0E4FC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, sub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7614240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00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3F81CA-5823-4343-8C71-4E94A0988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title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713179"/>
            <a:ext cx="10981267" cy="4169410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0AED-AFC0-E74A-AF9C-2800C57FF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5367" y="1713179"/>
            <a:ext cx="10981267" cy="4169410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14C8AC-799B-E64C-8007-4BC75EB48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header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7" y="1713178"/>
            <a:ext cx="10981267" cy="452816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900" b="1" dirty="0" smtClean="0">
                <a:solidFill>
                  <a:srgbClr val="000000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5367" y="2427290"/>
            <a:ext cx="10981267" cy="3455298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113F07A-041D-9349-A5A4-409A0CA11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hart inf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7" y="1713178"/>
            <a:ext cx="10981267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000" dirty="0" smtClean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3D795F-8078-214A-A950-E8C76AD9D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HALF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5368" y="1712917"/>
            <a:ext cx="5401733" cy="4169673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185648" y="1712914"/>
            <a:ext cx="5401733" cy="416967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B79595-6611-6A43-802E-FB0E9A826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6"/>
          </p:nvPr>
        </p:nvSpPr>
        <p:spPr>
          <a:xfrm>
            <a:off x="4338918" y="1684692"/>
            <a:ext cx="7247715" cy="4197897"/>
          </a:xfrm>
        </p:spPr>
        <p:txBody>
          <a:bodyPr/>
          <a:lstStyle>
            <a:lvl1pPr marL="0" indent="0">
              <a:buNone/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602401" y="1712917"/>
            <a:ext cx="3499908" cy="4169673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AFA8C8-E376-BF42-92F8-5AB5A1042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5"/>
          </p:nvPr>
        </p:nvSpPr>
        <p:spPr>
          <a:xfrm>
            <a:off x="4341285" y="1712914"/>
            <a:ext cx="3509433" cy="4169675"/>
          </a:xfrm>
          <a:noFill/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6"/>
          </p:nvPr>
        </p:nvSpPr>
        <p:spPr>
          <a:xfrm>
            <a:off x="8077202" y="1712914"/>
            <a:ext cx="3509433" cy="4169675"/>
          </a:xfrm>
          <a:noFill/>
        </p:spPr>
        <p:txBody>
          <a:bodyPr anchor="t"/>
          <a:lstStyle>
            <a:lvl1pPr marL="0" indent="0">
              <a:buNone/>
              <a:defRPr sz="2000"/>
            </a:lvl1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7"/>
          </p:nvPr>
        </p:nvSpPr>
        <p:spPr>
          <a:xfrm>
            <a:off x="605369" y="1712914"/>
            <a:ext cx="3509433" cy="4169675"/>
          </a:xfrm>
          <a:noFill/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9F55216-2470-FF4D-B69A-2D23D4BD4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 wht hea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5"/>
          </p:nvPr>
        </p:nvSpPr>
        <p:spPr>
          <a:xfrm>
            <a:off x="4341285" y="2217541"/>
            <a:ext cx="3509433" cy="3665048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91275" indent="0">
              <a:buNone/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6"/>
          </p:nvPr>
        </p:nvSpPr>
        <p:spPr>
          <a:xfrm>
            <a:off x="8077202" y="2217541"/>
            <a:ext cx="3509433" cy="3665048"/>
          </a:xfrm>
          <a:solidFill>
            <a:schemeClr val="bg1"/>
          </a:solidFill>
          <a:ln>
            <a:noFill/>
          </a:ln>
        </p:spPr>
        <p:txBody>
          <a:bodyPr anchor="t"/>
          <a:lstStyle>
            <a:lvl1pPr marL="91275" indent="0">
              <a:buNone/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7"/>
          </p:nvPr>
        </p:nvSpPr>
        <p:spPr>
          <a:xfrm>
            <a:off x="605369" y="2217541"/>
            <a:ext cx="3509433" cy="3665048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91275" indent="0">
              <a:buNone/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4751" y="1680827"/>
            <a:ext cx="3508199" cy="433917"/>
          </a:xfrm>
          <a:solidFill>
            <a:srgbClr val="FFFFFF"/>
          </a:solidFill>
        </p:spPr>
        <p:txBody>
          <a:bodyPr anchor="ctr"/>
          <a:lstStyle>
            <a:lvl1pPr marL="91275" indent="0">
              <a:buNone/>
              <a:defRPr sz="17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344118" y="1680827"/>
            <a:ext cx="3508199" cy="433917"/>
          </a:xfrm>
          <a:solidFill>
            <a:srgbClr val="FFFFFF"/>
          </a:solidFill>
        </p:spPr>
        <p:txBody>
          <a:bodyPr anchor="ctr"/>
          <a:lstStyle>
            <a:lvl1pPr marL="91275" indent="0">
              <a:buNone/>
              <a:defRPr sz="17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8073406" y="1680827"/>
            <a:ext cx="3517625" cy="433917"/>
          </a:xfrm>
          <a:solidFill>
            <a:srgbClr val="FFFFFF"/>
          </a:solidFill>
        </p:spPr>
        <p:txBody>
          <a:bodyPr anchor="ctr"/>
          <a:lstStyle>
            <a:lvl1pPr marL="91275" indent="0">
              <a:buNone/>
              <a:defRPr sz="17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CD30169-9743-D741-A873-6AB7B658B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84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71" y="5694564"/>
            <a:ext cx="10981265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5371" y="6055668"/>
            <a:ext cx="10981265" cy="230832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5694564"/>
            <a:ext cx="10981267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5340" y="6055668"/>
            <a:ext cx="10981293" cy="230832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897945"/>
            <a:ext cx="10981267" cy="1709870"/>
          </a:xfrm>
        </p:spPr>
        <p:txBody>
          <a:bodyPr anchor="ctr"/>
          <a:lstStyle>
            <a:lvl1pPr marL="388906" indent="-388906" algn="l">
              <a:lnSpc>
                <a:spcPts val="6666"/>
              </a:lnSpc>
              <a:tabLst/>
              <a:defRPr sz="5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ts val="6666"/>
              </a:lnSpc>
              <a:spcBef>
                <a:spcPts val="0"/>
              </a:spcBef>
              <a:buNone/>
              <a:defRPr sz="5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em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897945"/>
            <a:ext cx="10981267" cy="1709870"/>
          </a:xfrm>
        </p:spPr>
        <p:txBody>
          <a:bodyPr anchor="ctr"/>
          <a:lstStyle>
            <a:lvl1pPr marL="388906" indent="-388906" algn="l">
              <a:lnSpc>
                <a:spcPts val="6666"/>
              </a:lnSpc>
              <a:tabLst/>
              <a:defRPr sz="5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ts val="6666"/>
              </a:lnSpc>
              <a:spcBef>
                <a:spcPts val="0"/>
              </a:spcBef>
              <a:buNone/>
              <a:defRPr sz="5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897945"/>
            <a:ext cx="10981267" cy="1709870"/>
          </a:xfrm>
        </p:spPr>
        <p:txBody>
          <a:bodyPr anchor="ctr"/>
          <a:lstStyle>
            <a:lvl1pPr marL="388906" indent="-388906" algn="l">
              <a:lnSpc>
                <a:spcPts val="6666"/>
              </a:lnSpc>
              <a:tabLst/>
              <a:defRPr sz="5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ts val="6666"/>
              </a:lnSpc>
              <a:spcBef>
                <a:spcPts val="0"/>
              </a:spcBef>
              <a:buNone/>
              <a:defRPr sz="5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&amp;J Signa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0029" y="-102950"/>
            <a:ext cx="9274352" cy="716654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5367" y="1713178"/>
            <a:ext cx="10981267" cy="4379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>
                <a:sym typeface="Arial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-65" charset="0"/>
              </a:rPr>
              <a:t>Second level</a:t>
            </a:r>
          </a:p>
          <a:p>
            <a:pPr lvl="2"/>
            <a:r>
              <a:rPr lang="en-US">
                <a:sym typeface="Arial" pitchFamily="-65" charset="0"/>
              </a:rPr>
              <a:t>Third level</a:t>
            </a:r>
          </a:p>
          <a:p>
            <a:pPr lvl="3"/>
            <a:r>
              <a:rPr lang="en-US">
                <a:sym typeface="Arial" pitchFamily="-65" charset="0"/>
              </a:rPr>
              <a:t>Fourth level</a:t>
            </a:r>
          </a:p>
          <a:p>
            <a:pPr lvl="4"/>
            <a:r>
              <a:rPr lang="en-US">
                <a:sym typeface="Arial" pitchFamily="-65" charset="0"/>
              </a:rPr>
              <a:t>Fifth level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5367" y="378459"/>
            <a:ext cx="10145760" cy="5770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>
                <a:sym typeface="Arial" pitchFamily="-65" charset="0"/>
              </a:rP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574" y="6092825"/>
            <a:ext cx="891369" cy="8060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E02312-9CA8-894B-B5FD-D8CF165BBDF5}"/>
              </a:ext>
            </a:extLst>
          </p:cNvPr>
          <p:cNvSpPr/>
          <p:nvPr userDrawn="1"/>
        </p:nvSpPr>
        <p:spPr bwMode="auto">
          <a:xfrm>
            <a:off x="501954" y="6289523"/>
            <a:ext cx="810381" cy="56847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B27DDC-9BB2-3F40-AE48-7E1A1E39F4D7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73" y="6369584"/>
            <a:ext cx="1116415" cy="202458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555DD69-CAC8-DC41-AE0C-CCF101330315}"/>
              </a:ext>
            </a:extLst>
          </p:cNvPr>
          <p:cNvSpPr txBox="1">
            <a:spLocks/>
          </p:cNvSpPr>
          <p:nvPr userDrawn="1"/>
        </p:nvSpPr>
        <p:spPr>
          <a:xfrm>
            <a:off x="6646986" y="6407471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761940"/>
            <a:r>
              <a:rPr lang="en-US" sz="700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20025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31" r:id="rId2"/>
    <p:sldLayoutId id="2147483732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700" r:id="rId12"/>
    <p:sldLayoutId id="2147483697" r:id="rId13"/>
    <p:sldLayoutId id="2147483698" r:id="rId14"/>
    <p:sldLayoutId id="2147483699" r:id="rId15"/>
    <p:sldLayoutId id="2147483702" r:id="rId16"/>
    <p:sldLayoutId id="2147483703" r:id="rId17"/>
    <p:sldLayoutId id="2147483706" r:id="rId18"/>
    <p:sldLayoutId id="2147483733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+mj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2pPr>
      <a:lvl3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3pPr>
      <a:lvl4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4pPr>
      <a:lvl5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288013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576026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86404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1152052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248698" indent="-236793" algn="l" rtl="0" eaLnBrk="1" fontAlgn="base" hangingPunct="1">
        <a:lnSpc>
          <a:spcPct val="100000"/>
        </a:lnSpc>
        <a:spcBef>
          <a:spcPts val="180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tabLst/>
        <a:defRPr sz="2500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marL="485491" indent="-236793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tabLst/>
        <a:defRPr sz="2000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2pPr>
      <a:lvl3pPr marL="731462" indent="-20115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defRPr sz="1800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3pPr>
      <a:lvl4pPr marL="1097192" indent="-20115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defRPr sz="1500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4pPr>
      <a:lvl5pPr marL="1487845" indent="-191119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»"/>
        <a:defRPr sz="1300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1776081" indent="-192008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2064094" indent="-192008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2352107" indent="-192008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2640119" indent="-192008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13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26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40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52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064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078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90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104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2622310"/>
            <a:ext cx="10981267" cy="161544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Dashboard Overview  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December 2021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7047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22" y="2935"/>
            <a:ext cx="10016861" cy="81772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Listerine Professional 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3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8AA93F20-1288-448C-8BB0-BC7F73E0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" y="1002506"/>
            <a:ext cx="1447800" cy="876300"/>
          </a:xfrm>
          <a:prstGeom prst="rect">
            <a:avLst/>
          </a:prstGeom>
        </p:spPr>
      </p:pic>
      <p:pic>
        <p:nvPicPr>
          <p:cNvPr id="4" name="Picture 4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D88F5148-12A0-494A-8425-C50AF415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1007269"/>
            <a:ext cx="1447800" cy="914400"/>
          </a:xfrm>
          <a:prstGeom prst="rect">
            <a:avLst/>
          </a:prstGeom>
        </p:spPr>
      </p:pic>
      <p:pic>
        <p:nvPicPr>
          <p:cNvPr id="5" name="Picture 5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BE6ADA9D-B135-44A5-A2F0-3BDBA91A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0" y="1012031"/>
            <a:ext cx="1476375" cy="904875"/>
          </a:xfrm>
          <a:prstGeom prst="rect">
            <a:avLst/>
          </a:prstGeom>
        </p:spPr>
      </p:pic>
      <p:pic>
        <p:nvPicPr>
          <p:cNvPr id="6" name="Picture 6" descr="A picture containing text, shoji, tiled&#10;&#10;Description automatically generated">
            <a:extLst>
              <a:ext uri="{FF2B5EF4-FFF2-40B4-BE49-F238E27FC236}">
                <a16:creationId xmlns:a16="http://schemas.microsoft.com/office/drawing/2014/main" id="{BD9FC074-D3E1-4335-B6C6-A25471293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375" y="1016794"/>
            <a:ext cx="1381125" cy="895350"/>
          </a:xfrm>
          <a:prstGeom prst="rect">
            <a:avLst/>
          </a:prstGeom>
        </p:spPr>
      </p:pic>
      <p:pic>
        <p:nvPicPr>
          <p:cNvPr id="7" name="Picture 7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3B774E7A-6F9C-4E6F-BBC8-7399F40E9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150" y="997744"/>
            <a:ext cx="1647825" cy="885825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9571FDBF-1056-432C-99D6-0C67DE31D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2462" y="1019175"/>
            <a:ext cx="1647825" cy="866775"/>
          </a:xfrm>
          <a:prstGeom prst="rect">
            <a:avLst/>
          </a:prstGeom>
        </p:spPr>
      </p:pic>
      <p:pic>
        <p:nvPicPr>
          <p:cNvPr id="9" name="Picture 9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16CA4938-41EB-41FF-87F5-521625D456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8400" y="992981"/>
            <a:ext cx="1647825" cy="847725"/>
          </a:xfrm>
          <a:prstGeom prst="rect">
            <a:avLst/>
          </a:prstGeom>
        </p:spPr>
      </p:pic>
      <p:pic>
        <p:nvPicPr>
          <p:cNvPr id="10" name="Picture 10" descr="A picture containing text, receipt, screenshot, document&#10;&#10;Description automatically generated">
            <a:extLst>
              <a:ext uri="{FF2B5EF4-FFF2-40B4-BE49-F238E27FC236}">
                <a16:creationId xmlns:a16="http://schemas.microsoft.com/office/drawing/2014/main" id="{6A11879F-2249-406C-BB1B-5611B571CD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4" y="2032653"/>
            <a:ext cx="2743200" cy="2506944"/>
          </a:xfrm>
          <a:prstGeom prst="rect">
            <a:avLst/>
          </a:prstGeom>
        </p:spPr>
      </p:pic>
      <p:pic>
        <p:nvPicPr>
          <p:cNvPr id="11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89D9A3E8-9396-44E5-AF18-C3FFB61F27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4181" y="2104368"/>
            <a:ext cx="2743200" cy="1934891"/>
          </a:xfrm>
          <a:prstGeom prst="rect">
            <a:avLst/>
          </a:prstGeo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1B7F67CE-2398-4922-90E0-361639A5D6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6462" y="2107314"/>
            <a:ext cx="4314824" cy="19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16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22" y="2935"/>
            <a:ext cx="10016861" cy="81772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Listerine Professional 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8C3B37D-E4B0-4BBF-A3D3-8F4C0CBC7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1" y="821825"/>
            <a:ext cx="4850606" cy="1725818"/>
          </a:xfrm>
          <a:prstGeom prst="rect">
            <a:avLst/>
          </a:prstGeom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67B8829-C872-4FBE-B343-3F2ABA78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806" y="818132"/>
            <a:ext cx="2743200" cy="2126110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3117893-3F7C-4536-83AF-3A08123FC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275" y="812239"/>
            <a:ext cx="2743200" cy="1542585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5695E9F-06AF-483D-AE1C-589E5E162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81" y="3020961"/>
            <a:ext cx="5219699" cy="1554264"/>
          </a:xfrm>
          <a:prstGeom prst="rect">
            <a:avLst/>
          </a:prstGeom>
        </p:spPr>
      </p:pic>
      <p:pic>
        <p:nvPicPr>
          <p:cNvPr id="8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530A5969-1AB4-4967-B258-717B312A1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712" y="3020950"/>
            <a:ext cx="2743200" cy="1982912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96168609-CF8B-488B-B5E7-DA149B20A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3016825"/>
            <a:ext cx="2743200" cy="14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09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616" y="2935"/>
            <a:ext cx="8516674" cy="817722"/>
          </a:xfrm>
        </p:spPr>
        <p:txBody>
          <a:bodyPr/>
          <a:lstStyle/>
          <a:p>
            <a:pPr algn="ctr"/>
            <a:r>
              <a:rPr lang="en-US" err="1">
                <a:solidFill>
                  <a:schemeClr val="accent2"/>
                </a:solidFill>
                <a:latin typeface="Arial"/>
                <a:cs typeface="Arial"/>
              </a:rPr>
              <a:t>Zarbee's</a:t>
            </a:r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 Professional 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3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9E6A8C4F-4084-4140-B922-1B9744602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823912"/>
            <a:ext cx="1419225" cy="876300"/>
          </a:xfrm>
          <a:prstGeom prst="rect">
            <a:avLst/>
          </a:prstGeom>
        </p:spPr>
      </p:pic>
      <p:pic>
        <p:nvPicPr>
          <p:cNvPr id="4" name="Picture 9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400F76A3-D5FA-4023-AC62-E9640F77A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494" y="821531"/>
            <a:ext cx="1314450" cy="809625"/>
          </a:xfrm>
          <a:prstGeom prst="rect">
            <a:avLst/>
          </a:prstGeom>
        </p:spPr>
      </p:pic>
      <p:pic>
        <p:nvPicPr>
          <p:cNvPr id="10" name="Picture 10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5C114C07-F8EF-4F4D-AC3A-58E3B53D6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2" y="826294"/>
            <a:ext cx="1333500" cy="800100"/>
          </a:xfrm>
          <a:prstGeom prst="rect">
            <a:avLst/>
          </a:prstGeom>
        </p:spPr>
      </p:pic>
      <p:pic>
        <p:nvPicPr>
          <p:cNvPr id="11" name="Picture 11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CE590DDA-58D6-40AD-BB3A-151A378A9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069" y="826294"/>
            <a:ext cx="1543050" cy="800100"/>
          </a:xfrm>
          <a:prstGeom prst="rect">
            <a:avLst/>
          </a:prstGeom>
        </p:spPr>
      </p:pic>
      <p:pic>
        <p:nvPicPr>
          <p:cNvPr id="12" name="Picture 12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251FE60E-BED2-4679-9FBA-C3D0ED026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1149" y="819150"/>
            <a:ext cx="1552575" cy="838200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14E869F9-94F3-47EA-A74C-2141783DE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744" y="1932327"/>
            <a:ext cx="2743200" cy="2159909"/>
          </a:xfrm>
          <a:prstGeom prst="rect">
            <a:avLst/>
          </a:prstGeom>
        </p:spPr>
      </p:pic>
      <p:pic>
        <p:nvPicPr>
          <p:cNvPr id="14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E775227F-6F34-4A3A-8BCF-28864E0C5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8494" y="1972430"/>
            <a:ext cx="2743200" cy="2079702"/>
          </a:xfrm>
          <a:prstGeom prst="rect">
            <a:avLst/>
          </a:prstGeom>
        </p:spPr>
      </p:pic>
      <p:pic>
        <p:nvPicPr>
          <p:cNvPr id="15" name="Picture 15" descr="Chart, pie chart&#10;&#10;Description automatically generated">
            <a:extLst>
              <a:ext uri="{FF2B5EF4-FFF2-40B4-BE49-F238E27FC236}">
                <a16:creationId xmlns:a16="http://schemas.microsoft.com/office/drawing/2014/main" id="{036E3AF8-3B2E-403E-B424-56F0E9C59F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8306" y="1977012"/>
            <a:ext cx="2743200" cy="2832538"/>
          </a:xfrm>
          <a:prstGeom prst="rect">
            <a:avLst/>
          </a:prstGeom>
        </p:spPr>
      </p:pic>
      <p:pic>
        <p:nvPicPr>
          <p:cNvPr id="16" name="Picture 16" descr="Table&#10;&#10;Description automatically generated">
            <a:extLst>
              <a:ext uri="{FF2B5EF4-FFF2-40B4-BE49-F238E27FC236}">
                <a16:creationId xmlns:a16="http://schemas.microsoft.com/office/drawing/2014/main" id="{F02B7BA1-0D77-4C4E-8A15-A6B10C225F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443" y="1977618"/>
            <a:ext cx="3156488" cy="2292921"/>
          </a:xfrm>
          <a:prstGeom prst="rect">
            <a:avLst/>
          </a:prstGeom>
        </p:spPr>
      </p:pic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E60F49BA-8A9E-4C91-9EDF-FB51C0816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744" y="4085231"/>
            <a:ext cx="7803356" cy="1759351"/>
          </a:xfrm>
          <a:prstGeom prst="rect">
            <a:avLst/>
          </a:prstGeom>
        </p:spPr>
      </p:pic>
      <p:pic>
        <p:nvPicPr>
          <p:cNvPr id="18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4747D4C-24D0-444B-8925-9B0687632C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7771" y="4207429"/>
            <a:ext cx="3505200" cy="15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89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22" y="2935"/>
            <a:ext cx="10016861" cy="81772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JNJ Pediatrics 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3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B9A8F25C-AB45-45DD-A49B-6B2AA115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819150"/>
            <a:ext cx="1362075" cy="838200"/>
          </a:xfrm>
          <a:prstGeom prst="rect">
            <a:avLst/>
          </a:prstGeom>
        </p:spPr>
      </p:pic>
      <p:pic>
        <p:nvPicPr>
          <p:cNvPr id="4" name="Picture 4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D6644C6A-13D9-43E9-85BC-EDFB8E2E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819150"/>
            <a:ext cx="1343025" cy="838200"/>
          </a:xfrm>
          <a:prstGeom prst="rect">
            <a:avLst/>
          </a:prstGeom>
        </p:spPr>
      </p:pic>
      <p:pic>
        <p:nvPicPr>
          <p:cNvPr id="5" name="Picture 5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C21AA56A-DB4C-46DC-BF87-E2ED005CE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331" y="826294"/>
            <a:ext cx="1390650" cy="847725"/>
          </a:xfrm>
          <a:prstGeom prst="rect">
            <a:avLst/>
          </a:prstGeom>
        </p:spPr>
      </p:pic>
      <p:pic>
        <p:nvPicPr>
          <p:cNvPr id="6" name="Picture 6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5AB5AC55-1557-4B60-B345-53EADF0AC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307" y="819150"/>
            <a:ext cx="1219200" cy="838200"/>
          </a:xfrm>
          <a:prstGeom prst="rect">
            <a:avLst/>
          </a:prstGeom>
        </p:spPr>
      </p:pic>
      <p:pic>
        <p:nvPicPr>
          <p:cNvPr id="7" name="Picture 7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20153A81-80CA-41C3-A6F2-B1B121726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769" y="819150"/>
            <a:ext cx="1581150" cy="838200"/>
          </a:xfrm>
          <a:prstGeom prst="rect">
            <a:avLst/>
          </a:prstGeom>
        </p:spPr>
      </p:pic>
      <p:pic>
        <p:nvPicPr>
          <p:cNvPr id="8" name="Picture 8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040E2EDB-B384-4C08-9178-96DDB09B7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9649" y="823913"/>
            <a:ext cx="1600200" cy="828675"/>
          </a:xfrm>
          <a:prstGeom prst="rect">
            <a:avLst/>
          </a:prstGeom>
        </p:spPr>
      </p:pic>
      <p:pic>
        <p:nvPicPr>
          <p:cNvPr id="9" name="Picture 9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D3342AED-BF66-49B5-92A9-BB8B19460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8918" y="828675"/>
            <a:ext cx="1609725" cy="866775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B7C33D87-129F-46DE-9CC8-A7FCF1B83D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338" y="1662234"/>
            <a:ext cx="2743200" cy="2509594"/>
          </a:xfrm>
          <a:prstGeom prst="rect">
            <a:avLst/>
          </a:prstGeom>
        </p:spPr>
      </p:pic>
      <p:pic>
        <p:nvPicPr>
          <p:cNvPr id="11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C24B8114-FB41-401E-B958-BE8DBEF4B2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5181" y="1682365"/>
            <a:ext cx="2743200" cy="1945459"/>
          </a:xfrm>
          <a:prstGeom prst="rect">
            <a:avLst/>
          </a:prstGeom>
        </p:spPr>
      </p:pic>
      <p:pic>
        <p:nvPicPr>
          <p:cNvPr id="13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C8658B32-D9AB-4D03-A39A-E2467F7D80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1744" y="1683323"/>
            <a:ext cx="2743200" cy="1943541"/>
          </a:xfrm>
          <a:prstGeom prst="rect">
            <a:avLst/>
          </a:prstGeom>
        </p:spPr>
      </p:pic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E23DE23C-0E99-49A3-8164-828DA4F491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7337" y="1655282"/>
            <a:ext cx="2743200" cy="1428122"/>
          </a:xfrm>
          <a:prstGeom prst="rect">
            <a:avLst/>
          </a:prstGeom>
        </p:spPr>
      </p:pic>
      <p:pic>
        <p:nvPicPr>
          <p:cNvPr id="15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F791313A-DF36-43FC-8254-277AD0B4D9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83869" y="3703738"/>
            <a:ext cx="6196012" cy="2153243"/>
          </a:xfrm>
          <a:prstGeom prst="rect">
            <a:avLst/>
          </a:prstGeom>
        </p:spPr>
      </p:pic>
      <p:pic>
        <p:nvPicPr>
          <p:cNvPr id="12" name="Picture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68A06613-B646-4FCA-875D-7BAF206958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570" y="4167701"/>
            <a:ext cx="3850256" cy="16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56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22" y="2935"/>
            <a:ext cx="10016861" cy="81772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Tylenol Professional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3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6FD5898C-3153-487D-89CB-A21E3C6CA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131094"/>
            <a:ext cx="1362075" cy="857250"/>
          </a:xfrm>
          <a:prstGeom prst="rect">
            <a:avLst/>
          </a:prstGeom>
        </p:spPr>
      </p:pic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9756D5F8-8BBE-4499-864F-46058CC16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1157287"/>
            <a:ext cx="1352550" cy="828675"/>
          </a:xfrm>
          <a:prstGeom prst="rect">
            <a:avLst/>
          </a:prstGeom>
        </p:spPr>
      </p:pic>
      <p:pic>
        <p:nvPicPr>
          <p:cNvPr id="5" name="Picture 5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679454D4-2CCF-43CC-A9CE-B1E4084DC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957" y="1209675"/>
            <a:ext cx="1390650" cy="819150"/>
          </a:xfrm>
          <a:prstGeom prst="rect">
            <a:avLst/>
          </a:prstGeom>
        </p:spPr>
      </p:pic>
      <p:pic>
        <p:nvPicPr>
          <p:cNvPr id="6" name="Picture 6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CB66B26C-F773-4464-B776-19EF59251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350" y="1159669"/>
            <a:ext cx="1257300" cy="847725"/>
          </a:xfrm>
          <a:prstGeom prst="rect">
            <a:avLst/>
          </a:prstGeom>
        </p:spPr>
      </p:pic>
      <p:pic>
        <p:nvPicPr>
          <p:cNvPr id="7" name="Picture 7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41450874-E4CD-4D9B-9CC2-802DBBBFD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062" y="1166812"/>
            <a:ext cx="1571625" cy="857250"/>
          </a:xfrm>
          <a:prstGeom prst="rect">
            <a:avLst/>
          </a:prstGeom>
        </p:spPr>
      </p:pic>
      <p:pic>
        <p:nvPicPr>
          <p:cNvPr id="8" name="Picture 8" descr="Table, Excel&#10;&#10;Description automatically generated">
            <a:extLst>
              <a:ext uri="{FF2B5EF4-FFF2-40B4-BE49-F238E27FC236}">
                <a16:creationId xmlns:a16="http://schemas.microsoft.com/office/drawing/2014/main" id="{0F6233C5-8A7F-4EF8-9ACD-0A4C2D90F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5369" y="1162050"/>
            <a:ext cx="1600200" cy="866775"/>
          </a:xfrm>
          <a:prstGeom prst="rect">
            <a:avLst/>
          </a:prstGeom>
        </p:spPr>
      </p:pic>
      <p:pic>
        <p:nvPicPr>
          <p:cNvPr id="9" name="Picture 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DA1780F-58D5-4C7E-865A-AE1F658E47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3675" y="1164431"/>
            <a:ext cx="1628775" cy="885825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17208843-6A44-4770-BC52-ADBEF25A5C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337" y="2113735"/>
            <a:ext cx="2743200" cy="2535280"/>
          </a:xfrm>
          <a:prstGeom prst="rect">
            <a:avLst/>
          </a:prstGeom>
        </p:spPr>
      </p:pic>
      <p:pic>
        <p:nvPicPr>
          <p:cNvPr id="11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7E08C366-5B17-4777-9838-5594F50BC8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0931" y="2245492"/>
            <a:ext cx="2743200" cy="1914579"/>
          </a:xfrm>
          <a:prstGeom prst="rect">
            <a:avLst/>
          </a:prstGeo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979137EF-B98A-473A-8476-6CEFF6245F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7494" y="2245238"/>
            <a:ext cx="4910137" cy="21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9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22" y="2935"/>
            <a:ext cx="10016861" cy="81772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Tylenol Professional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DBA46E3-098A-41C7-A3E9-7CD21CC4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921544"/>
            <a:ext cx="5517356" cy="1907381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89FEFD2-DF71-4985-80F1-96CF76F8D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" y="3004919"/>
            <a:ext cx="2743200" cy="1705411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E51C0BB-720D-42E8-A14D-FAF7B0223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213" y="2951519"/>
            <a:ext cx="5767387" cy="1812210"/>
          </a:xfrm>
          <a:prstGeom prst="rect">
            <a:avLst/>
          </a:prstGeom>
        </p:spPr>
      </p:pic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DBB65B02-3D52-430E-8BDC-0DD8BA8A5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2119" y="2951182"/>
            <a:ext cx="2743200" cy="1884323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2096DCF1-5235-44DA-9528-9329A0BAA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1963" y="4763185"/>
            <a:ext cx="3671887" cy="1998880"/>
          </a:xfrm>
          <a:prstGeom prst="rect">
            <a:avLst/>
          </a:prstGeom>
        </p:spPr>
      </p:pic>
      <p:pic>
        <p:nvPicPr>
          <p:cNvPr id="8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162BACA5-6539-405E-B088-666909E2B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181" y="916781"/>
            <a:ext cx="2743200" cy="1952625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5DE9564F-821E-4243-BD66-F27E2C002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556" y="915723"/>
            <a:ext cx="3493293" cy="1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93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22" y="2935"/>
            <a:ext cx="10016861" cy="81772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 Pepcid Professional 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3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92EF0276-73D1-49A4-84D9-526D9C8CE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56" y="823913"/>
            <a:ext cx="1419225" cy="876300"/>
          </a:xfrm>
          <a:prstGeom prst="rect">
            <a:avLst/>
          </a:prstGeom>
        </p:spPr>
      </p:pic>
      <p:pic>
        <p:nvPicPr>
          <p:cNvPr id="4" name="Picture 4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F17F4721-A5DC-4F07-85D7-38C83A29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818" y="823913"/>
            <a:ext cx="1400175" cy="876300"/>
          </a:xfrm>
          <a:prstGeom prst="rect">
            <a:avLst/>
          </a:prstGeom>
        </p:spPr>
      </p:pic>
      <p:pic>
        <p:nvPicPr>
          <p:cNvPr id="5" name="Picture 5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671AFDED-AAFA-4891-8035-C993AB0CE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768" y="826294"/>
            <a:ext cx="1438275" cy="847725"/>
          </a:xfrm>
          <a:prstGeom prst="rect">
            <a:avLst/>
          </a:prstGeom>
        </p:spPr>
      </p:pic>
      <p:pic>
        <p:nvPicPr>
          <p:cNvPr id="6" name="Picture 6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10C17C15-B27C-4B19-947F-339596D89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518" y="821531"/>
            <a:ext cx="1676400" cy="904875"/>
          </a:xfrm>
          <a:prstGeom prst="rect">
            <a:avLst/>
          </a:prstGeom>
        </p:spPr>
      </p:pic>
      <p:pic>
        <p:nvPicPr>
          <p:cNvPr id="7" name="Picture 7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1772EED7-B2D7-42B3-998C-2BAEEB642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737" y="821531"/>
            <a:ext cx="1628775" cy="904875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5578208-7981-4FDB-A035-FA5ADCD3C9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47" y="1918351"/>
            <a:ext cx="3505199" cy="3236015"/>
          </a:xfrm>
          <a:prstGeom prst="rect">
            <a:avLst/>
          </a:prstGeom>
        </p:spPr>
      </p:pic>
      <p:pic>
        <p:nvPicPr>
          <p:cNvPr id="9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08510C7A-20DB-47ED-8923-17FF1075C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8646" y="2210080"/>
            <a:ext cx="2743200" cy="1961590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94C0C5A-53E0-4EDC-8386-C94BEEB78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0900" y="2104293"/>
            <a:ext cx="4767262" cy="21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36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22" y="2935"/>
            <a:ext cx="10016861" cy="81772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 Pepcid Professional 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1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6F51B5A-6F8F-42A8-9B05-A1671270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9" y="1504146"/>
            <a:ext cx="2743200" cy="1920898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CBCF316F-A9C9-4AF2-89A4-0FAC9D76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733" y="3699701"/>
            <a:ext cx="5184183" cy="2720834"/>
          </a:xfrm>
          <a:prstGeom prst="rect">
            <a:avLst/>
          </a:prstGeom>
        </p:spPr>
      </p:pic>
      <p:pic>
        <p:nvPicPr>
          <p:cNvPr id="14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325FBA0C-958D-4392-93B0-B6180BDFC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69" y="3435609"/>
            <a:ext cx="2743200" cy="1963219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2688770-BED8-464B-B47C-EF492A71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4249" y="1504673"/>
            <a:ext cx="6006860" cy="21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489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22" y="2935"/>
            <a:ext cx="10016861" cy="81772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Zyrtec Professional 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3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56320D04-C59F-48E0-BF37-A5A425F6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400175"/>
            <a:ext cx="1552575" cy="914400"/>
          </a:xfrm>
          <a:prstGeom prst="rect">
            <a:avLst/>
          </a:prstGeom>
        </p:spPr>
      </p:pic>
      <p:pic>
        <p:nvPicPr>
          <p:cNvPr id="4" name="Picture 4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1E50DD9F-A7D0-41DD-9261-19DA34DCD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206" y="1397793"/>
            <a:ext cx="1581150" cy="942975"/>
          </a:xfrm>
          <a:prstGeom prst="rect">
            <a:avLst/>
          </a:prstGeom>
        </p:spPr>
      </p:pic>
      <p:pic>
        <p:nvPicPr>
          <p:cNvPr id="5" name="Picture 5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54F986D6-F6A5-4B8F-AAE2-D755A1D2B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081" y="1378744"/>
            <a:ext cx="1533525" cy="933450"/>
          </a:xfrm>
          <a:prstGeom prst="rect">
            <a:avLst/>
          </a:prstGeom>
        </p:spPr>
      </p:pic>
      <p:pic>
        <p:nvPicPr>
          <p:cNvPr id="6" name="Picture 6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33FD9937-E576-4943-8F3A-01A2CE0B6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556" y="1371600"/>
            <a:ext cx="1552575" cy="971550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97D0D4C-FA22-463F-873E-B6EF2414B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25" y="2433079"/>
            <a:ext cx="2743200" cy="2515715"/>
          </a:xfrm>
          <a:prstGeom prst="rect">
            <a:avLst/>
          </a:prstGeom>
        </p:spPr>
      </p:pic>
      <p:pic>
        <p:nvPicPr>
          <p:cNvPr id="8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66E72236-EB3B-4DF6-9471-D6D6955E5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7087" y="2526147"/>
            <a:ext cx="3564731" cy="3210643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A5D1B4E-C072-44B8-A4BF-723CEACA8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869" y="2750680"/>
            <a:ext cx="4600574" cy="20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934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F7F0-D85E-4314-B940-899A34E9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22" y="2935"/>
            <a:ext cx="10016861" cy="817722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/>
                </a:solidFill>
                <a:latin typeface="Arial"/>
                <a:cs typeface="Arial"/>
              </a:rPr>
              <a:t>Zyrtec Professional 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D8E03BF-FA5A-4729-AB37-B06F2822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" y="1244096"/>
            <a:ext cx="5517356" cy="1905215"/>
          </a:xfrm>
          <a:prstGeom prst="rect">
            <a:avLst/>
          </a:prstGeom>
        </p:spPr>
      </p:pic>
      <p:pic>
        <p:nvPicPr>
          <p:cNvPr id="11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3320CE47-D3D1-42A4-AD01-8DD51CF7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306" y="1160621"/>
            <a:ext cx="2743200" cy="1988820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13BA1E97-AFE7-4CBB-8282-91728AAA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494" y="1349998"/>
            <a:ext cx="3289539" cy="1699924"/>
          </a:xfrm>
          <a:prstGeom prst="rect">
            <a:avLst/>
          </a:prstGeom>
        </p:spPr>
      </p:pic>
      <p:pic>
        <p:nvPicPr>
          <p:cNvPr id="13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25F18A06-69E4-43FE-93BE-3E033B687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3339802"/>
            <a:ext cx="2743200" cy="1726209"/>
          </a:xfrm>
          <a:prstGeom prst="rect">
            <a:avLst/>
          </a:prstGeom>
        </p:spPr>
      </p:pic>
      <p:pic>
        <p:nvPicPr>
          <p:cNvPr id="14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DC329954-566F-48B9-AF7A-158E4DDF1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9431" y="3334160"/>
            <a:ext cx="5505449" cy="1713679"/>
          </a:xfrm>
          <a:prstGeom prst="rect">
            <a:avLst/>
          </a:prstGeom>
        </p:spPr>
      </p:pic>
      <p:pic>
        <p:nvPicPr>
          <p:cNvPr id="15" name="Picture 15" descr="Chart, pie chart&#10;&#10;Description automatically generated">
            <a:extLst>
              <a:ext uri="{FF2B5EF4-FFF2-40B4-BE49-F238E27FC236}">
                <a16:creationId xmlns:a16="http://schemas.microsoft.com/office/drawing/2014/main" id="{E04297FF-2006-4DEE-A97F-945190738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3494" y="3242830"/>
            <a:ext cx="2743200" cy="1896341"/>
          </a:xfrm>
          <a:prstGeom prst="rect">
            <a:avLst/>
          </a:prstGeom>
        </p:spPr>
      </p:pic>
      <p:pic>
        <p:nvPicPr>
          <p:cNvPr id="16" name="Picture 16" descr="Table&#10;&#10;Description automatically generated">
            <a:extLst>
              <a:ext uri="{FF2B5EF4-FFF2-40B4-BE49-F238E27FC236}">
                <a16:creationId xmlns:a16="http://schemas.microsoft.com/office/drawing/2014/main" id="{E7035C36-B1EA-4595-8DC3-E535EF8980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3837" y="5050664"/>
            <a:ext cx="3231356" cy="17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064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&amp;J Consumer Widescreen">
  <a:themeElements>
    <a:clrScheme name="Custom 4">
      <a:dk1>
        <a:srgbClr val="212121"/>
      </a:dk1>
      <a:lt1>
        <a:srgbClr val="FFFFFF"/>
      </a:lt1>
      <a:dk2>
        <a:srgbClr val="63666A"/>
      </a:dk2>
      <a:lt2>
        <a:srgbClr val="F4F4F4"/>
      </a:lt2>
      <a:accent1>
        <a:srgbClr val="CA001B"/>
      </a:accent1>
      <a:accent2>
        <a:srgbClr val="000099"/>
      </a:accent2>
      <a:accent3>
        <a:srgbClr val="CC0099"/>
      </a:accent3>
      <a:accent4>
        <a:srgbClr val="009999"/>
      </a:accent4>
      <a:accent5>
        <a:srgbClr val="FF6600"/>
      </a:accent5>
      <a:accent6>
        <a:srgbClr val="6633CC"/>
      </a:accent6>
      <a:hlink>
        <a:srgbClr val="9DA1AC"/>
      </a:hlink>
      <a:folHlink>
        <a:srgbClr val="888B8D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DF2A73-5A31-5B45-B812-29C9C639DC3A}" vid="{09BA5CA5-A7C5-604E-82A1-9320D27E1E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1211</Words>
  <Application>Microsoft Office PowerPoint</Application>
  <PresentationFormat>Widescreen</PresentationFormat>
  <Paragraphs>155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office theme</vt:lpstr>
      <vt:lpstr>J&amp;J Consumer Widescreen</vt:lpstr>
      <vt:lpstr>Dashboard Overview   December 2021</vt:lpstr>
      <vt:lpstr>Zarbee's Professional </vt:lpstr>
      <vt:lpstr>JNJ Pediatrics </vt:lpstr>
      <vt:lpstr>Tylenol Professional</vt:lpstr>
      <vt:lpstr>Tylenol Professional</vt:lpstr>
      <vt:lpstr> Pepcid Professional </vt:lpstr>
      <vt:lpstr> Pepcid Professional </vt:lpstr>
      <vt:lpstr>Zyrtec Professional </vt:lpstr>
      <vt:lpstr>Zyrtec Professional </vt:lpstr>
      <vt:lpstr>Listerine Professional </vt:lpstr>
      <vt:lpstr>Listerine Professional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Lowe, Awa [CPCUS NON-J&amp;J]</cp:lastModifiedBy>
  <cp:revision>1</cp:revision>
  <dcterms:created xsi:type="dcterms:W3CDTF">2021-12-28T15:31:02Z</dcterms:created>
  <dcterms:modified xsi:type="dcterms:W3CDTF">2022-01-05T20:04:52Z</dcterms:modified>
</cp:coreProperties>
</file>