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8" r:id="rId6"/>
    <p:sldId id="279" r:id="rId7"/>
    <p:sldId id="280" r:id="rId8"/>
    <p:sldId id="283" r:id="rId9"/>
    <p:sldId id="284" r:id="rId10"/>
    <p:sldId id="285" r:id="rId11"/>
    <p:sldId id="274" r:id="rId1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4336B-7C65-4131-BF58-F2D11467859F}" v="2" dt="2024-03-19T20:57:1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5033" autoAdjust="0"/>
  </p:normalViewPr>
  <p:slideViewPr>
    <p:cSldViewPr snapToGrid="0" snapToObjects="1">
      <p:cViewPr varScale="1">
        <p:scale>
          <a:sx n="98" d="100"/>
          <a:sy n="98" d="100"/>
        </p:scale>
        <p:origin x="90" y="12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19/03/2024</a:t>
            </a:fld>
            <a:endParaRPr lang="fr-FR" dirty="0"/>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19/03/2024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8</a:t>
            </a:fld>
            <a:endParaRPr lang="fr-FR"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19/03/2024</a:t>
            </a:fld>
            <a:endParaRPr lang="fr-FR" noProof="0" dirty="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19/03/2024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dirty="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19/03/2024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19/03/2024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19/03/2024</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19/03/2024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19/03/2024</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19/03/2024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19/03/2024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19/03/2024</a:t>
            </a:fld>
            <a:endParaRPr lang="fr-FR" noProof="0" dirty="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dirty="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C7600-5BA8-4A54-887F-74AF87750A31}"/>
              </a:ext>
            </a:extLst>
          </p:cNvPr>
          <p:cNvSpPr>
            <a:spLocks noGrp="1"/>
          </p:cNvSpPr>
          <p:nvPr>
            <p:ph type="title"/>
          </p:nvPr>
        </p:nvSpPr>
        <p:spPr>
          <a:xfrm>
            <a:off x="685800" y="2074333"/>
            <a:ext cx="3680885" cy="1371600"/>
          </a:xfrm>
        </p:spPr>
        <p:txBody>
          <a:bodyPr rtlCol="0" anchor="b">
            <a:normAutofit/>
          </a:bodyPr>
          <a:lstStyle/>
          <a:p>
            <a:pPr rtl="0"/>
            <a:r>
              <a:rPr lang="fr-FR" b="1" dirty="0"/>
              <a:t>Data Visualisation </a:t>
            </a:r>
          </a:p>
        </p:txBody>
      </p:sp>
      <p:pic>
        <p:nvPicPr>
          <p:cNvPr id="5" name="Image 4">
            <a:extLst>
              <a:ext uri="{FF2B5EF4-FFF2-40B4-BE49-F238E27FC236}">
                <a16:creationId xmlns:a16="http://schemas.microsoft.com/office/drawing/2014/main" id="{7C454B0C-0819-4D56-9275-BCE254DA659D}"/>
              </a:ext>
            </a:extLst>
          </p:cNvPr>
          <p:cNvPicPr>
            <a:picLocks noChangeAspect="1"/>
          </p:cNvPicPr>
          <p:nvPr/>
        </p:nvPicPr>
        <p:blipFill>
          <a:blip r:embed="rId3"/>
          <a:srcRect l="15927" r="15927"/>
          <a:stretch/>
        </p:blipFill>
        <p:spPr>
          <a:xfrm>
            <a:off x="4648201" y="609601"/>
            <a:ext cx="6169026" cy="5181600"/>
          </a:xfrm>
          <a:prstGeom prst="rect">
            <a:avLst/>
          </a:prstGeom>
          <a:noFill/>
        </p:spPr>
      </p:pic>
      <p:sp>
        <p:nvSpPr>
          <p:cNvPr id="3" name="Sous-titre 2">
            <a:extLst>
              <a:ext uri="{FF2B5EF4-FFF2-40B4-BE49-F238E27FC236}">
                <a16:creationId xmlns:a16="http://schemas.microsoft.com/office/drawing/2014/main" id="{AE584786-6548-4BB4-95FD-977AD1F362C6}"/>
              </a:ext>
            </a:extLst>
          </p:cNvPr>
          <p:cNvSpPr>
            <a:spLocks noGrp="1"/>
          </p:cNvSpPr>
          <p:nvPr>
            <p:ph type="body" sz="half" idx="2"/>
          </p:nvPr>
        </p:nvSpPr>
        <p:spPr>
          <a:xfrm>
            <a:off x="685800" y="3445933"/>
            <a:ext cx="3680885" cy="1828800"/>
          </a:xfrm>
        </p:spPr>
        <p:txBody>
          <a:bodyPr rtlCol="0" anchor="t">
            <a:normAutofit/>
          </a:bodyPr>
          <a:lstStyle/>
          <a:p>
            <a:pPr rtl="0"/>
            <a:r>
              <a:rPr lang="fr-FR" dirty="0"/>
              <a:t>TD 3: importer des données depuis un SQL server sur Power BI et réaliser </a:t>
            </a:r>
            <a:r>
              <a:rPr lang="fr-FR"/>
              <a:t>un Dashboard</a:t>
            </a:r>
            <a:endParaRPr lang="fr-FR" dirty="0"/>
          </a:p>
          <a:p>
            <a:pPr rtl="0"/>
            <a:endParaRPr lang="fr-FR" dirty="0"/>
          </a:p>
          <a:p>
            <a:pPr rtl="0"/>
            <a:r>
              <a:rPr lang="fr-FR" dirty="0"/>
              <a:t>Fait par: </a:t>
            </a:r>
            <a:r>
              <a:rPr lang="fr-FR" sz="2000" b="1" dirty="0"/>
              <a:t>Sokhna Awa Falilou Sow </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47E9E3BC-AE19-E8AC-6C53-DC3A683C6798}"/>
              </a:ext>
            </a:extLst>
          </p:cNvPr>
          <p:cNvSpPr>
            <a:spLocks noGrp="1"/>
          </p:cNvSpPr>
          <p:nvPr>
            <p:ph type="body" sz="half" idx="2"/>
          </p:nvPr>
        </p:nvSpPr>
        <p:spPr>
          <a:xfrm>
            <a:off x="685800" y="1434518"/>
            <a:ext cx="3680885" cy="3840215"/>
          </a:xfrm>
        </p:spPr>
        <p:txBody>
          <a:bodyPr/>
          <a:lstStyle/>
          <a:p>
            <a:r>
              <a:rPr lang="fr-FR" dirty="0"/>
              <a:t>Dans cette représentation nous avons la moyenne de salaire qui est plus important chez les cadres et professions intellectuelles supérieures que chez les Ouvriers non qualifiés qui ont des salaires très faibles.</a:t>
            </a:r>
          </a:p>
        </p:txBody>
      </p:sp>
      <p:pic>
        <p:nvPicPr>
          <p:cNvPr id="11" name="Espace réservé du contenu 10">
            <a:extLst>
              <a:ext uri="{FF2B5EF4-FFF2-40B4-BE49-F238E27FC236}">
                <a16:creationId xmlns:a16="http://schemas.microsoft.com/office/drawing/2014/main" id="{D0A5BDE7-A44E-ACAF-07EE-A81731EEA9C9}"/>
              </a:ext>
            </a:extLst>
          </p:cNvPr>
          <p:cNvPicPr>
            <a:picLocks noGrp="1" noChangeAspect="1"/>
          </p:cNvPicPr>
          <p:nvPr>
            <p:ph idx="1"/>
          </p:nvPr>
        </p:nvPicPr>
        <p:blipFill>
          <a:blip r:embed="rId2"/>
          <a:stretch>
            <a:fillRect/>
          </a:stretch>
        </p:blipFill>
        <p:spPr>
          <a:xfrm>
            <a:off x="4648200" y="505838"/>
            <a:ext cx="7141723" cy="5826868"/>
          </a:xfrm>
          <a:prstGeom prst="rect">
            <a:avLst/>
          </a:prstGeom>
        </p:spPr>
      </p:pic>
    </p:spTree>
    <p:extLst>
      <p:ext uri="{BB962C8B-B14F-4D97-AF65-F5344CB8AC3E}">
        <p14:creationId xmlns:p14="http://schemas.microsoft.com/office/powerpoint/2010/main" val="241107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231C10FD-2601-0D85-B907-B363222B71F5}"/>
              </a:ext>
            </a:extLst>
          </p:cNvPr>
          <p:cNvSpPr>
            <a:spLocks noGrp="1"/>
          </p:cNvSpPr>
          <p:nvPr>
            <p:ph type="body" sz="half" idx="2"/>
          </p:nvPr>
        </p:nvSpPr>
        <p:spPr>
          <a:xfrm>
            <a:off x="685800" y="1619589"/>
            <a:ext cx="3680885" cy="3161626"/>
          </a:xfrm>
        </p:spPr>
        <p:txBody>
          <a:bodyPr/>
          <a:lstStyle/>
          <a:p>
            <a:r>
              <a:rPr lang="en-US" dirty="0"/>
              <a:t>Dans ce gr</a:t>
            </a:r>
            <a:r>
              <a:rPr lang="fr-FR" dirty="0"/>
              <a:t>aphique, on a une comparaison de la moyenne de salaire et du secteur d’activité par rapport au sexe. Et nous remarquons que les femmes ne sont plus représentées que dans la construction mais sinon dans les autres secteurs d’activité, les hommes dominent. </a:t>
            </a:r>
            <a:endParaRPr lang="en-US" dirty="0"/>
          </a:p>
        </p:txBody>
      </p:sp>
      <p:pic>
        <p:nvPicPr>
          <p:cNvPr id="11" name="Espace réservé du contenu 10">
            <a:extLst>
              <a:ext uri="{FF2B5EF4-FFF2-40B4-BE49-F238E27FC236}">
                <a16:creationId xmlns:a16="http://schemas.microsoft.com/office/drawing/2014/main" id="{78B5C05A-B141-9BAF-0F90-9C80C6EAA47D}"/>
              </a:ext>
            </a:extLst>
          </p:cNvPr>
          <p:cNvPicPr>
            <a:picLocks noGrp="1" noChangeAspect="1"/>
          </p:cNvPicPr>
          <p:nvPr>
            <p:ph idx="1"/>
          </p:nvPr>
        </p:nvPicPr>
        <p:blipFill>
          <a:blip r:embed="rId2"/>
          <a:stretch>
            <a:fillRect/>
          </a:stretch>
        </p:blipFill>
        <p:spPr>
          <a:xfrm>
            <a:off x="4648200" y="564204"/>
            <a:ext cx="7005536" cy="5972783"/>
          </a:xfrm>
          <a:prstGeom prst="rect">
            <a:avLst/>
          </a:prstGeom>
        </p:spPr>
      </p:pic>
    </p:spTree>
    <p:extLst>
      <p:ext uri="{BB962C8B-B14F-4D97-AF65-F5344CB8AC3E}">
        <p14:creationId xmlns:p14="http://schemas.microsoft.com/office/powerpoint/2010/main" val="382607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A5BF861A-C0B9-A626-792C-AC68DB94B5AE}"/>
              </a:ext>
            </a:extLst>
          </p:cNvPr>
          <p:cNvSpPr>
            <a:spLocks noGrp="1"/>
          </p:cNvSpPr>
          <p:nvPr>
            <p:ph type="body" sz="half" idx="2"/>
          </p:nvPr>
        </p:nvSpPr>
        <p:spPr>
          <a:xfrm>
            <a:off x="685800" y="1102932"/>
            <a:ext cx="3680885" cy="4171801"/>
          </a:xfrm>
        </p:spPr>
        <p:txBody>
          <a:bodyPr/>
          <a:lstStyle/>
          <a:p>
            <a:r>
              <a:rPr lang="fr-FR" dirty="0"/>
              <a:t>Dans ce graphe, on remarque que la moyenne de salaire dépend de la taille de l’entreprise. Plus l’entreprise a des postes plus la moyenne de salaire est importante.</a:t>
            </a:r>
          </a:p>
        </p:txBody>
      </p:sp>
      <p:pic>
        <p:nvPicPr>
          <p:cNvPr id="10" name="Espace réservé du contenu 9">
            <a:extLst>
              <a:ext uri="{FF2B5EF4-FFF2-40B4-BE49-F238E27FC236}">
                <a16:creationId xmlns:a16="http://schemas.microsoft.com/office/drawing/2014/main" id="{1B4D9DDD-E074-4D90-DC99-F5BA5B57C4DF}"/>
              </a:ext>
            </a:extLst>
          </p:cNvPr>
          <p:cNvPicPr>
            <a:picLocks noGrp="1" noChangeAspect="1"/>
          </p:cNvPicPr>
          <p:nvPr>
            <p:ph idx="1"/>
          </p:nvPr>
        </p:nvPicPr>
        <p:blipFill>
          <a:blip r:embed="rId2"/>
          <a:stretch>
            <a:fillRect/>
          </a:stretch>
        </p:blipFill>
        <p:spPr>
          <a:xfrm>
            <a:off x="4648200" y="330740"/>
            <a:ext cx="7102813" cy="6177064"/>
          </a:xfrm>
        </p:spPr>
      </p:pic>
    </p:spTree>
    <p:extLst>
      <p:ext uri="{BB962C8B-B14F-4D97-AF65-F5344CB8AC3E}">
        <p14:creationId xmlns:p14="http://schemas.microsoft.com/office/powerpoint/2010/main" val="407757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0F966BEA-F14D-C27D-BB66-C3912E2CA0A3}"/>
              </a:ext>
            </a:extLst>
          </p:cNvPr>
          <p:cNvSpPr>
            <a:spLocks noGrp="1"/>
          </p:cNvSpPr>
          <p:nvPr>
            <p:ph type="body" sz="half" idx="2"/>
          </p:nvPr>
        </p:nvSpPr>
        <p:spPr>
          <a:xfrm>
            <a:off x="190501" y="1429331"/>
            <a:ext cx="3784600" cy="3845402"/>
          </a:xfrm>
        </p:spPr>
        <p:txBody>
          <a:bodyPr/>
          <a:lstStyle/>
          <a:p>
            <a:r>
              <a:rPr lang="fr-SN" dirty="0"/>
              <a:t>Ce graphe nous permet de connaitre les influenceurs qui augmentent la moyenne de salaire. Ici on remarque que le secteur d’activité qui influence plus la moyenne de salaire est la cokéfaction et raffinage, suivi des activités financières et assurance et enfin l’information et la communication.</a:t>
            </a:r>
          </a:p>
          <a:p>
            <a:r>
              <a:rPr lang="fr-SN" dirty="0"/>
              <a:t>La cokéfaction et le raffinage sont aussi important que l’hébergement  et la restauration car ils influencent la moyenne de salaire.</a:t>
            </a:r>
          </a:p>
        </p:txBody>
      </p:sp>
      <p:pic>
        <p:nvPicPr>
          <p:cNvPr id="7" name="Espace réservé du contenu 6">
            <a:extLst>
              <a:ext uri="{FF2B5EF4-FFF2-40B4-BE49-F238E27FC236}">
                <a16:creationId xmlns:a16="http://schemas.microsoft.com/office/drawing/2014/main" id="{6B4042B3-437F-5A63-4073-73325E171F3E}"/>
              </a:ext>
            </a:extLst>
          </p:cNvPr>
          <p:cNvPicPr>
            <a:picLocks noGrp="1" noChangeAspect="1"/>
          </p:cNvPicPr>
          <p:nvPr>
            <p:ph idx="1"/>
          </p:nvPr>
        </p:nvPicPr>
        <p:blipFill>
          <a:blip r:embed="rId2"/>
          <a:stretch>
            <a:fillRect/>
          </a:stretch>
        </p:blipFill>
        <p:spPr>
          <a:xfrm>
            <a:off x="4648200" y="593387"/>
            <a:ext cx="6995809" cy="5583677"/>
          </a:xfrm>
        </p:spPr>
      </p:pic>
    </p:spTree>
    <p:extLst>
      <p:ext uri="{BB962C8B-B14F-4D97-AF65-F5344CB8AC3E}">
        <p14:creationId xmlns:p14="http://schemas.microsoft.com/office/powerpoint/2010/main" val="270996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0F966BEA-F14D-C27D-BB66-C3912E2CA0A3}"/>
              </a:ext>
            </a:extLst>
          </p:cNvPr>
          <p:cNvSpPr>
            <a:spLocks noGrp="1"/>
          </p:cNvSpPr>
          <p:nvPr>
            <p:ph type="body" sz="half" idx="2"/>
          </p:nvPr>
        </p:nvSpPr>
        <p:spPr>
          <a:xfrm>
            <a:off x="190501" y="1429331"/>
            <a:ext cx="3784600" cy="3845402"/>
          </a:xfrm>
        </p:spPr>
        <p:txBody>
          <a:bodyPr/>
          <a:lstStyle/>
          <a:p>
            <a:r>
              <a:rPr lang="fr-SN" dirty="0"/>
              <a:t>Ce graphe nous permet de connaitre les influenceurs qui diminuent la moyenne de salaire. Ici on remarque que le secteur d’activité qui influence plus la moyenne de salaire est l’hébergement et la restauration. Nous remarquons que lorsque ce secteur réalise des problèmes la moyenne de salaire diminue aussi.</a:t>
            </a:r>
          </a:p>
        </p:txBody>
      </p:sp>
      <p:pic>
        <p:nvPicPr>
          <p:cNvPr id="6" name="Espace réservé du contenu 5">
            <a:extLst>
              <a:ext uri="{FF2B5EF4-FFF2-40B4-BE49-F238E27FC236}">
                <a16:creationId xmlns:a16="http://schemas.microsoft.com/office/drawing/2014/main" id="{3440BBFA-5C8F-0CF4-9500-D68D99780D44}"/>
              </a:ext>
            </a:extLst>
          </p:cNvPr>
          <p:cNvPicPr>
            <a:picLocks noGrp="1" noChangeAspect="1"/>
          </p:cNvPicPr>
          <p:nvPr>
            <p:ph idx="1"/>
          </p:nvPr>
        </p:nvPicPr>
        <p:blipFill>
          <a:blip r:embed="rId2"/>
          <a:stretch>
            <a:fillRect/>
          </a:stretch>
        </p:blipFill>
        <p:spPr>
          <a:xfrm>
            <a:off x="4270443" y="204281"/>
            <a:ext cx="7568119" cy="6391072"/>
          </a:xfrm>
        </p:spPr>
      </p:pic>
    </p:spTree>
    <p:extLst>
      <p:ext uri="{BB962C8B-B14F-4D97-AF65-F5344CB8AC3E}">
        <p14:creationId xmlns:p14="http://schemas.microsoft.com/office/powerpoint/2010/main" val="199954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0F966BEA-F14D-C27D-BB66-C3912E2CA0A3}"/>
              </a:ext>
            </a:extLst>
          </p:cNvPr>
          <p:cNvSpPr>
            <a:spLocks noGrp="1"/>
          </p:cNvSpPr>
          <p:nvPr>
            <p:ph type="body" sz="half" idx="2"/>
          </p:nvPr>
        </p:nvSpPr>
        <p:spPr>
          <a:xfrm>
            <a:off x="190501" y="1429331"/>
            <a:ext cx="3784600" cy="3845402"/>
          </a:xfrm>
        </p:spPr>
        <p:txBody>
          <a:bodyPr/>
          <a:lstStyle/>
          <a:p>
            <a:r>
              <a:rPr lang="fr-SN" dirty="0"/>
              <a:t>Le Dashboard nous permet de savoir que la moyenne de salaire est influencée par la taille de l’entreprise et par les professions sociales. Mais aussi que les femmes ne sont pas aussi représentées dans les secteurs d’activité.</a:t>
            </a:r>
          </a:p>
        </p:txBody>
      </p:sp>
      <p:pic>
        <p:nvPicPr>
          <p:cNvPr id="7" name="Espace réservé du contenu 6">
            <a:extLst>
              <a:ext uri="{FF2B5EF4-FFF2-40B4-BE49-F238E27FC236}">
                <a16:creationId xmlns:a16="http://schemas.microsoft.com/office/drawing/2014/main" id="{C16BFFB2-E718-6EAB-A245-30399DA942E7}"/>
              </a:ext>
            </a:extLst>
          </p:cNvPr>
          <p:cNvPicPr>
            <a:picLocks noGrp="1" noChangeAspect="1"/>
          </p:cNvPicPr>
          <p:nvPr>
            <p:ph idx="1"/>
          </p:nvPr>
        </p:nvPicPr>
        <p:blipFill>
          <a:blip r:embed="rId2"/>
          <a:stretch>
            <a:fillRect/>
          </a:stretch>
        </p:blipFill>
        <p:spPr>
          <a:xfrm>
            <a:off x="3975101" y="437745"/>
            <a:ext cx="7931553" cy="5972783"/>
          </a:xfrm>
        </p:spPr>
      </p:pic>
    </p:spTree>
    <p:extLst>
      <p:ext uri="{BB962C8B-B14F-4D97-AF65-F5344CB8AC3E}">
        <p14:creationId xmlns:p14="http://schemas.microsoft.com/office/powerpoint/2010/main" val="173963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BCB7C-A6FC-4118-9027-468ECFDE6455}"/>
              </a:ext>
            </a:extLst>
          </p:cNvPr>
          <p:cNvSpPr>
            <a:spLocks noGrp="1"/>
          </p:cNvSpPr>
          <p:nvPr>
            <p:ph type="title"/>
          </p:nvPr>
        </p:nvSpPr>
        <p:spPr>
          <a:xfrm>
            <a:off x="685800" y="4732865"/>
            <a:ext cx="10131427" cy="493712"/>
          </a:xfrm>
        </p:spPr>
        <p:txBody>
          <a:bodyPr rtlCol="0" anchor="b">
            <a:noAutofit/>
          </a:bodyPr>
          <a:lstStyle/>
          <a:p>
            <a:pPr rtl="0"/>
            <a:r>
              <a:rPr lang="fr-FR" sz="7200"/>
              <a:t>Merci!</a:t>
            </a:r>
            <a:endParaRPr lang="fr-FR" sz="7200" dirty="0"/>
          </a:p>
        </p:txBody>
      </p:sp>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extLst>
              <a:ext uri="{28A0092B-C50C-407E-A947-70E740481C1C}">
                <a14:useLocalDpi xmlns:a14="http://schemas.microsoft.com/office/drawing/2010/main"/>
              </a:ext>
            </a:extLst>
          </a:blip>
          <a:srcRect t="16081" r="2" b="19688"/>
          <a:stretch/>
        </p:blipFill>
        <p:spPr>
          <a:xfrm>
            <a:off x="1371600" y="932112"/>
            <a:ext cx="8759827" cy="316497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0</TotalTime>
  <Words>302</Words>
  <Application>Microsoft Office PowerPoint</Application>
  <PresentationFormat>Grand écran</PresentationFormat>
  <Paragraphs>14</Paragraphs>
  <Slides>8</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Céleste</vt:lpstr>
      <vt:lpstr>Data Visualisation </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dc:title>
  <dc:creator>SOW Sokhna Awa Falilou</dc:creator>
  <cp:lastModifiedBy>Sokhna Awa Falilou Sow</cp:lastModifiedBy>
  <cp:revision>2</cp:revision>
  <dcterms:created xsi:type="dcterms:W3CDTF">2024-03-11T12:05:15Z</dcterms:created>
  <dcterms:modified xsi:type="dcterms:W3CDTF">2024-03-19T21:30:44Z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