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5" r:id="rId6"/>
    <p:sldId id="278" r:id="rId7"/>
    <p:sldId id="279" r:id="rId8"/>
    <p:sldId id="281" r:id="rId9"/>
    <p:sldId id="280" r:id="rId10"/>
    <p:sldId id="283" r:id="rId11"/>
    <p:sldId id="274"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5033" autoAdjust="0"/>
  </p:normalViewPr>
  <p:slideViewPr>
    <p:cSldViewPr snapToGrid="0" snapToObjects="1">
      <p:cViewPr>
        <p:scale>
          <a:sx n="75" d="100"/>
          <a:sy n="75" d="100"/>
        </p:scale>
        <p:origin x="6" y="5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11/03/2024</a:t>
            </a:fld>
            <a:endParaRPr lang="fr-FR" dirty="0"/>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11/03/2024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8</a:t>
            </a:fld>
            <a:endParaRPr lang="fr-FR"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11/03/2024</a:t>
            </a:fld>
            <a:endParaRPr lang="fr-FR" noProof="0" dirty="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dirty="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11/03/2024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11/03/2024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11/03/2024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11/03/2024</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11/03/2024</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11/03/2024</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11/03/2024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11/03/2024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11/03/2024</a:t>
            </a:fld>
            <a:endParaRPr lang="fr-FR" noProof="0" dirty="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dirty="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C7600-5BA8-4A54-887F-74AF87750A31}"/>
              </a:ext>
            </a:extLst>
          </p:cNvPr>
          <p:cNvSpPr>
            <a:spLocks noGrp="1"/>
          </p:cNvSpPr>
          <p:nvPr>
            <p:ph type="title"/>
          </p:nvPr>
        </p:nvSpPr>
        <p:spPr>
          <a:xfrm>
            <a:off x="685800" y="2074333"/>
            <a:ext cx="3680885" cy="1371600"/>
          </a:xfrm>
        </p:spPr>
        <p:txBody>
          <a:bodyPr rtlCol="0" anchor="b">
            <a:normAutofit/>
          </a:bodyPr>
          <a:lstStyle/>
          <a:p>
            <a:pPr rtl="0"/>
            <a:r>
              <a:rPr lang="fr-FR" b="1" dirty="0"/>
              <a:t>Data Visualisation </a:t>
            </a:r>
          </a:p>
        </p:txBody>
      </p:sp>
      <p:pic>
        <p:nvPicPr>
          <p:cNvPr id="5" name="Image 4">
            <a:extLst>
              <a:ext uri="{FF2B5EF4-FFF2-40B4-BE49-F238E27FC236}">
                <a16:creationId xmlns:a16="http://schemas.microsoft.com/office/drawing/2014/main" id="{7C454B0C-0819-4D56-9275-BCE254DA659D}"/>
              </a:ext>
            </a:extLst>
          </p:cNvPr>
          <p:cNvPicPr>
            <a:picLocks noChangeAspect="1"/>
          </p:cNvPicPr>
          <p:nvPr/>
        </p:nvPicPr>
        <p:blipFill>
          <a:blip r:embed="rId3"/>
          <a:srcRect l="15927" r="15927"/>
          <a:stretch/>
        </p:blipFill>
        <p:spPr>
          <a:xfrm>
            <a:off x="4648201" y="609601"/>
            <a:ext cx="6169026" cy="5181600"/>
          </a:xfrm>
          <a:prstGeom prst="rect">
            <a:avLst/>
          </a:prstGeom>
          <a:noFill/>
        </p:spPr>
      </p:pic>
      <p:sp>
        <p:nvSpPr>
          <p:cNvPr id="3" name="Sous-titre 2">
            <a:extLst>
              <a:ext uri="{FF2B5EF4-FFF2-40B4-BE49-F238E27FC236}">
                <a16:creationId xmlns:a16="http://schemas.microsoft.com/office/drawing/2014/main" id="{AE584786-6548-4BB4-95FD-977AD1F362C6}"/>
              </a:ext>
            </a:extLst>
          </p:cNvPr>
          <p:cNvSpPr>
            <a:spLocks noGrp="1"/>
          </p:cNvSpPr>
          <p:nvPr>
            <p:ph type="body" sz="half" idx="2"/>
          </p:nvPr>
        </p:nvSpPr>
        <p:spPr>
          <a:xfrm>
            <a:off x="685800" y="3445933"/>
            <a:ext cx="3680885" cy="1828800"/>
          </a:xfrm>
        </p:spPr>
        <p:txBody>
          <a:bodyPr rtlCol="0" anchor="t">
            <a:normAutofit/>
          </a:bodyPr>
          <a:lstStyle/>
          <a:p>
            <a:pPr rtl="0"/>
            <a:r>
              <a:rPr lang="fr-FR" dirty="0"/>
              <a:t>TD 1: Introduction au Power BI pour manipuler des données </a:t>
            </a:r>
          </a:p>
          <a:p>
            <a:pPr rtl="0"/>
            <a:endParaRPr lang="fr-FR" dirty="0"/>
          </a:p>
          <a:p>
            <a:pPr rtl="0"/>
            <a:r>
              <a:rPr lang="fr-FR" dirty="0"/>
              <a:t>Fait par: </a:t>
            </a:r>
            <a:r>
              <a:rPr lang="fr-FR" sz="2000" b="1" dirty="0"/>
              <a:t>Sokhna Awa Falilou Sow </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C7527-BBA5-AA98-3AFF-2008F3619723}"/>
              </a:ext>
            </a:extLst>
          </p:cNvPr>
          <p:cNvSpPr>
            <a:spLocks noGrp="1"/>
          </p:cNvSpPr>
          <p:nvPr>
            <p:ph type="title"/>
          </p:nvPr>
        </p:nvSpPr>
        <p:spPr>
          <a:xfrm>
            <a:off x="685801" y="609600"/>
            <a:ext cx="10131425" cy="1456267"/>
          </a:xfrm>
        </p:spPr>
        <p:txBody>
          <a:bodyPr anchor="ctr">
            <a:normAutofit/>
          </a:bodyPr>
          <a:lstStyle/>
          <a:p>
            <a:r>
              <a:rPr lang="fr-SN" dirty="0"/>
              <a:t>Contenu du lexique</a:t>
            </a:r>
          </a:p>
        </p:txBody>
      </p:sp>
      <p:pic>
        <p:nvPicPr>
          <p:cNvPr id="5" name="Image 4">
            <a:extLst>
              <a:ext uri="{FF2B5EF4-FFF2-40B4-BE49-F238E27FC236}">
                <a16:creationId xmlns:a16="http://schemas.microsoft.com/office/drawing/2014/main" id="{F9E7A818-90B6-CA72-4C6D-1A12875C5371}"/>
              </a:ext>
            </a:extLst>
          </p:cNvPr>
          <p:cNvPicPr>
            <a:picLocks noChangeAspect="1"/>
          </p:cNvPicPr>
          <p:nvPr/>
        </p:nvPicPr>
        <p:blipFill>
          <a:blip r:embed="rId2"/>
          <a:stretch>
            <a:fillRect/>
          </a:stretch>
        </p:blipFill>
        <p:spPr>
          <a:xfrm>
            <a:off x="685801" y="1816101"/>
            <a:ext cx="10426699" cy="4724400"/>
          </a:xfrm>
          <a:prstGeom prst="rect">
            <a:avLst/>
          </a:prstGeom>
          <a:noFill/>
        </p:spPr>
      </p:pic>
    </p:spTree>
    <p:extLst>
      <p:ext uri="{BB962C8B-B14F-4D97-AF65-F5344CB8AC3E}">
        <p14:creationId xmlns:p14="http://schemas.microsoft.com/office/powerpoint/2010/main" val="213925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DB336D7D-F8EC-103B-017C-4331F813944C}"/>
              </a:ext>
            </a:extLst>
          </p:cNvPr>
          <p:cNvPicPr>
            <a:picLocks noGrp="1" noChangeAspect="1"/>
          </p:cNvPicPr>
          <p:nvPr>
            <p:ph idx="1"/>
          </p:nvPr>
        </p:nvPicPr>
        <p:blipFill>
          <a:blip r:embed="rId2"/>
          <a:stretch>
            <a:fillRect/>
          </a:stretch>
        </p:blipFill>
        <p:spPr>
          <a:xfrm>
            <a:off x="4648200" y="762000"/>
            <a:ext cx="6438899" cy="5270500"/>
          </a:xfrm>
          <a:noFill/>
        </p:spPr>
      </p:pic>
      <p:sp>
        <p:nvSpPr>
          <p:cNvPr id="14" name="Text Placeholder 3">
            <a:extLst>
              <a:ext uri="{FF2B5EF4-FFF2-40B4-BE49-F238E27FC236}">
                <a16:creationId xmlns:a16="http://schemas.microsoft.com/office/drawing/2014/main" id="{47E9E3BC-AE19-E8AC-6C53-DC3A683C6798}"/>
              </a:ext>
            </a:extLst>
          </p:cNvPr>
          <p:cNvSpPr>
            <a:spLocks noGrp="1"/>
          </p:cNvSpPr>
          <p:nvPr>
            <p:ph type="body" sz="half" idx="2"/>
          </p:nvPr>
        </p:nvSpPr>
        <p:spPr>
          <a:xfrm>
            <a:off x="685800" y="1434518"/>
            <a:ext cx="3680885" cy="3840215"/>
          </a:xfrm>
        </p:spPr>
        <p:txBody>
          <a:bodyPr/>
          <a:lstStyle/>
          <a:p>
            <a:r>
              <a:rPr lang="fr-FR" dirty="0"/>
              <a:t>Dans cette représentation nous avons les bénéfices par produit. On remarque que le paseo rapporte plus de bénéfices suivis du VTT, du Amarila, du Velo, du Montana et enfin du Carretera.</a:t>
            </a:r>
          </a:p>
        </p:txBody>
      </p:sp>
    </p:spTree>
    <p:extLst>
      <p:ext uri="{BB962C8B-B14F-4D97-AF65-F5344CB8AC3E}">
        <p14:creationId xmlns:p14="http://schemas.microsoft.com/office/powerpoint/2010/main" val="241107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43F7DE4-A659-B192-2F2F-47567039CA45}"/>
              </a:ext>
            </a:extLst>
          </p:cNvPr>
          <p:cNvPicPr>
            <a:picLocks noGrp="1" noChangeAspect="1"/>
          </p:cNvPicPr>
          <p:nvPr>
            <p:ph idx="1"/>
          </p:nvPr>
        </p:nvPicPr>
        <p:blipFill>
          <a:blip r:embed="rId2"/>
          <a:stretch>
            <a:fillRect/>
          </a:stretch>
        </p:blipFill>
        <p:spPr>
          <a:xfrm>
            <a:off x="4648200" y="596900"/>
            <a:ext cx="6413499" cy="5448300"/>
          </a:xfrm>
          <a:noFill/>
        </p:spPr>
      </p:pic>
      <p:sp>
        <p:nvSpPr>
          <p:cNvPr id="12" name="Text Placeholder 3">
            <a:extLst>
              <a:ext uri="{FF2B5EF4-FFF2-40B4-BE49-F238E27FC236}">
                <a16:creationId xmlns:a16="http://schemas.microsoft.com/office/drawing/2014/main" id="{231C10FD-2601-0D85-B907-B363222B71F5}"/>
              </a:ext>
            </a:extLst>
          </p:cNvPr>
          <p:cNvSpPr>
            <a:spLocks noGrp="1"/>
          </p:cNvSpPr>
          <p:nvPr>
            <p:ph type="body" sz="half" idx="2"/>
          </p:nvPr>
        </p:nvSpPr>
        <p:spPr>
          <a:xfrm>
            <a:off x="685800" y="1619589"/>
            <a:ext cx="3680885" cy="3161626"/>
          </a:xfrm>
        </p:spPr>
        <p:txBody>
          <a:bodyPr/>
          <a:lstStyle/>
          <a:p>
            <a:r>
              <a:rPr lang="en-US" dirty="0"/>
              <a:t>Dans ce gr</a:t>
            </a:r>
            <a:r>
              <a:rPr lang="fr-FR" dirty="0"/>
              <a:t>aphique, on a une courbe qui montre la réduction sur les produits de ce fait on remarque que paseo est le produit le plus réduit par rapport aux autres produits.</a:t>
            </a:r>
            <a:endParaRPr lang="en-US" dirty="0"/>
          </a:p>
        </p:txBody>
      </p:sp>
    </p:spTree>
    <p:extLst>
      <p:ext uri="{BB962C8B-B14F-4D97-AF65-F5344CB8AC3E}">
        <p14:creationId xmlns:p14="http://schemas.microsoft.com/office/powerpoint/2010/main" val="382607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979A054-55E1-5B08-FAAB-0214D1960797}"/>
              </a:ext>
            </a:extLst>
          </p:cNvPr>
          <p:cNvPicPr>
            <a:picLocks noChangeAspect="1"/>
          </p:cNvPicPr>
          <p:nvPr/>
        </p:nvPicPr>
        <p:blipFill>
          <a:blip r:embed="rId2"/>
          <a:stretch>
            <a:fillRect/>
          </a:stretch>
        </p:blipFill>
        <p:spPr>
          <a:xfrm>
            <a:off x="4648200" y="1041400"/>
            <a:ext cx="6388099" cy="4533900"/>
          </a:xfrm>
          <a:prstGeom prst="rect">
            <a:avLst/>
          </a:prstGeom>
          <a:noFill/>
        </p:spPr>
      </p:pic>
      <p:sp>
        <p:nvSpPr>
          <p:cNvPr id="12" name="Text Placeholder 3">
            <a:extLst>
              <a:ext uri="{FF2B5EF4-FFF2-40B4-BE49-F238E27FC236}">
                <a16:creationId xmlns:a16="http://schemas.microsoft.com/office/drawing/2014/main" id="{F9C33F14-11ED-0EED-382F-D09DEFF9E98C}"/>
              </a:ext>
            </a:extLst>
          </p:cNvPr>
          <p:cNvSpPr>
            <a:spLocks noGrp="1"/>
          </p:cNvSpPr>
          <p:nvPr>
            <p:ph type="body" sz="half" idx="2"/>
          </p:nvPr>
        </p:nvSpPr>
        <p:spPr>
          <a:xfrm>
            <a:off x="685800" y="1574800"/>
            <a:ext cx="3680885" cy="3699933"/>
          </a:xfrm>
        </p:spPr>
        <p:txBody>
          <a:bodyPr/>
          <a:lstStyle/>
          <a:p>
            <a:r>
              <a:rPr lang="fr-FR" dirty="0"/>
              <a:t>Dans cette représentation, on remarque que le coût des marchandises vendues est inférieure aux ventes selon les détenteurs des actions. Mais pour les entreprises le COGS et supérieure aux ventes.</a:t>
            </a:r>
          </a:p>
        </p:txBody>
      </p:sp>
    </p:spTree>
    <p:extLst>
      <p:ext uri="{BB962C8B-B14F-4D97-AF65-F5344CB8AC3E}">
        <p14:creationId xmlns:p14="http://schemas.microsoft.com/office/powerpoint/2010/main" val="392138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81D451E9-2FE6-0DD5-AEE3-F863557C4FD2}"/>
              </a:ext>
            </a:extLst>
          </p:cNvPr>
          <p:cNvPicPr>
            <a:picLocks noGrp="1" noChangeAspect="1"/>
          </p:cNvPicPr>
          <p:nvPr>
            <p:ph idx="1"/>
          </p:nvPr>
        </p:nvPicPr>
        <p:blipFill>
          <a:blip r:embed="rId2"/>
          <a:stretch>
            <a:fillRect/>
          </a:stretch>
        </p:blipFill>
        <p:spPr>
          <a:xfrm>
            <a:off x="4648201" y="1102932"/>
            <a:ext cx="6169026" cy="4194938"/>
          </a:xfrm>
          <a:noFill/>
        </p:spPr>
      </p:pic>
      <p:sp>
        <p:nvSpPr>
          <p:cNvPr id="16" name="Text Placeholder 3">
            <a:extLst>
              <a:ext uri="{FF2B5EF4-FFF2-40B4-BE49-F238E27FC236}">
                <a16:creationId xmlns:a16="http://schemas.microsoft.com/office/drawing/2014/main" id="{A5BF861A-C0B9-A626-792C-AC68DB94B5AE}"/>
              </a:ext>
            </a:extLst>
          </p:cNvPr>
          <p:cNvSpPr>
            <a:spLocks noGrp="1"/>
          </p:cNvSpPr>
          <p:nvPr>
            <p:ph type="body" sz="half" idx="2"/>
          </p:nvPr>
        </p:nvSpPr>
        <p:spPr>
          <a:xfrm>
            <a:off x="685800" y="1102932"/>
            <a:ext cx="3680885" cy="4171801"/>
          </a:xfrm>
        </p:spPr>
        <p:txBody>
          <a:bodyPr/>
          <a:lstStyle/>
          <a:p>
            <a:r>
              <a:rPr lang="fr-FR" dirty="0"/>
              <a:t>Dans ce graphe, on remarque que les bénéfices sont plus importants que le prix de fabrication pour le gouvernement, les Small business, les Channel Partner et Midmarket. Mais pour les entreprises le prix de fabrication est supérieur au bénéfice</a:t>
            </a:r>
          </a:p>
        </p:txBody>
      </p:sp>
    </p:spTree>
    <p:extLst>
      <p:ext uri="{BB962C8B-B14F-4D97-AF65-F5344CB8AC3E}">
        <p14:creationId xmlns:p14="http://schemas.microsoft.com/office/powerpoint/2010/main" val="407757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24CE0E86-5E99-BA01-EB37-1171A9402FBE}"/>
              </a:ext>
            </a:extLst>
          </p:cNvPr>
          <p:cNvPicPr>
            <a:picLocks noGrp="1" noChangeAspect="1"/>
          </p:cNvPicPr>
          <p:nvPr>
            <p:ph idx="1"/>
          </p:nvPr>
        </p:nvPicPr>
        <p:blipFill>
          <a:blip r:embed="rId2"/>
          <a:stretch>
            <a:fillRect/>
          </a:stretch>
        </p:blipFill>
        <p:spPr>
          <a:xfrm>
            <a:off x="4279900" y="393700"/>
            <a:ext cx="7048500" cy="5918199"/>
          </a:xfrm>
        </p:spPr>
      </p:pic>
      <p:sp>
        <p:nvSpPr>
          <p:cNvPr id="4" name="Espace réservé du texte 3">
            <a:extLst>
              <a:ext uri="{FF2B5EF4-FFF2-40B4-BE49-F238E27FC236}">
                <a16:creationId xmlns:a16="http://schemas.microsoft.com/office/drawing/2014/main" id="{0F966BEA-F14D-C27D-BB66-C3912E2CA0A3}"/>
              </a:ext>
            </a:extLst>
          </p:cNvPr>
          <p:cNvSpPr>
            <a:spLocks noGrp="1"/>
          </p:cNvSpPr>
          <p:nvPr>
            <p:ph type="body" sz="half" idx="2"/>
          </p:nvPr>
        </p:nvSpPr>
        <p:spPr>
          <a:xfrm>
            <a:off x="190501" y="1429331"/>
            <a:ext cx="3784600" cy="3845402"/>
          </a:xfrm>
        </p:spPr>
        <p:txBody>
          <a:bodyPr/>
          <a:lstStyle/>
          <a:p>
            <a:r>
              <a:rPr lang="fr-SN" dirty="0"/>
              <a:t>Le Dashboard nous permet de savoir que plus un produit est réduit plus il est vendu et génère des bénéfices importants.</a:t>
            </a:r>
          </a:p>
        </p:txBody>
      </p:sp>
    </p:spTree>
    <p:extLst>
      <p:ext uri="{BB962C8B-B14F-4D97-AF65-F5344CB8AC3E}">
        <p14:creationId xmlns:p14="http://schemas.microsoft.com/office/powerpoint/2010/main" val="270996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BCB7C-A6FC-4118-9027-468ECFDE6455}"/>
              </a:ext>
            </a:extLst>
          </p:cNvPr>
          <p:cNvSpPr>
            <a:spLocks noGrp="1"/>
          </p:cNvSpPr>
          <p:nvPr>
            <p:ph type="title"/>
          </p:nvPr>
        </p:nvSpPr>
        <p:spPr>
          <a:xfrm>
            <a:off x="685800" y="4732865"/>
            <a:ext cx="10131427" cy="493712"/>
          </a:xfrm>
        </p:spPr>
        <p:txBody>
          <a:bodyPr rtlCol="0" anchor="b">
            <a:noAutofit/>
          </a:bodyPr>
          <a:lstStyle/>
          <a:p>
            <a:pPr rtl="0"/>
            <a:r>
              <a:rPr lang="fr-FR" sz="7200"/>
              <a:t>Merci!</a:t>
            </a:r>
            <a:endParaRPr lang="fr-FR" sz="7200" dirty="0"/>
          </a:p>
        </p:txBody>
      </p:sp>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extLst>
              <a:ext uri="{28A0092B-C50C-407E-A947-70E740481C1C}">
                <a14:useLocalDpi xmlns:a14="http://schemas.microsoft.com/office/drawing/2010/main"/>
              </a:ext>
            </a:extLst>
          </a:blip>
          <a:srcRect t="16081" r="2" b="19688"/>
          <a:stretch/>
        </p:blipFill>
        <p:spPr>
          <a:xfrm>
            <a:off x="1371600" y="932112"/>
            <a:ext cx="8759827" cy="316497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0</TotalTime>
  <Words>196</Words>
  <Application>Microsoft Office PowerPoint</Application>
  <PresentationFormat>Grand écran</PresentationFormat>
  <Paragraphs>13</Paragraphs>
  <Slides>8</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Céleste</vt:lpstr>
      <vt:lpstr>Data Visualisation </vt:lpstr>
      <vt:lpstr>Contenu du lexique</vt:lpstr>
      <vt:lpstr>Présentation PowerPoint</vt:lpstr>
      <vt:lpstr>Présentation PowerPoint</vt:lpstr>
      <vt:lpstr>Présentation PowerPoint</vt:lpstr>
      <vt:lpstr>Présentation PowerPoint</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dc:title>
  <dc:creator>SOW Sokhna Awa Falilou</dc:creator>
  <cp:lastModifiedBy>Sokhna Awa Falilou Sow</cp:lastModifiedBy>
  <cp:revision>1</cp:revision>
  <dcterms:created xsi:type="dcterms:W3CDTF">2024-03-11T12:05:15Z</dcterms:created>
  <dcterms:modified xsi:type="dcterms:W3CDTF">2024-03-11T16:12:52Z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