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61" r:id="rId6"/>
    <p:sldId id="288" r:id="rId7"/>
    <p:sldId id="263" r:id="rId8"/>
    <p:sldId id="264" r:id="rId9"/>
    <p:sldId id="265" r:id="rId10"/>
    <p:sldId id="289" r:id="rId11"/>
    <p:sldId id="266" r:id="rId12"/>
    <p:sldId id="274" r:id="rId13"/>
    <p:sldId id="275" r:id="rId14"/>
    <p:sldId id="272" r:id="rId15"/>
    <p:sldId id="273" r:id="rId16"/>
    <p:sldId id="271" r:id="rId17"/>
    <p:sldId id="268" r:id="rId18"/>
    <p:sldId id="276" r:id="rId19"/>
    <p:sldId id="277" r:id="rId20"/>
    <p:sldId id="278" r:id="rId21"/>
    <p:sldId id="290" r:id="rId22"/>
    <p:sldId id="280" r:id="rId23"/>
    <p:sldId id="262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eu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3635"/>
    <a:srgbClr val="C80064"/>
    <a:srgbClr val="C33A1F"/>
    <a:srgbClr val="0000CC"/>
    <a:srgbClr val="9EFF29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5847" autoAdjust="0"/>
  </p:normalViewPr>
  <p:slideViewPr>
    <p:cSldViewPr snapToGrid="0">
      <p:cViewPr varScale="1">
        <p:scale>
          <a:sx n="95" d="100"/>
          <a:sy n="95" d="100"/>
        </p:scale>
        <p:origin x="73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DF0CE-B0D9-4C01-8019-13D005C8A622}" type="doc">
      <dgm:prSet loTypeId="urn:microsoft.com/office/officeart/2011/layout/HexagonRadial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DC2E68-E99E-478D-9345-D1501AABBDA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>
              <a:latin typeface="Century Gothic" panose="020B0502020202020204" pitchFamily="34" charset="0"/>
            </a:rPr>
            <a:t>Plan d’action</a:t>
          </a:r>
        </a:p>
      </dgm:t>
    </dgm:pt>
    <dgm:pt modelId="{013C47BF-63A6-438E-968D-78C61C742557}" type="parTrans" cxnId="{6A313563-906D-4505-BB79-06DE8D6A547A}">
      <dgm:prSet/>
      <dgm:spPr/>
      <dgm:t>
        <a:bodyPr/>
        <a:lstStyle/>
        <a:p>
          <a:endParaRPr lang="en-US"/>
        </a:p>
      </dgm:t>
    </dgm:pt>
    <dgm:pt modelId="{DE342D31-A96F-4805-A556-1ACE628E84E5}" type="sibTrans" cxnId="{6A313563-906D-4505-BB79-06DE8D6A547A}">
      <dgm:prSet/>
      <dgm:spPr/>
      <dgm:t>
        <a:bodyPr/>
        <a:lstStyle/>
        <a:p>
          <a:endParaRPr lang="en-US"/>
        </a:p>
      </dgm:t>
    </dgm:pt>
    <dgm:pt modelId="{9C4B6A84-B9A2-446C-BDB8-95F435E02400}">
      <dgm:prSet phldrT="[Text]"/>
      <dgm:spPr>
        <a:solidFill>
          <a:srgbClr val="00B0F0"/>
        </a:solidFill>
      </dgm:spPr>
      <dgm:t>
        <a:bodyPr/>
        <a:lstStyle/>
        <a:p>
          <a:r>
            <a:rPr lang="en-US" b="1"/>
            <a:t>01</a:t>
          </a:r>
        </a:p>
      </dgm:t>
    </dgm:pt>
    <dgm:pt modelId="{80A9DC11-CDBA-4BEA-96D9-6E427AB3394D}" type="parTrans" cxnId="{CEC25089-E8E5-428F-A52D-8E18DBBE73F7}">
      <dgm:prSet/>
      <dgm:spPr/>
      <dgm:t>
        <a:bodyPr/>
        <a:lstStyle/>
        <a:p>
          <a:endParaRPr lang="en-US"/>
        </a:p>
      </dgm:t>
    </dgm:pt>
    <dgm:pt modelId="{EB0DCCB5-1DE8-41BD-A1AC-B0EDB428409C}" type="sibTrans" cxnId="{CEC25089-E8E5-428F-A52D-8E18DBBE73F7}">
      <dgm:prSet/>
      <dgm:spPr/>
      <dgm:t>
        <a:bodyPr/>
        <a:lstStyle/>
        <a:p>
          <a:endParaRPr lang="en-US"/>
        </a:p>
      </dgm:t>
    </dgm:pt>
    <dgm:pt modelId="{6A411B4D-08F6-4A22-987E-EF4F472A8A0B}">
      <dgm:prSet phldrT="[Text]"/>
      <dgm:spPr>
        <a:solidFill>
          <a:srgbClr val="92D050"/>
        </a:solidFill>
      </dgm:spPr>
      <dgm:t>
        <a:bodyPr/>
        <a:lstStyle/>
        <a:p>
          <a:r>
            <a:rPr lang="en-US" b="1"/>
            <a:t>02</a:t>
          </a:r>
        </a:p>
      </dgm:t>
    </dgm:pt>
    <dgm:pt modelId="{0C2F815A-3C73-484F-81B6-D8EE78D2CC9D}" type="parTrans" cxnId="{CB51676F-A7A0-4163-84B2-1A6D6BF290A3}">
      <dgm:prSet/>
      <dgm:spPr/>
      <dgm:t>
        <a:bodyPr/>
        <a:lstStyle/>
        <a:p>
          <a:endParaRPr lang="en-US"/>
        </a:p>
      </dgm:t>
    </dgm:pt>
    <dgm:pt modelId="{6B268895-2866-4BE8-9555-0D25090F301F}" type="sibTrans" cxnId="{CB51676F-A7A0-4163-84B2-1A6D6BF290A3}">
      <dgm:prSet/>
      <dgm:spPr/>
      <dgm:t>
        <a:bodyPr/>
        <a:lstStyle/>
        <a:p>
          <a:endParaRPr lang="en-US"/>
        </a:p>
      </dgm:t>
    </dgm:pt>
    <dgm:pt modelId="{A01E9A96-C1A9-4CF7-A905-333BD96B2AA1}">
      <dgm:prSet phldrT="[Text]"/>
      <dgm:spPr>
        <a:solidFill>
          <a:srgbClr val="00FFFF"/>
        </a:solidFill>
      </dgm:spPr>
      <dgm:t>
        <a:bodyPr/>
        <a:lstStyle/>
        <a:p>
          <a:r>
            <a:rPr lang="en-US" b="1" dirty="0"/>
            <a:t>03</a:t>
          </a:r>
        </a:p>
      </dgm:t>
    </dgm:pt>
    <dgm:pt modelId="{A70899B2-A0B6-402B-A5D6-8892D15D694C}" type="parTrans" cxnId="{47987FE0-1447-4341-969C-96979B83091F}">
      <dgm:prSet/>
      <dgm:spPr/>
      <dgm:t>
        <a:bodyPr/>
        <a:lstStyle/>
        <a:p>
          <a:endParaRPr lang="en-US"/>
        </a:p>
      </dgm:t>
    </dgm:pt>
    <dgm:pt modelId="{A83939C1-8C30-477C-9014-6D7B8C2353E9}" type="sibTrans" cxnId="{47987FE0-1447-4341-969C-96979B83091F}">
      <dgm:prSet/>
      <dgm:spPr/>
      <dgm:t>
        <a:bodyPr/>
        <a:lstStyle/>
        <a:p>
          <a:endParaRPr lang="en-US"/>
        </a:p>
      </dgm:t>
    </dgm:pt>
    <dgm:pt modelId="{DF134A5E-F727-47DC-B8B5-4954B863B08B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/>
            <a:t>04</a:t>
          </a:r>
        </a:p>
      </dgm:t>
    </dgm:pt>
    <dgm:pt modelId="{48573A2C-E547-4978-BE9C-B9D97013366D}" type="parTrans" cxnId="{6D1BC5AD-E44D-4800-B8DB-31B6C635643A}">
      <dgm:prSet/>
      <dgm:spPr/>
      <dgm:t>
        <a:bodyPr/>
        <a:lstStyle/>
        <a:p>
          <a:endParaRPr lang="fr-FR"/>
        </a:p>
      </dgm:t>
    </dgm:pt>
    <dgm:pt modelId="{A86C9464-0D80-4B43-9377-D1D2012DE1BA}" type="sibTrans" cxnId="{6D1BC5AD-E44D-4800-B8DB-31B6C635643A}">
      <dgm:prSet/>
      <dgm:spPr/>
      <dgm:t>
        <a:bodyPr/>
        <a:lstStyle/>
        <a:p>
          <a:endParaRPr lang="fr-FR"/>
        </a:p>
      </dgm:t>
    </dgm:pt>
    <dgm:pt modelId="{ADFFF50F-26ED-4DF9-A786-82F6FDFDE32D}" type="pres">
      <dgm:prSet presAssocID="{C29DF0CE-B0D9-4C01-8019-13D005C8A62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757F35A-66D0-4AFD-BE0E-8C2ACE3EF68A}" type="pres">
      <dgm:prSet presAssocID="{2CDC2E68-E99E-478D-9345-D1501AABBDA5}" presName="Parent" presStyleLbl="node0" presStyleIdx="0" presStyleCnt="1">
        <dgm:presLayoutVars>
          <dgm:chMax val="6"/>
          <dgm:chPref val="6"/>
        </dgm:presLayoutVars>
      </dgm:prSet>
      <dgm:spPr/>
    </dgm:pt>
    <dgm:pt modelId="{FD5401F8-BEA3-4D5D-95A0-F1A49B225578}" type="pres">
      <dgm:prSet presAssocID="{9C4B6A84-B9A2-446C-BDB8-95F435E02400}" presName="Accent1" presStyleCnt="0"/>
      <dgm:spPr/>
    </dgm:pt>
    <dgm:pt modelId="{0ABD5BE3-7811-4701-A5B7-8B61BEAF9E4B}" type="pres">
      <dgm:prSet presAssocID="{9C4B6A84-B9A2-446C-BDB8-95F435E02400}" presName="Accent" presStyleLbl="bgShp" presStyleIdx="0" presStyleCnt="4"/>
      <dgm:spPr/>
    </dgm:pt>
    <dgm:pt modelId="{7E3E8989-B856-4E14-81CF-B5BF6A3D60A8}" type="pres">
      <dgm:prSet presAssocID="{9C4B6A84-B9A2-446C-BDB8-95F435E02400}" presName="Child1" presStyleLbl="node1" presStyleIdx="0" presStyleCnt="4" custLinFactNeighborY="-1105">
        <dgm:presLayoutVars>
          <dgm:chMax val="0"/>
          <dgm:chPref val="0"/>
          <dgm:bulletEnabled val="1"/>
        </dgm:presLayoutVars>
      </dgm:prSet>
      <dgm:spPr/>
    </dgm:pt>
    <dgm:pt modelId="{F7860933-426B-41E6-A963-0D99578D116C}" type="pres">
      <dgm:prSet presAssocID="{6A411B4D-08F6-4A22-987E-EF4F472A8A0B}" presName="Accent2" presStyleCnt="0"/>
      <dgm:spPr/>
    </dgm:pt>
    <dgm:pt modelId="{F40BF0CE-9C17-42E8-8E7B-F0A72D3A1354}" type="pres">
      <dgm:prSet presAssocID="{6A411B4D-08F6-4A22-987E-EF4F472A8A0B}" presName="Accent" presStyleLbl="bgShp" presStyleIdx="1" presStyleCnt="4"/>
      <dgm:spPr>
        <a:solidFill>
          <a:srgbClr val="FF0000"/>
        </a:solidFill>
      </dgm:spPr>
    </dgm:pt>
    <dgm:pt modelId="{E4C40AC4-62A5-4088-91FD-FD0C41DEE7F5}" type="pres">
      <dgm:prSet presAssocID="{6A411B4D-08F6-4A22-987E-EF4F472A8A0B}" presName="Chil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B6CE6BF-6599-4308-A70F-20808CED34B6}" type="pres">
      <dgm:prSet presAssocID="{A01E9A96-C1A9-4CF7-A905-333BD96B2AA1}" presName="Accent3" presStyleCnt="0"/>
      <dgm:spPr/>
    </dgm:pt>
    <dgm:pt modelId="{91FBBBBD-C6EE-4E34-AC69-8084EDDB8DAA}" type="pres">
      <dgm:prSet presAssocID="{A01E9A96-C1A9-4CF7-A905-333BD96B2AA1}" presName="Accent" presStyleLbl="bgShp" presStyleIdx="2" presStyleCnt="4"/>
      <dgm:spPr>
        <a:solidFill>
          <a:srgbClr val="FF0000"/>
        </a:solidFill>
      </dgm:spPr>
    </dgm:pt>
    <dgm:pt modelId="{492DABEA-DD98-4CE4-8573-E39651C82A1E}" type="pres">
      <dgm:prSet presAssocID="{A01E9A96-C1A9-4CF7-A905-333BD96B2AA1}" presName="Chil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21C953C-6282-476F-A46E-2721E04AFBDA}" type="pres">
      <dgm:prSet presAssocID="{DF134A5E-F727-47DC-B8B5-4954B863B08B}" presName="Accent4" presStyleCnt="0"/>
      <dgm:spPr/>
    </dgm:pt>
    <dgm:pt modelId="{34ED16F8-BD35-40A7-895D-6DA46B57212F}" type="pres">
      <dgm:prSet presAssocID="{DF134A5E-F727-47DC-B8B5-4954B863B08B}" presName="Accent" presStyleLbl="bgShp" presStyleIdx="3" presStyleCnt="4"/>
      <dgm:spPr>
        <a:solidFill>
          <a:srgbClr val="FF0000"/>
        </a:solidFill>
      </dgm:spPr>
    </dgm:pt>
    <dgm:pt modelId="{5889BE41-11C2-4B3C-BA19-F4D28AF098C9}" type="pres">
      <dgm:prSet presAssocID="{DF134A5E-F727-47DC-B8B5-4954B863B08B}" presName="Chil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207D32-3680-4550-AA2A-3C9E8F353DA6}" type="presOf" srcId="{9C4B6A84-B9A2-446C-BDB8-95F435E02400}" destId="{7E3E8989-B856-4E14-81CF-B5BF6A3D60A8}" srcOrd="0" destOrd="0" presId="urn:microsoft.com/office/officeart/2011/layout/HexagonRadial"/>
    <dgm:cxn modelId="{B6459E35-7D4C-49A8-83B6-F603D9CCB3B8}" type="presOf" srcId="{A01E9A96-C1A9-4CF7-A905-333BD96B2AA1}" destId="{492DABEA-DD98-4CE4-8573-E39651C82A1E}" srcOrd="0" destOrd="0" presId="urn:microsoft.com/office/officeart/2011/layout/HexagonRadial"/>
    <dgm:cxn modelId="{C007135D-AFA5-47B3-97A6-36C75379BD26}" type="presOf" srcId="{DF134A5E-F727-47DC-B8B5-4954B863B08B}" destId="{5889BE41-11C2-4B3C-BA19-F4D28AF098C9}" srcOrd="0" destOrd="0" presId="urn:microsoft.com/office/officeart/2011/layout/HexagonRadial"/>
    <dgm:cxn modelId="{6A313563-906D-4505-BB79-06DE8D6A547A}" srcId="{C29DF0CE-B0D9-4C01-8019-13D005C8A622}" destId="{2CDC2E68-E99E-478D-9345-D1501AABBDA5}" srcOrd="0" destOrd="0" parTransId="{013C47BF-63A6-438E-968D-78C61C742557}" sibTransId="{DE342D31-A96F-4805-A556-1ACE628E84E5}"/>
    <dgm:cxn modelId="{8EEAB56B-6C04-46F8-AD7F-267A71EDD2DE}" type="presOf" srcId="{2CDC2E68-E99E-478D-9345-D1501AABBDA5}" destId="{9757F35A-66D0-4AFD-BE0E-8C2ACE3EF68A}" srcOrd="0" destOrd="0" presId="urn:microsoft.com/office/officeart/2011/layout/HexagonRadial"/>
    <dgm:cxn modelId="{CB51676F-A7A0-4163-84B2-1A6D6BF290A3}" srcId="{2CDC2E68-E99E-478D-9345-D1501AABBDA5}" destId="{6A411B4D-08F6-4A22-987E-EF4F472A8A0B}" srcOrd="1" destOrd="0" parTransId="{0C2F815A-3C73-484F-81B6-D8EE78D2CC9D}" sibTransId="{6B268895-2866-4BE8-9555-0D25090F301F}"/>
    <dgm:cxn modelId="{3ED0BA7A-4120-4FC4-9201-F07C5897C3D5}" type="presOf" srcId="{6A411B4D-08F6-4A22-987E-EF4F472A8A0B}" destId="{E4C40AC4-62A5-4088-91FD-FD0C41DEE7F5}" srcOrd="0" destOrd="0" presId="urn:microsoft.com/office/officeart/2011/layout/HexagonRadial"/>
    <dgm:cxn modelId="{059EB983-0CDD-4FF0-A784-7F7991127F24}" type="presOf" srcId="{C29DF0CE-B0D9-4C01-8019-13D005C8A622}" destId="{ADFFF50F-26ED-4DF9-A786-82F6FDFDE32D}" srcOrd="0" destOrd="0" presId="urn:microsoft.com/office/officeart/2011/layout/HexagonRadial"/>
    <dgm:cxn modelId="{CEC25089-E8E5-428F-A52D-8E18DBBE73F7}" srcId="{2CDC2E68-E99E-478D-9345-D1501AABBDA5}" destId="{9C4B6A84-B9A2-446C-BDB8-95F435E02400}" srcOrd="0" destOrd="0" parTransId="{80A9DC11-CDBA-4BEA-96D9-6E427AB3394D}" sibTransId="{EB0DCCB5-1DE8-41BD-A1AC-B0EDB428409C}"/>
    <dgm:cxn modelId="{6D1BC5AD-E44D-4800-B8DB-31B6C635643A}" srcId="{2CDC2E68-E99E-478D-9345-D1501AABBDA5}" destId="{DF134A5E-F727-47DC-B8B5-4954B863B08B}" srcOrd="3" destOrd="0" parTransId="{48573A2C-E547-4978-BE9C-B9D97013366D}" sibTransId="{A86C9464-0D80-4B43-9377-D1D2012DE1BA}"/>
    <dgm:cxn modelId="{47987FE0-1447-4341-969C-96979B83091F}" srcId="{2CDC2E68-E99E-478D-9345-D1501AABBDA5}" destId="{A01E9A96-C1A9-4CF7-A905-333BD96B2AA1}" srcOrd="2" destOrd="0" parTransId="{A70899B2-A0B6-402B-A5D6-8892D15D694C}" sibTransId="{A83939C1-8C30-477C-9014-6D7B8C2353E9}"/>
    <dgm:cxn modelId="{3BE52BE0-5D69-4ACA-805C-B7933BF66A13}" type="presParOf" srcId="{ADFFF50F-26ED-4DF9-A786-82F6FDFDE32D}" destId="{9757F35A-66D0-4AFD-BE0E-8C2ACE3EF68A}" srcOrd="0" destOrd="0" presId="urn:microsoft.com/office/officeart/2011/layout/HexagonRadial"/>
    <dgm:cxn modelId="{9C86CBB2-343A-4015-9105-D6B29805E3CB}" type="presParOf" srcId="{ADFFF50F-26ED-4DF9-A786-82F6FDFDE32D}" destId="{FD5401F8-BEA3-4D5D-95A0-F1A49B225578}" srcOrd="1" destOrd="0" presId="urn:microsoft.com/office/officeart/2011/layout/HexagonRadial"/>
    <dgm:cxn modelId="{7E709CE2-A13E-493B-808D-C764C95C4455}" type="presParOf" srcId="{FD5401F8-BEA3-4D5D-95A0-F1A49B225578}" destId="{0ABD5BE3-7811-4701-A5B7-8B61BEAF9E4B}" srcOrd="0" destOrd="0" presId="urn:microsoft.com/office/officeart/2011/layout/HexagonRadial"/>
    <dgm:cxn modelId="{B73E09AC-165F-42B4-9DB0-89A4AD58E908}" type="presParOf" srcId="{ADFFF50F-26ED-4DF9-A786-82F6FDFDE32D}" destId="{7E3E8989-B856-4E14-81CF-B5BF6A3D60A8}" srcOrd="2" destOrd="0" presId="urn:microsoft.com/office/officeart/2011/layout/HexagonRadial"/>
    <dgm:cxn modelId="{64D3A787-9946-4F72-B9C9-D00531845038}" type="presParOf" srcId="{ADFFF50F-26ED-4DF9-A786-82F6FDFDE32D}" destId="{F7860933-426B-41E6-A963-0D99578D116C}" srcOrd="3" destOrd="0" presId="urn:microsoft.com/office/officeart/2011/layout/HexagonRadial"/>
    <dgm:cxn modelId="{1C4C4E26-0F83-4503-BC32-ED8C81D236A5}" type="presParOf" srcId="{F7860933-426B-41E6-A963-0D99578D116C}" destId="{F40BF0CE-9C17-42E8-8E7B-F0A72D3A1354}" srcOrd="0" destOrd="0" presId="urn:microsoft.com/office/officeart/2011/layout/HexagonRadial"/>
    <dgm:cxn modelId="{F012F255-8C99-4C8A-B9F3-A08F282EB972}" type="presParOf" srcId="{ADFFF50F-26ED-4DF9-A786-82F6FDFDE32D}" destId="{E4C40AC4-62A5-4088-91FD-FD0C41DEE7F5}" srcOrd="4" destOrd="0" presId="urn:microsoft.com/office/officeart/2011/layout/HexagonRadial"/>
    <dgm:cxn modelId="{F929BF03-3D82-41ED-9BA6-51EE347C7ADF}" type="presParOf" srcId="{ADFFF50F-26ED-4DF9-A786-82F6FDFDE32D}" destId="{CB6CE6BF-6599-4308-A70F-20808CED34B6}" srcOrd="5" destOrd="0" presId="urn:microsoft.com/office/officeart/2011/layout/HexagonRadial"/>
    <dgm:cxn modelId="{244FD560-0EAF-43B8-856B-A0A6A53B75CD}" type="presParOf" srcId="{CB6CE6BF-6599-4308-A70F-20808CED34B6}" destId="{91FBBBBD-C6EE-4E34-AC69-8084EDDB8DAA}" srcOrd="0" destOrd="0" presId="urn:microsoft.com/office/officeart/2011/layout/HexagonRadial"/>
    <dgm:cxn modelId="{096D4234-7B09-4233-ABA7-C04F0A5C005E}" type="presParOf" srcId="{ADFFF50F-26ED-4DF9-A786-82F6FDFDE32D}" destId="{492DABEA-DD98-4CE4-8573-E39651C82A1E}" srcOrd="6" destOrd="0" presId="urn:microsoft.com/office/officeart/2011/layout/HexagonRadial"/>
    <dgm:cxn modelId="{3D135106-2592-4109-9A0D-97319562CC2E}" type="presParOf" srcId="{ADFFF50F-26ED-4DF9-A786-82F6FDFDE32D}" destId="{521C953C-6282-476F-A46E-2721E04AFBDA}" srcOrd="7" destOrd="0" presId="urn:microsoft.com/office/officeart/2011/layout/HexagonRadial"/>
    <dgm:cxn modelId="{C8C0C38E-0510-4B95-A38C-C78F4D5893A9}" type="presParOf" srcId="{521C953C-6282-476F-A46E-2721E04AFBDA}" destId="{34ED16F8-BD35-40A7-895D-6DA46B57212F}" srcOrd="0" destOrd="0" presId="urn:microsoft.com/office/officeart/2011/layout/HexagonRadial"/>
    <dgm:cxn modelId="{69A83B67-FFF7-4047-8888-DFDA0FFA6521}" type="presParOf" srcId="{ADFFF50F-26ED-4DF9-A786-82F6FDFDE32D}" destId="{5889BE41-11C2-4B3C-BA19-F4D28AF098C9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7F35A-66D0-4AFD-BE0E-8C2ACE3EF68A}">
      <dsp:nvSpPr>
        <dsp:cNvPr id="0" name=""/>
        <dsp:cNvSpPr/>
      </dsp:nvSpPr>
      <dsp:spPr>
        <a:xfrm>
          <a:off x="262100" y="1249591"/>
          <a:ext cx="1588470" cy="1373930"/>
        </a:xfrm>
        <a:prstGeom prst="hexagon">
          <a:avLst>
            <a:gd name="adj" fmla="val 28570"/>
            <a:gd name="vf" fmla="val 11547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Gothic" panose="020B0502020202020204" pitchFamily="34" charset="0"/>
            </a:rPr>
            <a:t>Plan d’action</a:t>
          </a:r>
        </a:p>
      </dsp:txBody>
      <dsp:txXfrm>
        <a:off x="525316" y="1477257"/>
        <a:ext cx="1062038" cy="918598"/>
      </dsp:txXfrm>
    </dsp:sp>
    <dsp:sp modelId="{F40BF0CE-9C17-42E8-8E7B-F0A72D3A1354}">
      <dsp:nvSpPr>
        <dsp:cNvPr id="0" name=""/>
        <dsp:cNvSpPr/>
      </dsp:nvSpPr>
      <dsp:spPr>
        <a:xfrm>
          <a:off x="1256710" y="592258"/>
          <a:ext cx="599407" cy="516337"/>
        </a:xfrm>
        <a:prstGeom prst="hexagon">
          <a:avLst>
            <a:gd name="adj" fmla="val 28900"/>
            <a:gd name="vf" fmla="val 11547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3E8989-B856-4E14-81CF-B5BF6A3D60A8}">
      <dsp:nvSpPr>
        <dsp:cNvPr id="0" name=""/>
        <dsp:cNvSpPr/>
      </dsp:nvSpPr>
      <dsp:spPr>
        <a:xfrm>
          <a:off x="408452" y="0"/>
          <a:ext cx="1301578" cy="1126026"/>
        </a:xfrm>
        <a:prstGeom prst="hexagon">
          <a:avLst>
            <a:gd name="adj" fmla="val 28570"/>
            <a:gd name="vf" fmla="val 115470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01</a:t>
          </a:r>
        </a:p>
      </dsp:txBody>
      <dsp:txXfrm>
        <a:off x="624152" y="186607"/>
        <a:ext cx="870178" cy="752812"/>
      </dsp:txXfrm>
    </dsp:sp>
    <dsp:sp modelId="{91FBBBBD-C6EE-4E34-AC69-8084EDDB8DAA}">
      <dsp:nvSpPr>
        <dsp:cNvPr id="0" name=""/>
        <dsp:cNvSpPr/>
      </dsp:nvSpPr>
      <dsp:spPr>
        <a:xfrm>
          <a:off x="1956240" y="1557534"/>
          <a:ext cx="599407" cy="516337"/>
        </a:xfrm>
        <a:prstGeom prst="hexagon">
          <a:avLst>
            <a:gd name="adj" fmla="val 28900"/>
            <a:gd name="vf" fmla="val 11547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C40AC4-62A5-4088-91FD-FD0C41DEE7F5}">
      <dsp:nvSpPr>
        <dsp:cNvPr id="0" name=""/>
        <dsp:cNvSpPr/>
      </dsp:nvSpPr>
      <dsp:spPr>
        <a:xfrm>
          <a:off x="1602248" y="692581"/>
          <a:ext cx="1301578" cy="1126026"/>
        </a:xfrm>
        <a:prstGeom prst="hexagon">
          <a:avLst>
            <a:gd name="adj" fmla="val 28570"/>
            <a:gd name="vf" fmla="val 11547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02</a:t>
          </a:r>
        </a:p>
      </dsp:txBody>
      <dsp:txXfrm>
        <a:off x="1817948" y="879188"/>
        <a:ext cx="870178" cy="752812"/>
      </dsp:txXfrm>
    </dsp:sp>
    <dsp:sp modelId="{34ED16F8-BD35-40A7-895D-6DA46B57212F}">
      <dsp:nvSpPr>
        <dsp:cNvPr id="0" name=""/>
        <dsp:cNvSpPr/>
      </dsp:nvSpPr>
      <dsp:spPr>
        <a:xfrm>
          <a:off x="1470162" y="2647149"/>
          <a:ext cx="599407" cy="516337"/>
        </a:xfrm>
        <a:prstGeom prst="hexagon">
          <a:avLst>
            <a:gd name="adj" fmla="val 28900"/>
            <a:gd name="vf" fmla="val 11547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2DABEA-DD98-4CE4-8573-E39651C82A1E}">
      <dsp:nvSpPr>
        <dsp:cNvPr id="0" name=""/>
        <dsp:cNvSpPr/>
      </dsp:nvSpPr>
      <dsp:spPr>
        <a:xfrm>
          <a:off x="1602248" y="2054117"/>
          <a:ext cx="1301578" cy="1126026"/>
        </a:xfrm>
        <a:prstGeom prst="hexagon">
          <a:avLst>
            <a:gd name="adj" fmla="val 28570"/>
            <a:gd name="vf" fmla="val 115470"/>
          </a:avLst>
        </a:prstGeom>
        <a:solidFill>
          <a:srgbClr val="00FF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03</a:t>
          </a:r>
        </a:p>
      </dsp:txBody>
      <dsp:txXfrm>
        <a:off x="1817948" y="2240724"/>
        <a:ext cx="870178" cy="752812"/>
      </dsp:txXfrm>
    </dsp:sp>
    <dsp:sp modelId="{5889BE41-11C2-4B3C-BA19-F4D28AF098C9}">
      <dsp:nvSpPr>
        <dsp:cNvPr id="0" name=""/>
        <dsp:cNvSpPr/>
      </dsp:nvSpPr>
      <dsp:spPr>
        <a:xfrm>
          <a:off x="408452" y="2747473"/>
          <a:ext cx="1301578" cy="1126026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04</a:t>
          </a:r>
        </a:p>
      </dsp:txBody>
      <dsp:txXfrm>
        <a:off x="624152" y="2934080"/>
        <a:ext cx="870178" cy="752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059" y="1703439"/>
            <a:ext cx="7005484" cy="14969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432" y="3487995"/>
            <a:ext cx="7382308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4194-6ABF-47BB-9741-EC33AAA00AB4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003635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90B-D422-4C2E-BABE-70EC0F0F4479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23" y="226500"/>
            <a:ext cx="7987553" cy="801011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2BCF-8A6B-422C-B645-A706D9F4B031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9F42-3C6D-4891-B4D9-891CF0C9DEBA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24" y="250364"/>
            <a:ext cx="8259098" cy="763526"/>
          </a:xfr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27356"/>
            <a:ext cx="8246070" cy="3451120"/>
          </a:xfrm>
        </p:spPr>
        <p:txBody>
          <a:bodyPr/>
          <a:lstStyle>
            <a:lvl1pPr algn="l">
              <a:defRPr sz="2800">
                <a:solidFill>
                  <a:srgbClr val="003635"/>
                </a:solidFill>
              </a:defRPr>
            </a:lvl1pPr>
            <a:lvl2pPr algn="l">
              <a:defRPr>
                <a:solidFill>
                  <a:srgbClr val="003635"/>
                </a:solidFill>
              </a:defRPr>
            </a:lvl2pPr>
            <a:lvl3pPr algn="l">
              <a:defRPr>
                <a:solidFill>
                  <a:srgbClr val="003635"/>
                </a:solidFill>
              </a:defRPr>
            </a:lvl3pPr>
            <a:lvl4pPr algn="l">
              <a:defRPr>
                <a:solidFill>
                  <a:srgbClr val="003635"/>
                </a:solidFill>
              </a:defRPr>
            </a:lvl4pPr>
            <a:lvl5pPr algn="l">
              <a:defRPr>
                <a:solidFill>
                  <a:srgbClr val="00363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3034-9D67-4F4B-B90A-58825EA73C44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167" y="318046"/>
            <a:ext cx="667330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297" y="1069258"/>
            <a:ext cx="6695767" cy="361923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2100-8D0E-4357-B8B4-A3A95DF8B600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4B5C-CEF0-466D-AF7A-3FB277D3C161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30" y="295835"/>
            <a:ext cx="8068236" cy="731676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529B-BD56-4501-89CD-90D5A51B76AA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242150"/>
            <a:ext cx="809336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3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3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8A81-BA06-4B4E-B1C2-3EEDA523972E}" type="datetime1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663"/>
            <a:ext cx="8095129" cy="747223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610B-58E9-4BFC-A709-FEB0C1EA08F3}" type="datetime1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0A8-C2ED-404E-BF23-0A53BA5C162F}" type="datetime1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764-BB0C-420C-9D95-A6C33FDD796B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A273-63A2-4E58-A121-0F8E26C1F7D9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389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70C0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A3A196B-F431-4341-9164-825C3A74F2D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4594623"/>
            <a:ext cx="1058673" cy="504768"/>
          </a:xfrm>
          <a:prstGeom prst="rect">
            <a:avLst/>
          </a:prstGeom>
          <a:blipFill>
            <a:blip r:embed="rId17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tile tx="0" ty="0" sx="100000" sy="100000" flip="none" algn="tl"/>
          </a:blipFill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ce.consulting@gmail.com" TargetMode="External"/><Relationship Id="rId2" Type="http://schemas.openxmlformats.org/officeDocument/2006/relationships/hyperlink" Target="mailto:tce@consulting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61529"/>
            <a:ext cx="7027605" cy="1334728"/>
          </a:xfrm>
        </p:spPr>
        <p:txBody>
          <a:bodyPr>
            <a:noAutofit/>
          </a:bodyPr>
          <a:lstStyle/>
          <a:p>
            <a:r>
              <a:rPr lang="en-US" sz="54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Projet</a:t>
            </a:r>
            <a:r>
              <a:rPr lang="en-US" sz="5400" dirty="0"/>
              <a:t> </a:t>
            </a:r>
            <a:r>
              <a:rPr 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 de Vibes </a:t>
            </a:r>
            <a:br>
              <a:rPr 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Sports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807" y="3428994"/>
            <a:ext cx="6950307" cy="730043"/>
          </a:xfrm>
        </p:spPr>
        <p:txBody>
          <a:bodyPr>
            <a:normAutofit/>
          </a:bodyPr>
          <a:lstStyle/>
          <a:p>
            <a:r>
              <a:rPr lang="en-US" sz="2000" i="1" dirty="0"/>
              <a:t>Par TCE Consulting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21C173-6856-4FD2-9866-C91793526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069" y="-194103"/>
            <a:ext cx="1313884" cy="136490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D6C420-3FD9-4F9D-9724-C3DB1F7F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rgbClr val="0070C0"/>
                </a:solidFill>
              </a:rPr>
              <a:pPr/>
              <a:t>1</a:t>
            </a:fld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49463D4-160B-4BD0-8347-9C804AEC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14" y="1254785"/>
            <a:ext cx="8246070" cy="3451120"/>
          </a:xfrm>
        </p:spPr>
        <p:txBody>
          <a:bodyPr/>
          <a:lstStyle/>
          <a:p>
            <a:r>
              <a:rPr lang="en-US" sz="2200" dirty="0"/>
              <a:t>Le </a:t>
            </a:r>
            <a:r>
              <a:rPr lang="en-US" sz="2200" dirty="0" err="1"/>
              <a:t>système</a:t>
            </a:r>
            <a:r>
              <a:rPr lang="en-US" sz="2200" dirty="0"/>
              <a:t> </a:t>
            </a:r>
            <a:r>
              <a:rPr lang="en-US" sz="2200" dirty="0" err="1"/>
              <a:t>actuel</a:t>
            </a:r>
            <a:r>
              <a:rPr lang="en-US" sz="2200" dirty="0"/>
              <a:t> ne </a:t>
            </a:r>
            <a:r>
              <a:rPr lang="en-US" sz="2200" dirty="0" err="1"/>
              <a:t>gère</a:t>
            </a:r>
            <a:r>
              <a:rPr lang="en-US" sz="2200" dirty="0"/>
              <a:t> pas </a:t>
            </a:r>
            <a:r>
              <a:rPr lang="en-US" sz="2200" dirty="0" err="1"/>
              <a:t>tous</a:t>
            </a:r>
            <a:r>
              <a:rPr lang="en-US" sz="2200" dirty="0"/>
              <a:t> les </a:t>
            </a:r>
            <a:r>
              <a:rPr lang="en-US" sz="2200" dirty="0" err="1"/>
              <a:t>processus</a:t>
            </a:r>
            <a:r>
              <a:rPr lang="en-US" sz="2200" dirty="0"/>
              <a:t> de </a:t>
            </a:r>
            <a:r>
              <a:rPr lang="en-US" sz="2200" dirty="0" err="1"/>
              <a:t>l’entreprise</a:t>
            </a:r>
            <a:r>
              <a:rPr lang="en-US" sz="2200" dirty="0"/>
              <a:t>. Les </a:t>
            </a:r>
            <a:r>
              <a:rPr lang="en-US" sz="2200" dirty="0" err="1"/>
              <a:t>utilisateurs</a:t>
            </a:r>
            <a:r>
              <a:rPr lang="en-US" sz="2200" dirty="0"/>
              <a:t> </a:t>
            </a:r>
            <a:r>
              <a:rPr lang="en-US" sz="2200" dirty="0" err="1"/>
              <a:t>utilisent</a:t>
            </a:r>
            <a:r>
              <a:rPr lang="en-US" sz="2200" dirty="0"/>
              <a:t> des modules </a:t>
            </a:r>
            <a:r>
              <a:rPr lang="en-US" sz="2200" dirty="0" err="1"/>
              <a:t>différents</a:t>
            </a:r>
            <a:r>
              <a:rPr lang="en-US" sz="2200" dirty="0"/>
              <a:t>.</a:t>
            </a:r>
          </a:p>
          <a:p>
            <a:r>
              <a:rPr lang="en-US" sz="2200" dirty="0"/>
              <a:t>Pas de </a:t>
            </a:r>
            <a:r>
              <a:rPr lang="en-US" sz="2200" dirty="0" err="1"/>
              <a:t>connexion</a:t>
            </a:r>
            <a:r>
              <a:rPr lang="en-US" sz="2200" dirty="0"/>
              <a:t> entre les modules.</a:t>
            </a:r>
          </a:p>
          <a:p>
            <a:r>
              <a:rPr lang="en-US" sz="2200" dirty="0"/>
              <a:t>Pas de modules pour la gestion du commerce.</a:t>
            </a:r>
          </a:p>
          <a:p>
            <a:r>
              <a:rPr lang="en-US" sz="2200" dirty="0" err="1"/>
              <a:t>Mauvaise</a:t>
            </a:r>
            <a:r>
              <a:rPr lang="en-US" sz="2200" dirty="0"/>
              <a:t> </a:t>
            </a:r>
            <a:r>
              <a:rPr lang="en-US" sz="2200" dirty="0" err="1"/>
              <a:t>organisation</a:t>
            </a:r>
            <a:r>
              <a:rPr lang="en-US" sz="2200" dirty="0"/>
              <a:t> de </a:t>
            </a:r>
            <a:r>
              <a:rPr lang="en-US" sz="2200" dirty="0" err="1"/>
              <a:t>l’entreprise</a:t>
            </a:r>
            <a:r>
              <a:rPr lang="en-US" sz="2200" dirty="0"/>
              <a:t>.</a:t>
            </a:r>
          </a:p>
          <a:p>
            <a:r>
              <a:rPr lang="en-US" sz="2200" dirty="0"/>
              <a:t>Les </a:t>
            </a:r>
            <a:r>
              <a:rPr lang="en-US" sz="2200" dirty="0" err="1"/>
              <a:t>processus</a:t>
            </a:r>
            <a:r>
              <a:rPr lang="en-US" sz="2200" dirty="0"/>
              <a:t> ne </a:t>
            </a:r>
            <a:r>
              <a:rPr lang="en-US" sz="2200" dirty="0" err="1"/>
              <a:t>sont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dirty="0" err="1"/>
              <a:t>automatisés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dirty="0" err="1"/>
              <a:t>centralisés</a:t>
            </a:r>
            <a:r>
              <a:rPr lang="en-US" sz="2200" dirty="0"/>
              <a:t>.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0C71EE-7841-434D-90A0-CE5EEA72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8BD8FC7F-BC02-44FC-9BF2-3D998019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92738"/>
            <a:ext cx="8259098" cy="763526"/>
          </a:xfrm>
        </p:spPr>
        <p:txBody>
          <a:bodyPr>
            <a:no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Audit du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système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actuel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11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173CDA-B91D-4C64-9529-B6BEA100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2" name="Espace réservé du contenu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96B14C04-D052-404E-B950-C03F567DD23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82" y="1249924"/>
            <a:ext cx="5541963" cy="3617913"/>
          </a:xfrm>
          <a:noFill/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F6D3E571-C3CA-4CCB-8101-109EB8C6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92738"/>
            <a:ext cx="8259098" cy="763526"/>
          </a:xfrm>
        </p:spPr>
        <p:txBody>
          <a:bodyPr>
            <a:no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Shortlist</a:t>
            </a:r>
          </a:p>
        </p:txBody>
      </p:sp>
    </p:spTree>
    <p:extLst>
      <p:ext uri="{BB962C8B-B14F-4D97-AF65-F5344CB8AC3E}">
        <p14:creationId xmlns:p14="http://schemas.microsoft.com/office/powerpoint/2010/main" val="309372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7A9BD8E0-D104-497D-B93D-E727E77A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295835"/>
            <a:ext cx="8068236" cy="731676"/>
          </a:xfrm>
        </p:spPr>
        <p:txBody>
          <a:bodyPr anchor="ctr">
            <a:normAutofit/>
          </a:bodyPr>
          <a:lstStyle/>
          <a:p>
            <a:r>
              <a: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Benchmark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A41E76B-C73D-4FAD-9E2C-B79CDA45C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191000" cy="3647514"/>
          </a:xfrm>
        </p:spPr>
        <p:txBody>
          <a:bodyPr>
            <a:normAutofit fontScale="92500" lnSpcReduction="20000"/>
          </a:bodyPr>
          <a:lstStyle/>
          <a:p>
            <a:r>
              <a:rPr lang="fr-FR" sz="2400" dirty="0">
                <a:solidFill>
                  <a:srgbClr val="003635"/>
                </a:solidFill>
              </a:rPr>
              <a:t>Sage CRM fonctionne en collectant les données clients d’une entreprise, les organise, les centralise et les rend accessible à tous.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/>
              <a:t>Une automatisation des ventes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/>
              <a:t>Diffusion de campagnes marketing ciblées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/>
              <a:t>Gestion des contacts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/>
              <a:t>Fidélisation des clients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/>
              <a:t>Commercialiser les produits et les services plus efficacement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/>
              <a:t>Gagner en efficacité commerciale </a:t>
            </a:r>
          </a:p>
          <a:p>
            <a:pPr>
              <a:lnSpc>
                <a:spcPct val="90000"/>
              </a:lnSpc>
            </a:pPr>
            <a:endParaRPr lang="fr-FR" sz="1500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C137C78-3766-4A27-BDFB-41A46B6A6C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78681"/>
            <a:ext cx="4038600" cy="2237412"/>
          </a:xfrm>
          <a:noFill/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C316B89-DFC9-47DF-A40B-B695A005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3890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2CCC60-E8CD-4174-8B1A-7DF615B22EEF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8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7A9BD8E0-D104-497D-B93D-E727E77A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295835"/>
            <a:ext cx="8068236" cy="731676"/>
          </a:xfrm>
        </p:spPr>
        <p:txBody>
          <a:bodyPr anchor="ctr">
            <a:normAutofit/>
          </a:bodyPr>
          <a:lstStyle/>
          <a:p>
            <a:r>
              <a: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Benchmark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A41E76B-C73D-4FAD-9E2C-B79CDA45C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556234" cy="370607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200" dirty="0">
                <a:solidFill>
                  <a:srgbClr val="003635"/>
                </a:solidFill>
              </a:rPr>
              <a:t>SEI : Sage Entreprise Intelligence, une solution de Business Intelligence et de module décisionnel intégré de Sage x3 qui offre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dirty="0"/>
              <a:t>Une interface utilisateur intuitive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dirty="0"/>
              <a:t>Accès en temps réel à l’ensemble des données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dirty="0"/>
              <a:t>Intégration personnalisable avec Sage x3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dirty="0"/>
              <a:t>Modèle de données, rapports et tableaux de bord</a:t>
            </a:r>
          </a:p>
          <a:p>
            <a:pPr>
              <a:lnSpc>
                <a:spcPct val="90000"/>
              </a:lnSpc>
            </a:pPr>
            <a:endParaRPr lang="fr-FR" sz="1500" dirty="0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42990F1-0055-4A9B-8BFF-79ED986C58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08" y="1419662"/>
            <a:ext cx="3771113" cy="2955450"/>
          </a:xfrm>
          <a:noFill/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C316B89-DFC9-47DF-A40B-B695A005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3890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2CCC60-E8CD-4174-8B1A-7DF615B22EEF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8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7A9BD8E0-D104-497D-B93D-E727E77A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295835"/>
            <a:ext cx="8068236" cy="731676"/>
          </a:xfrm>
        </p:spPr>
        <p:txBody>
          <a:bodyPr anchor="ctr">
            <a:normAutofit/>
          </a:bodyPr>
          <a:lstStyle/>
          <a:p>
            <a:r>
              <a: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Benchmark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A41E76B-C73D-4FAD-9E2C-B79CDA45C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200" dirty="0">
                <a:solidFill>
                  <a:srgbClr val="003635"/>
                </a:solidFill>
              </a:rPr>
              <a:t>Avantages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700" dirty="0"/>
              <a:t>De nombreux modules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700" dirty="0"/>
              <a:t>Option cloud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700" dirty="0"/>
              <a:t>Environnement similaire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700" dirty="0"/>
              <a:t>Migration facilitée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700" dirty="0"/>
              <a:t>Plus petits coûts</a:t>
            </a:r>
          </a:p>
          <a:p>
            <a:pPr>
              <a:lnSpc>
                <a:spcPct val="80000"/>
              </a:lnSpc>
            </a:pPr>
            <a:r>
              <a:rPr lang="fr-FR" sz="2200" dirty="0">
                <a:solidFill>
                  <a:srgbClr val="003635"/>
                </a:solidFill>
              </a:rPr>
              <a:t>Inconvénients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700" dirty="0"/>
              <a:t>choix non unitaire des modules</a:t>
            </a:r>
          </a:p>
          <a:p>
            <a:pPr>
              <a:lnSpc>
                <a:spcPct val="90000"/>
              </a:lnSpc>
            </a:pPr>
            <a:endParaRPr lang="fr-FR" sz="1500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70C2F05-2987-44D1-B110-CA8F1218BE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20" y="1200151"/>
            <a:ext cx="3455360" cy="3394472"/>
          </a:xfrm>
          <a:noFill/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C316B89-DFC9-47DF-A40B-B695A005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3890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2CCC60-E8CD-4174-8B1A-7DF615B22EEF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7A9BD8E0-D104-497D-B93D-E727E77A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295835"/>
            <a:ext cx="8068236" cy="731676"/>
          </a:xfrm>
        </p:spPr>
        <p:txBody>
          <a:bodyPr anchor="ctr">
            <a:normAutofit/>
          </a:bodyPr>
          <a:lstStyle/>
          <a:p>
            <a:r>
              <a: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Benchmark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A41E76B-C73D-4FAD-9E2C-B79CDA45C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648200" cy="3334013"/>
          </a:xfrm>
        </p:spPr>
        <p:txBody>
          <a:bodyPr>
            <a:normAutofit fontScale="55000" lnSpcReduction="20000"/>
          </a:bodyPr>
          <a:lstStyle/>
          <a:p>
            <a:r>
              <a:rPr lang="fr-FR" sz="4000" dirty="0">
                <a:solidFill>
                  <a:srgbClr val="003635"/>
                </a:solidFill>
              </a:rPr>
              <a:t>Avantages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100" dirty="0"/>
              <a:t>Plus performant que l’ERP actuel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100" dirty="0"/>
              <a:t>Gère le flux logistique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100" dirty="0"/>
              <a:t>Comporte des API qui permettent d’adapter les fonctions métiers aux besoins de l’entreprise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100" dirty="0"/>
              <a:t>Gestion de la production , commercialisation et une gestion du personnel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100" dirty="0"/>
              <a:t>Simplification des processus (achat) grâce à des fonctions innovantes</a:t>
            </a:r>
            <a:r>
              <a:rPr lang="fr-FR" sz="2900" dirty="0"/>
              <a:t>                                                                                                                                </a:t>
            </a:r>
          </a:p>
          <a:p>
            <a:r>
              <a:rPr lang="fr-FR" sz="4000" dirty="0">
                <a:solidFill>
                  <a:srgbClr val="003635"/>
                </a:solidFill>
              </a:rPr>
              <a:t>Inconvénients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100" dirty="0"/>
              <a:t>Formation rigoureuse</a:t>
            </a:r>
          </a:p>
          <a:p>
            <a:pPr>
              <a:lnSpc>
                <a:spcPct val="90000"/>
              </a:lnSpc>
            </a:pPr>
            <a:endParaRPr lang="fr-FR" sz="1500" dirty="0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0754221-4AEF-4B57-8494-8C6C611953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749855"/>
            <a:ext cx="4038600" cy="2295063"/>
          </a:xfrm>
          <a:noFill/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C316B89-DFC9-47DF-A40B-B695A005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3890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2CCC60-E8CD-4174-8B1A-7DF615B22EEF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9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7A9BD8E0-D104-497D-B93D-E727E77A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295835"/>
            <a:ext cx="8068236" cy="731676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Benchmark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A41E76B-C73D-4FAD-9E2C-B79CDA45C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200151"/>
            <a:ext cx="4322905" cy="345383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200" dirty="0">
                <a:solidFill>
                  <a:srgbClr val="003635"/>
                </a:solidFill>
              </a:rPr>
              <a:t>Avantages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700" dirty="0"/>
              <a:t>100% en ligne + Synchronisation bancaire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700" dirty="0"/>
              <a:t>Version open source gratuite (offre payante à partir de 18 €/utilisateur)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700" dirty="0"/>
              <a:t>De nombreuses langues disponibles</a:t>
            </a:r>
          </a:p>
          <a:p>
            <a:pPr>
              <a:lnSpc>
                <a:spcPct val="80000"/>
              </a:lnSpc>
            </a:pPr>
            <a:r>
              <a:rPr lang="fr-FR" sz="2200" dirty="0">
                <a:solidFill>
                  <a:srgbClr val="003635"/>
                </a:solidFill>
              </a:rPr>
              <a:t>Inconvénients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700" dirty="0"/>
              <a:t>Peu de support client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700" dirty="0"/>
              <a:t>Ressources documentaires proposées uniquement en anglais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700" dirty="0"/>
              <a:t>Les devis qui sont à faire à partir d’une autre application payante</a:t>
            </a:r>
          </a:p>
          <a:p>
            <a:pPr>
              <a:lnSpc>
                <a:spcPct val="90000"/>
              </a:lnSpc>
            </a:pPr>
            <a:endParaRPr lang="fr-FR" sz="1500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B00E027-02F4-4238-B448-890E53E1E7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70" y="1200151"/>
            <a:ext cx="3534629" cy="3394472"/>
          </a:xfrm>
          <a:noFill/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C316B89-DFC9-47DF-A40B-B695A005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3890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2CCC60-E8CD-4174-8B1A-7DF615B22EEF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6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30C3BAF-133F-499F-A51E-945E532F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fr-FR" sz="2200" dirty="0"/>
              <a:t>L’entreprise est déjà familière avec l’environnement de Ciel</a:t>
            </a:r>
          </a:p>
          <a:p>
            <a:pPr>
              <a:lnSpc>
                <a:spcPct val="80000"/>
              </a:lnSpc>
            </a:pPr>
            <a:r>
              <a:rPr lang="fr-FR" sz="2200" dirty="0"/>
              <a:t>Sage Entreprise Intelligent</a:t>
            </a:r>
          </a:p>
          <a:p>
            <a:pPr>
              <a:lnSpc>
                <a:spcPct val="80000"/>
              </a:lnSpc>
            </a:pPr>
            <a:r>
              <a:rPr lang="fr-FR" sz="2200" dirty="0"/>
              <a:t>CRM Sage CRM</a:t>
            </a:r>
          </a:p>
          <a:p>
            <a:pPr>
              <a:lnSpc>
                <a:spcPct val="80000"/>
              </a:lnSpc>
            </a:pPr>
            <a:r>
              <a:rPr lang="fr-FR" sz="2200" dirty="0"/>
              <a:t>Nous retenons la solution suivante: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sz="1600" dirty="0">
                <a:solidFill>
                  <a:srgbClr val="0070C0"/>
                </a:solidFill>
              </a:rPr>
              <a:t>Sage Entreprise Intelligent + CRM Sage CRM combiner à l’ERP SAGE  50 Cloud Ciel</a:t>
            </a:r>
            <a:endParaRPr lang="fr-FR" sz="1600" dirty="0"/>
          </a:p>
          <a:p>
            <a:pPr>
              <a:lnSpc>
                <a:spcPct val="80000"/>
              </a:lnSpc>
            </a:pPr>
            <a:r>
              <a:rPr lang="fr-FR" sz="2200" dirty="0"/>
              <a:t>Car elle dispose de plusieurs fonctionnalités qui faciliteront les processus de vente et l’identification des leviers de croissance pour développer l'activité principale de VIBES SPORTS</a:t>
            </a:r>
          </a:p>
          <a:p>
            <a:pPr>
              <a:lnSpc>
                <a:spcPct val="80000"/>
              </a:lnSpc>
            </a:pPr>
            <a:r>
              <a:rPr lang="fr-FR" sz="2200" dirty="0"/>
              <a:t>Ainsi les progiciels CRM et BI permettront de gérer des campagnes marketing personnalisées et de proposer un service client unique aux clients afin de les fidéliser. Ils aideront à l’organisation et à une analyse plus intelligente des données.</a:t>
            </a:r>
            <a:endParaRPr lang="fr-FR" sz="1600" dirty="0"/>
          </a:p>
          <a:p>
            <a:pPr marL="0" indent="0">
              <a:buNone/>
            </a:pPr>
            <a:endParaRPr lang="fr-FR" sz="1600" dirty="0">
              <a:solidFill>
                <a:srgbClr val="0070C0"/>
              </a:solidFill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CC8512-C4C0-4C00-8E53-88B79C78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BD38B08-9302-42A1-B033-F71D48F0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295835"/>
            <a:ext cx="8068236" cy="731676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Proposition ERP</a:t>
            </a:r>
          </a:p>
        </p:txBody>
      </p:sp>
    </p:spTree>
    <p:extLst>
      <p:ext uri="{BB962C8B-B14F-4D97-AF65-F5344CB8AC3E}">
        <p14:creationId xmlns:p14="http://schemas.microsoft.com/office/powerpoint/2010/main" val="11088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8D469-56FE-4B85-922E-F0A227988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200" dirty="0"/>
              <a:t>Etapes pour l’organisation de l’entreprise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dirty="0">
                <a:solidFill>
                  <a:schemeClr val="tx1"/>
                </a:solidFill>
              </a:rPr>
              <a:t>Définir les points forts et les points faibles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dirty="0">
                <a:solidFill>
                  <a:schemeClr val="tx1"/>
                </a:solidFill>
              </a:rPr>
              <a:t>Faire une étude approfondie  du marché de la production et de distribution d’articles et d’équipements de sport pour fixer les grandes lignes d’action (Stratégies)</a:t>
            </a:r>
          </a:p>
          <a:p>
            <a:pPr>
              <a:lnSpc>
                <a:spcPct val="80000"/>
              </a:lnSpc>
            </a:pPr>
            <a:r>
              <a:rPr lang="fr-FR" sz="2200" dirty="0"/>
              <a:t>Processus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dirty="0">
                <a:solidFill>
                  <a:schemeClr val="tx1"/>
                </a:solidFill>
              </a:rPr>
              <a:t>Revoir le processus achat/vente/transport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dirty="0">
                <a:solidFill>
                  <a:schemeClr val="tx1"/>
                </a:solidFill>
              </a:rPr>
              <a:t>Faire le lien entre le fournisseur et l’acheteur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40B39-486C-4BF0-93B6-0B02B711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70B8C1B-8063-4A67-9E7A-AC15AF3E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295835"/>
            <a:ext cx="8068236" cy="731676"/>
          </a:xfrm>
        </p:spPr>
        <p:txBody>
          <a:bodyPr anchor="ctr">
            <a:normAutofit/>
          </a:bodyPr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Organisation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et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processus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057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FAC712-C0B6-4F84-B46F-123B454C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sz="6800" dirty="0"/>
              <a:t>Définir les postes, les missions et le rôle de chacun.</a:t>
            </a:r>
          </a:p>
          <a:p>
            <a:r>
              <a:rPr lang="fr-FR" sz="6800" dirty="0"/>
              <a:t>S’assurer d’avoir les outils de gestion nécessaires à la production et un management adapté à l’entreprise.</a:t>
            </a:r>
          </a:p>
          <a:p>
            <a:r>
              <a:rPr lang="fr-FR" sz="6800" dirty="0"/>
              <a:t>Définir le rôle et les responsabilités de chaque service en limitant les vides et les chevauchements de responsabilité.</a:t>
            </a:r>
          </a:p>
          <a:p>
            <a:r>
              <a:rPr lang="fr-FR" sz="6800" dirty="0"/>
              <a:t>Mettre en place des indicateurs pour identifier et mesurer les axes de progrès.</a:t>
            </a:r>
          </a:p>
          <a:p>
            <a:r>
              <a:rPr lang="fr-FR" sz="6800" dirty="0"/>
              <a:t>Mettre en place des objectifs SMART.</a:t>
            </a:r>
          </a:p>
          <a:p>
            <a:r>
              <a:rPr lang="fr-FR" sz="6800" dirty="0"/>
              <a:t>S’assurer d’avoir une bonne communication interne efficace.</a:t>
            </a:r>
          </a:p>
          <a:p>
            <a:r>
              <a:rPr lang="fr-FR" sz="6800" dirty="0"/>
              <a:t>Définir par la suite une stratégie de l’entreprise de manière claire et communiquer le plan d’action à l’ensemble de l équipe.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91BFEE-40B2-48A3-BA7E-5F185852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EAA0A8C-FC9F-4D07-945A-945B95E5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295835"/>
            <a:ext cx="8068236" cy="731676"/>
          </a:xfrm>
        </p:spPr>
        <p:txBody>
          <a:bodyPr anchor="ctr">
            <a:normAutofit/>
          </a:bodyPr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Organisation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l’entreprise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827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7236"/>
            <a:ext cx="4038600" cy="3394472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rgbClr val="003635"/>
                </a:solidFill>
              </a:rPr>
              <a:t>Présentation du cabinet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i="1" dirty="0" err="1">
                <a:solidFill>
                  <a:srgbClr val="0070C0"/>
                </a:solidFill>
              </a:rPr>
              <a:t>Equipe</a:t>
            </a:r>
            <a:endParaRPr lang="en-US" sz="1700" i="1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i="1" dirty="0" err="1">
                <a:solidFill>
                  <a:srgbClr val="0070C0"/>
                </a:solidFill>
              </a:rPr>
              <a:t>Rôle</a:t>
            </a:r>
            <a:endParaRPr lang="en-US" sz="1700" i="1" dirty="0">
              <a:solidFill>
                <a:srgbClr val="0070C0"/>
              </a:solidFill>
            </a:endParaRPr>
          </a:p>
          <a:p>
            <a:r>
              <a:rPr lang="en-US" sz="2200" dirty="0">
                <a:solidFill>
                  <a:srgbClr val="003635"/>
                </a:solidFill>
              </a:rPr>
              <a:t>Présentation de la société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i="1" dirty="0">
                <a:solidFill>
                  <a:srgbClr val="0070C0"/>
                </a:solidFill>
              </a:rPr>
              <a:t>Organigramme</a:t>
            </a:r>
          </a:p>
          <a:p>
            <a:r>
              <a:rPr lang="en-US" sz="2200" dirty="0">
                <a:solidFill>
                  <a:srgbClr val="003635"/>
                </a:solidFill>
              </a:rPr>
              <a:t>Objectifs du projet</a:t>
            </a:r>
          </a:p>
          <a:p>
            <a:r>
              <a:rPr lang="en-US" sz="2200" dirty="0">
                <a:solidFill>
                  <a:srgbClr val="003635"/>
                </a:solidFill>
              </a:rPr>
              <a:t>Plan </a:t>
            </a:r>
            <a:r>
              <a:rPr lang="en-US" sz="2200" dirty="0" err="1">
                <a:solidFill>
                  <a:srgbClr val="003635"/>
                </a:solidFill>
              </a:rPr>
              <a:t>d’action</a:t>
            </a:r>
            <a:endParaRPr lang="en-US" sz="2200" dirty="0">
              <a:solidFill>
                <a:srgbClr val="00363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i="1" dirty="0">
                <a:solidFill>
                  <a:srgbClr val="0070C0"/>
                </a:solidFill>
              </a:rPr>
              <a:t>ERP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i="1" dirty="0" err="1">
                <a:solidFill>
                  <a:srgbClr val="0070C0"/>
                </a:solidFill>
              </a:rPr>
              <a:t>Organisation</a:t>
            </a:r>
            <a:endParaRPr lang="en-US" sz="1700" i="1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i="1" dirty="0" err="1">
                <a:solidFill>
                  <a:srgbClr val="0070C0"/>
                </a:solidFill>
              </a:rPr>
              <a:t>Processus</a:t>
            </a:r>
            <a:endParaRPr lang="en-US" sz="1700" i="1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410AB5-BF8E-4DE2-856A-95ABAE4F3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87236"/>
            <a:ext cx="4038600" cy="3394472"/>
          </a:xfrm>
        </p:spPr>
        <p:txBody>
          <a:bodyPr>
            <a:normAutofit/>
          </a:bodyPr>
          <a:lstStyle/>
          <a:p>
            <a:r>
              <a:rPr lang="fr-FR" sz="2200" dirty="0">
                <a:solidFill>
                  <a:srgbClr val="003635"/>
                </a:solidFill>
              </a:rPr>
              <a:t>E-Commerce</a:t>
            </a:r>
          </a:p>
          <a:p>
            <a:r>
              <a:rPr lang="fr-FR" sz="2200" dirty="0">
                <a:solidFill>
                  <a:srgbClr val="003635"/>
                </a:solidFill>
              </a:rPr>
              <a:t>Planification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i="1" dirty="0">
                <a:solidFill>
                  <a:srgbClr val="0070C0"/>
                </a:solidFill>
              </a:rPr>
              <a:t>Macro-Planning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i="1" dirty="0">
                <a:solidFill>
                  <a:srgbClr val="0070C0"/>
                </a:solidFill>
              </a:rPr>
              <a:t>Coûts</a:t>
            </a:r>
          </a:p>
          <a:p>
            <a:r>
              <a:rPr lang="fr-FR" sz="2200" dirty="0">
                <a:solidFill>
                  <a:srgbClr val="003635"/>
                </a:solidFill>
              </a:rPr>
              <a:t>Gestion du projet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i="1" dirty="0">
                <a:solidFill>
                  <a:srgbClr val="0070C0"/>
                </a:solidFill>
              </a:rPr>
              <a:t>Changements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i="1" dirty="0">
                <a:solidFill>
                  <a:srgbClr val="0070C0"/>
                </a:solidFill>
              </a:rPr>
              <a:t>Risques</a:t>
            </a:r>
          </a:p>
          <a:p>
            <a:r>
              <a:rPr lang="fr-FR" sz="2200" dirty="0">
                <a:solidFill>
                  <a:srgbClr val="003635"/>
                </a:solidFill>
              </a:rPr>
              <a:t>Conclusion</a:t>
            </a:r>
          </a:p>
          <a:p>
            <a:r>
              <a:rPr lang="fr-FR" sz="2200" dirty="0">
                <a:solidFill>
                  <a:srgbClr val="003635"/>
                </a:solidFill>
              </a:rPr>
              <a:t>Annexes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FBE184E-F7A5-4A1C-9FF6-DB9C990E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3559545-C9FA-4E0D-8EED-84ECEC9F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92738"/>
            <a:ext cx="8259098" cy="763526"/>
          </a:xfrm>
        </p:spPr>
        <p:txBody>
          <a:bodyPr>
            <a:noAutofit/>
          </a:bodyPr>
          <a:lstStyle/>
          <a:p>
            <a:pPr algn="l"/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2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7DA790-14D4-405E-BDF5-6AF72276E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Identification des besoins .</a:t>
            </a:r>
          </a:p>
          <a:p>
            <a:r>
              <a:rPr lang="fr-FR" dirty="0"/>
              <a:t>Rechercher les meilleurs fournisseurs (lister les critères pertinents).</a:t>
            </a:r>
          </a:p>
          <a:p>
            <a:r>
              <a:rPr lang="fr-FR" dirty="0"/>
              <a:t>Entrer en contact avec les fournisseurs potentiels qui répondent aux besoins .</a:t>
            </a:r>
          </a:p>
          <a:p>
            <a:r>
              <a:rPr lang="fr-FR" dirty="0"/>
              <a:t>Analyser et choisir le fournisseur en fonction de la qualité des produits , du coût total , de la conformité du délai de fabrication et de la livraison en fonction des besoins .</a:t>
            </a:r>
          </a:p>
          <a:p>
            <a:r>
              <a:rPr lang="fr-FR" dirty="0"/>
              <a:t>Etablir une stratégie interne concernant les conditions pour l’obtention de l’accord du futur partenaire.</a:t>
            </a:r>
          </a:p>
          <a:p>
            <a:r>
              <a:rPr lang="fr-FR" dirty="0"/>
              <a:t>Conclure et signer le contrat (qui devra contenir tous les termes des accords convenus précédemment) 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DBE405-51D9-4E4C-9FCA-18B2BF3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EC0C5A9-1CF2-4E53-B666-D6DA3AEB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295835"/>
            <a:ext cx="8068236" cy="731676"/>
          </a:xfrm>
        </p:spPr>
        <p:txBody>
          <a:bodyPr anchor="ctr">
            <a:normAutofit/>
          </a:bodyPr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Processus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d’achat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391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6B7DA-DA9F-4D44-B970-3B0F2F65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vente et transport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64A25-FA2D-4481-B3B7-C7B5DE543E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Identification des prospects (Réseaux sociaux)</a:t>
            </a:r>
          </a:p>
          <a:p>
            <a:r>
              <a:rPr lang="fr-FR" dirty="0"/>
              <a:t>La connexion</a:t>
            </a:r>
          </a:p>
          <a:p>
            <a:r>
              <a:rPr lang="fr-FR" dirty="0"/>
              <a:t>Analyse du besoin du prospect </a:t>
            </a:r>
          </a:p>
          <a:p>
            <a:r>
              <a:rPr lang="fr-FR" dirty="0"/>
              <a:t>Faire un discours de vente personnalisé pour chaque client pour finir sur la proposition du produit</a:t>
            </a:r>
          </a:p>
          <a:p>
            <a:r>
              <a:rPr lang="fr-FR" dirty="0"/>
              <a:t>Conclusion de la vente et suivi du nouveau client</a:t>
            </a:r>
          </a:p>
          <a:p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6A9022C-FBF4-4FFA-B671-1C5BA93D9E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La préparation des commandes (dans des cartons , palettes, sacs…)</a:t>
            </a:r>
          </a:p>
          <a:p>
            <a:r>
              <a:rPr lang="fr-FR" dirty="0"/>
              <a:t>L’identification des commandes </a:t>
            </a:r>
          </a:p>
          <a:p>
            <a:r>
              <a:rPr lang="fr-FR" dirty="0"/>
              <a:t>Mettre des pictogrammes pour savoir quel et quel colis sont fragiles ou </a:t>
            </a:r>
            <a:r>
              <a:rPr lang="fr-FR"/>
              <a:t>dangereux </a:t>
            </a:r>
            <a:endParaRPr lang="fr-FR" dirty="0"/>
          </a:p>
          <a:p>
            <a:r>
              <a:rPr lang="fr-FR" dirty="0"/>
              <a:t>Contrôle des marchandises avant l’envoi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6E17CA-045E-4E7D-8683-E653B66B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0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209E8-E820-40C3-88D5-E4ABCACBD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327356"/>
            <a:ext cx="8246070" cy="296254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200" dirty="0"/>
              <a:t>Site web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dirty="0">
                <a:solidFill>
                  <a:schemeClr val="tx1"/>
                </a:solidFill>
              </a:rPr>
              <a:t>Refonte du site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dirty="0">
                <a:solidFill>
                  <a:schemeClr val="tx1"/>
                </a:solidFill>
              </a:rPr>
              <a:t>Ajout de nouveaux outils: simulation de salle…</a:t>
            </a:r>
          </a:p>
          <a:p>
            <a:pPr>
              <a:lnSpc>
                <a:spcPct val="80000"/>
              </a:lnSpc>
            </a:pPr>
            <a:r>
              <a:rPr lang="fr-FR" sz="2200" dirty="0"/>
              <a:t>Application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dirty="0">
                <a:solidFill>
                  <a:schemeClr val="tx1"/>
                </a:solidFill>
              </a:rPr>
              <a:t>Plus facile d’accès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dirty="0">
                <a:solidFill>
                  <a:schemeClr val="tx1"/>
                </a:solidFill>
              </a:rPr>
              <a:t>Proposer de nouvelles activités: conseils pour la pratique sportive et le bien-être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8AE69F-F608-4EE4-9BC8-31035C60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5CBD4A7-5624-4E37-99D6-0F27F58F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295835"/>
            <a:ext cx="8068236" cy="731676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366892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29">
            <a:extLst>
              <a:ext uri="{FF2B5EF4-FFF2-40B4-BE49-F238E27FC236}">
                <a16:creationId xmlns:a16="http://schemas.microsoft.com/office/drawing/2014/main" id="{34119DFD-DF98-47EB-914A-A9B08A012E92}"/>
              </a:ext>
            </a:extLst>
          </p:cNvPr>
          <p:cNvSpPr/>
          <p:nvPr/>
        </p:nvSpPr>
        <p:spPr>
          <a:xfrm>
            <a:off x="5153535" y="3931622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60CC42C9-8886-4159-8D59-EE366E47E099}"/>
              </a:ext>
            </a:extLst>
          </p:cNvPr>
          <p:cNvSpPr/>
          <p:nvPr/>
        </p:nvSpPr>
        <p:spPr>
          <a:xfrm>
            <a:off x="5153535" y="3931622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600D3B08-4519-41EA-9556-6860674D66AF}"/>
              </a:ext>
            </a:extLst>
          </p:cNvPr>
          <p:cNvSpPr/>
          <p:nvPr/>
        </p:nvSpPr>
        <p:spPr>
          <a:xfrm>
            <a:off x="6713608" y="3931622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4311900C-CB6B-49C6-8B21-5D4993843E32}"/>
              </a:ext>
            </a:extLst>
          </p:cNvPr>
          <p:cNvSpPr/>
          <p:nvPr/>
        </p:nvSpPr>
        <p:spPr>
          <a:xfrm>
            <a:off x="6713608" y="3931622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3">
            <a:extLst>
              <a:ext uri="{FF2B5EF4-FFF2-40B4-BE49-F238E27FC236}">
                <a16:creationId xmlns:a16="http://schemas.microsoft.com/office/drawing/2014/main" id="{0E852F07-3DD7-4FC2-9170-1FE296424893}"/>
              </a:ext>
            </a:extLst>
          </p:cNvPr>
          <p:cNvSpPr/>
          <p:nvPr/>
        </p:nvSpPr>
        <p:spPr>
          <a:xfrm>
            <a:off x="2031532" y="1848070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69">
                <a:moveTo>
                  <a:pt x="0" y="0"/>
                </a:moveTo>
                <a:lnTo>
                  <a:pt x="1559700" y="0"/>
                </a:lnTo>
                <a:lnTo>
                  <a:pt x="1559700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4">
            <a:extLst>
              <a:ext uri="{FF2B5EF4-FFF2-40B4-BE49-F238E27FC236}">
                <a16:creationId xmlns:a16="http://schemas.microsoft.com/office/drawing/2014/main" id="{71AEE228-D00A-46EF-A1FA-B09562F1A892}"/>
              </a:ext>
            </a:extLst>
          </p:cNvPr>
          <p:cNvSpPr/>
          <p:nvPr/>
        </p:nvSpPr>
        <p:spPr>
          <a:xfrm>
            <a:off x="2031532" y="1848070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69">
                <a:moveTo>
                  <a:pt x="0" y="0"/>
                </a:moveTo>
                <a:lnTo>
                  <a:pt x="1559700" y="0"/>
                </a:lnTo>
                <a:lnTo>
                  <a:pt x="1559700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5">
            <a:extLst>
              <a:ext uri="{FF2B5EF4-FFF2-40B4-BE49-F238E27FC236}">
                <a16:creationId xmlns:a16="http://schemas.microsoft.com/office/drawing/2014/main" id="{BB309309-82CB-4C99-A512-669E704DBEFB}"/>
              </a:ext>
            </a:extLst>
          </p:cNvPr>
          <p:cNvSpPr/>
          <p:nvPr/>
        </p:nvSpPr>
        <p:spPr>
          <a:xfrm>
            <a:off x="2030471" y="2368868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69">
                <a:moveTo>
                  <a:pt x="0" y="0"/>
                </a:moveTo>
                <a:lnTo>
                  <a:pt x="1559700" y="0"/>
                </a:lnTo>
                <a:lnTo>
                  <a:pt x="1559700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6">
            <a:extLst>
              <a:ext uri="{FF2B5EF4-FFF2-40B4-BE49-F238E27FC236}">
                <a16:creationId xmlns:a16="http://schemas.microsoft.com/office/drawing/2014/main" id="{3117F258-458B-4C55-B5C7-54017EA63D07}"/>
              </a:ext>
            </a:extLst>
          </p:cNvPr>
          <p:cNvSpPr/>
          <p:nvPr/>
        </p:nvSpPr>
        <p:spPr>
          <a:xfrm>
            <a:off x="2030471" y="2368868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69">
                <a:moveTo>
                  <a:pt x="0" y="0"/>
                </a:moveTo>
                <a:lnTo>
                  <a:pt x="1559700" y="0"/>
                </a:lnTo>
                <a:lnTo>
                  <a:pt x="1559700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07FFACAE-DAB4-4EA4-8715-4C7B2D4464A5}"/>
              </a:ext>
            </a:extLst>
          </p:cNvPr>
          <p:cNvSpPr/>
          <p:nvPr/>
        </p:nvSpPr>
        <p:spPr>
          <a:xfrm>
            <a:off x="2030471" y="2889855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700" y="0"/>
                </a:lnTo>
                <a:lnTo>
                  <a:pt x="1559700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>
              <a:solidFill>
                <a:srgbClr val="00B0F0"/>
              </a:solidFill>
            </a:endParaRPr>
          </a:p>
        </p:txBody>
      </p:sp>
      <p:sp>
        <p:nvSpPr>
          <p:cNvPr id="43" name="object 38">
            <a:extLst>
              <a:ext uri="{FF2B5EF4-FFF2-40B4-BE49-F238E27FC236}">
                <a16:creationId xmlns:a16="http://schemas.microsoft.com/office/drawing/2014/main" id="{56953EE7-F491-4755-BA7F-B1CF61F5DB96}"/>
              </a:ext>
            </a:extLst>
          </p:cNvPr>
          <p:cNvSpPr/>
          <p:nvPr/>
        </p:nvSpPr>
        <p:spPr>
          <a:xfrm>
            <a:off x="2030471" y="2889855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700" y="0"/>
                </a:lnTo>
                <a:lnTo>
                  <a:pt x="1559700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9">
            <a:extLst>
              <a:ext uri="{FF2B5EF4-FFF2-40B4-BE49-F238E27FC236}">
                <a16:creationId xmlns:a16="http://schemas.microsoft.com/office/drawing/2014/main" id="{4EFDCED9-79F6-434D-99A1-2DCD4D921249}"/>
              </a:ext>
            </a:extLst>
          </p:cNvPr>
          <p:cNvSpPr/>
          <p:nvPr/>
        </p:nvSpPr>
        <p:spPr>
          <a:xfrm>
            <a:off x="2030471" y="3410653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700" y="0"/>
                </a:lnTo>
                <a:lnTo>
                  <a:pt x="1559700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0">
            <a:extLst>
              <a:ext uri="{FF2B5EF4-FFF2-40B4-BE49-F238E27FC236}">
                <a16:creationId xmlns:a16="http://schemas.microsoft.com/office/drawing/2014/main" id="{E4739086-460A-4FAD-9A96-E1FDFE1A3CA7}"/>
              </a:ext>
            </a:extLst>
          </p:cNvPr>
          <p:cNvSpPr/>
          <p:nvPr/>
        </p:nvSpPr>
        <p:spPr>
          <a:xfrm>
            <a:off x="2030471" y="3410653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700" y="0"/>
                </a:lnTo>
                <a:lnTo>
                  <a:pt x="1559700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1">
            <a:extLst>
              <a:ext uri="{FF2B5EF4-FFF2-40B4-BE49-F238E27FC236}">
                <a16:creationId xmlns:a16="http://schemas.microsoft.com/office/drawing/2014/main" id="{0AA4F070-B152-4C18-AEB2-412075D0CA03}"/>
              </a:ext>
            </a:extLst>
          </p:cNvPr>
          <p:cNvSpPr/>
          <p:nvPr/>
        </p:nvSpPr>
        <p:spPr>
          <a:xfrm>
            <a:off x="2030471" y="3931622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700" y="0"/>
                </a:lnTo>
                <a:lnTo>
                  <a:pt x="1559700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2">
            <a:extLst>
              <a:ext uri="{FF2B5EF4-FFF2-40B4-BE49-F238E27FC236}">
                <a16:creationId xmlns:a16="http://schemas.microsoft.com/office/drawing/2014/main" id="{9112A42D-2619-4FA3-B990-F69175EADD8D}"/>
              </a:ext>
            </a:extLst>
          </p:cNvPr>
          <p:cNvSpPr/>
          <p:nvPr/>
        </p:nvSpPr>
        <p:spPr>
          <a:xfrm>
            <a:off x="2030471" y="3931622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700" y="0"/>
                </a:lnTo>
                <a:lnTo>
                  <a:pt x="1559700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3">
            <a:extLst>
              <a:ext uri="{FF2B5EF4-FFF2-40B4-BE49-F238E27FC236}">
                <a16:creationId xmlns:a16="http://schemas.microsoft.com/office/drawing/2014/main" id="{0F91D5BC-A565-4B4B-B488-D47727C786EA}"/>
              </a:ext>
            </a:extLst>
          </p:cNvPr>
          <p:cNvSpPr/>
          <p:nvPr/>
        </p:nvSpPr>
        <p:spPr>
          <a:xfrm>
            <a:off x="3592331" y="1848070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69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4">
            <a:extLst>
              <a:ext uri="{FF2B5EF4-FFF2-40B4-BE49-F238E27FC236}">
                <a16:creationId xmlns:a16="http://schemas.microsoft.com/office/drawing/2014/main" id="{28D7ACB5-4D7F-4542-9BC7-997CC9B87E46}"/>
              </a:ext>
            </a:extLst>
          </p:cNvPr>
          <p:cNvSpPr/>
          <p:nvPr/>
        </p:nvSpPr>
        <p:spPr>
          <a:xfrm>
            <a:off x="3592331" y="1848070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69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5">
            <a:extLst>
              <a:ext uri="{FF2B5EF4-FFF2-40B4-BE49-F238E27FC236}">
                <a16:creationId xmlns:a16="http://schemas.microsoft.com/office/drawing/2014/main" id="{72448CA6-4240-456A-AB4D-25C3AB29D0CA}"/>
              </a:ext>
            </a:extLst>
          </p:cNvPr>
          <p:cNvSpPr/>
          <p:nvPr/>
        </p:nvSpPr>
        <p:spPr>
          <a:xfrm>
            <a:off x="3591270" y="2368868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69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6">
            <a:extLst>
              <a:ext uri="{FF2B5EF4-FFF2-40B4-BE49-F238E27FC236}">
                <a16:creationId xmlns:a16="http://schemas.microsoft.com/office/drawing/2014/main" id="{CE4A683F-0240-4961-84D4-935AD1BFE4D9}"/>
              </a:ext>
            </a:extLst>
          </p:cNvPr>
          <p:cNvSpPr/>
          <p:nvPr/>
        </p:nvSpPr>
        <p:spPr>
          <a:xfrm>
            <a:off x="3591270" y="2368868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69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7">
            <a:extLst>
              <a:ext uri="{FF2B5EF4-FFF2-40B4-BE49-F238E27FC236}">
                <a16:creationId xmlns:a16="http://schemas.microsoft.com/office/drawing/2014/main" id="{D7E20403-F551-4993-9337-A5AFC3E5E927}"/>
              </a:ext>
            </a:extLst>
          </p:cNvPr>
          <p:cNvSpPr txBox="1"/>
          <p:nvPr/>
        </p:nvSpPr>
        <p:spPr>
          <a:xfrm>
            <a:off x="3664295" y="2504981"/>
            <a:ext cx="875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KICK-OFF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48">
            <a:extLst>
              <a:ext uri="{FF2B5EF4-FFF2-40B4-BE49-F238E27FC236}">
                <a16:creationId xmlns:a16="http://schemas.microsoft.com/office/drawing/2014/main" id="{70FC15E0-0DC5-4824-A4A8-35354FFC1BDA}"/>
              </a:ext>
            </a:extLst>
          </p:cNvPr>
          <p:cNvSpPr/>
          <p:nvPr/>
        </p:nvSpPr>
        <p:spPr>
          <a:xfrm>
            <a:off x="3591270" y="2889855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9">
            <a:extLst>
              <a:ext uri="{FF2B5EF4-FFF2-40B4-BE49-F238E27FC236}">
                <a16:creationId xmlns:a16="http://schemas.microsoft.com/office/drawing/2014/main" id="{4B513955-51EE-4C05-84F5-1E8D404EFDC4}"/>
              </a:ext>
            </a:extLst>
          </p:cNvPr>
          <p:cNvSpPr/>
          <p:nvPr/>
        </p:nvSpPr>
        <p:spPr>
          <a:xfrm>
            <a:off x="3591270" y="2889855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0">
            <a:extLst>
              <a:ext uri="{FF2B5EF4-FFF2-40B4-BE49-F238E27FC236}">
                <a16:creationId xmlns:a16="http://schemas.microsoft.com/office/drawing/2014/main" id="{161A0F01-EC9F-4B92-8CBE-56C3B8D18ABB}"/>
              </a:ext>
            </a:extLst>
          </p:cNvPr>
          <p:cNvSpPr/>
          <p:nvPr/>
        </p:nvSpPr>
        <p:spPr>
          <a:xfrm>
            <a:off x="3591270" y="3410653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1">
            <a:extLst>
              <a:ext uri="{FF2B5EF4-FFF2-40B4-BE49-F238E27FC236}">
                <a16:creationId xmlns:a16="http://schemas.microsoft.com/office/drawing/2014/main" id="{E493BC5B-7A63-4B1B-AA88-4252CA35D400}"/>
              </a:ext>
            </a:extLst>
          </p:cNvPr>
          <p:cNvSpPr/>
          <p:nvPr/>
        </p:nvSpPr>
        <p:spPr>
          <a:xfrm>
            <a:off x="3591270" y="3410653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2">
            <a:extLst>
              <a:ext uri="{FF2B5EF4-FFF2-40B4-BE49-F238E27FC236}">
                <a16:creationId xmlns:a16="http://schemas.microsoft.com/office/drawing/2014/main" id="{A6E4AC66-F1D0-4C22-8454-EB7034894167}"/>
              </a:ext>
            </a:extLst>
          </p:cNvPr>
          <p:cNvSpPr/>
          <p:nvPr/>
        </p:nvSpPr>
        <p:spPr>
          <a:xfrm>
            <a:off x="3592445" y="3931622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3">
            <a:extLst>
              <a:ext uri="{FF2B5EF4-FFF2-40B4-BE49-F238E27FC236}">
                <a16:creationId xmlns:a16="http://schemas.microsoft.com/office/drawing/2014/main" id="{D5CF3C2D-B4E0-4DCD-B189-4D9D20648E93}"/>
              </a:ext>
            </a:extLst>
          </p:cNvPr>
          <p:cNvSpPr/>
          <p:nvPr/>
        </p:nvSpPr>
        <p:spPr>
          <a:xfrm>
            <a:off x="3592445" y="3931622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5">
            <a:extLst>
              <a:ext uri="{FF2B5EF4-FFF2-40B4-BE49-F238E27FC236}">
                <a16:creationId xmlns:a16="http://schemas.microsoft.com/office/drawing/2014/main" id="{B96EDDBD-EFD8-42FA-AA9C-46B57C8BF620}"/>
              </a:ext>
            </a:extLst>
          </p:cNvPr>
          <p:cNvSpPr/>
          <p:nvPr/>
        </p:nvSpPr>
        <p:spPr>
          <a:xfrm>
            <a:off x="2032422" y="1155375"/>
            <a:ext cx="1560195" cy="346710"/>
          </a:xfrm>
          <a:custGeom>
            <a:avLst/>
            <a:gdLst/>
            <a:ahLst/>
            <a:cxnLst/>
            <a:rect l="l" t="t" r="r" b="b"/>
            <a:pathLst>
              <a:path w="1560195" h="346709">
                <a:moveTo>
                  <a:pt x="0" y="0"/>
                </a:moveTo>
                <a:lnTo>
                  <a:pt x="1559699" y="0"/>
                </a:lnTo>
                <a:lnTo>
                  <a:pt x="15596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6">
            <a:extLst>
              <a:ext uri="{FF2B5EF4-FFF2-40B4-BE49-F238E27FC236}">
                <a16:creationId xmlns:a16="http://schemas.microsoft.com/office/drawing/2014/main" id="{250848AC-6E4E-4BB5-8B4F-EE3041B8432B}"/>
              </a:ext>
            </a:extLst>
          </p:cNvPr>
          <p:cNvSpPr txBox="1"/>
          <p:nvPr/>
        </p:nvSpPr>
        <p:spPr>
          <a:xfrm>
            <a:off x="2105447" y="1249798"/>
            <a:ext cx="6591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TRIMESTRE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57">
            <a:extLst>
              <a:ext uri="{FF2B5EF4-FFF2-40B4-BE49-F238E27FC236}">
                <a16:creationId xmlns:a16="http://schemas.microsoft.com/office/drawing/2014/main" id="{619831A1-6E01-4EB3-82E8-090515380DC2}"/>
              </a:ext>
            </a:extLst>
          </p:cNvPr>
          <p:cNvSpPr/>
          <p:nvPr/>
        </p:nvSpPr>
        <p:spPr>
          <a:xfrm>
            <a:off x="2032422" y="1313458"/>
            <a:ext cx="520065" cy="534971"/>
          </a:xfrm>
          <a:custGeom>
            <a:avLst/>
            <a:gdLst/>
            <a:ahLst/>
            <a:cxnLst/>
            <a:rect l="l" t="t" r="r" b="b"/>
            <a:pathLst>
              <a:path w="520064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>
              <a:solidFill>
                <a:srgbClr val="00B0F0"/>
              </a:solidFill>
            </a:endParaRPr>
          </a:p>
        </p:txBody>
      </p:sp>
      <p:sp>
        <p:nvSpPr>
          <p:cNvPr id="63" name="object 58">
            <a:extLst>
              <a:ext uri="{FF2B5EF4-FFF2-40B4-BE49-F238E27FC236}">
                <a16:creationId xmlns:a16="http://schemas.microsoft.com/office/drawing/2014/main" id="{CAFF58CC-B592-41F2-B22A-D2E0C225EFDF}"/>
              </a:ext>
            </a:extLst>
          </p:cNvPr>
          <p:cNvSpPr/>
          <p:nvPr/>
        </p:nvSpPr>
        <p:spPr>
          <a:xfrm>
            <a:off x="2032422" y="1501719"/>
            <a:ext cx="520065" cy="346710"/>
          </a:xfrm>
          <a:custGeom>
            <a:avLst/>
            <a:gdLst/>
            <a:ahLst/>
            <a:cxnLst/>
            <a:rect l="l" t="t" r="r" b="b"/>
            <a:pathLst>
              <a:path w="520064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9">
            <a:extLst>
              <a:ext uri="{FF2B5EF4-FFF2-40B4-BE49-F238E27FC236}">
                <a16:creationId xmlns:a16="http://schemas.microsoft.com/office/drawing/2014/main" id="{1D41B3E0-E805-435B-8C9C-1DB6893CDD60}"/>
              </a:ext>
            </a:extLst>
          </p:cNvPr>
          <p:cNvSpPr txBox="1"/>
          <p:nvPr/>
        </p:nvSpPr>
        <p:spPr>
          <a:xfrm>
            <a:off x="2105447" y="1611446"/>
            <a:ext cx="33020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20" dirty="0">
                <a:solidFill>
                  <a:srgbClr val="FFFFFF"/>
                </a:solidFill>
                <a:cs typeface="Arial"/>
              </a:rPr>
              <a:t>J</a:t>
            </a:r>
            <a:r>
              <a:rPr sz="600" spc="-35" dirty="0">
                <a:solidFill>
                  <a:srgbClr val="FFFFFF"/>
                </a:solidFill>
                <a:cs typeface="Arial"/>
              </a:rPr>
              <a:t>ANVIER</a:t>
            </a:r>
            <a:endParaRPr sz="600" dirty="0">
              <a:cs typeface="Arial"/>
            </a:endParaRPr>
          </a:p>
        </p:txBody>
      </p:sp>
      <p:sp>
        <p:nvSpPr>
          <p:cNvPr id="65" name="object 60">
            <a:extLst>
              <a:ext uri="{FF2B5EF4-FFF2-40B4-BE49-F238E27FC236}">
                <a16:creationId xmlns:a16="http://schemas.microsoft.com/office/drawing/2014/main" id="{AAEB22DB-C806-4FB1-9A39-731F986AD232}"/>
              </a:ext>
            </a:extLst>
          </p:cNvPr>
          <p:cNvSpPr/>
          <p:nvPr/>
        </p:nvSpPr>
        <p:spPr>
          <a:xfrm>
            <a:off x="2552348" y="1311503"/>
            <a:ext cx="520065" cy="536926"/>
          </a:xfrm>
          <a:custGeom>
            <a:avLst/>
            <a:gdLst/>
            <a:ahLst/>
            <a:cxnLst/>
            <a:rect l="l" t="t" r="r" b="b"/>
            <a:pathLst>
              <a:path w="520064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>
              <a:solidFill>
                <a:srgbClr val="00B0F0"/>
              </a:solidFill>
            </a:endParaRPr>
          </a:p>
        </p:txBody>
      </p:sp>
      <p:sp>
        <p:nvSpPr>
          <p:cNvPr id="66" name="object 61">
            <a:extLst>
              <a:ext uri="{FF2B5EF4-FFF2-40B4-BE49-F238E27FC236}">
                <a16:creationId xmlns:a16="http://schemas.microsoft.com/office/drawing/2014/main" id="{696E3D0C-270A-4EDF-A15E-7D5FA4007454}"/>
              </a:ext>
            </a:extLst>
          </p:cNvPr>
          <p:cNvSpPr/>
          <p:nvPr/>
        </p:nvSpPr>
        <p:spPr>
          <a:xfrm>
            <a:off x="2552348" y="1501719"/>
            <a:ext cx="520065" cy="346710"/>
          </a:xfrm>
          <a:custGeom>
            <a:avLst/>
            <a:gdLst/>
            <a:ahLst/>
            <a:cxnLst/>
            <a:rect l="l" t="t" r="r" b="b"/>
            <a:pathLst>
              <a:path w="520064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2">
            <a:extLst>
              <a:ext uri="{FF2B5EF4-FFF2-40B4-BE49-F238E27FC236}">
                <a16:creationId xmlns:a16="http://schemas.microsoft.com/office/drawing/2014/main" id="{652E1475-DDB0-491D-A416-AB2BD98D37BE}"/>
              </a:ext>
            </a:extLst>
          </p:cNvPr>
          <p:cNvSpPr txBox="1"/>
          <p:nvPr/>
        </p:nvSpPr>
        <p:spPr>
          <a:xfrm>
            <a:off x="2625373" y="1611446"/>
            <a:ext cx="31686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0" dirty="0">
                <a:solidFill>
                  <a:srgbClr val="FFFFFF"/>
                </a:solidFill>
                <a:cs typeface="Arial"/>
              </a:rPr>
              <a:t>FÉVRIER</a:t>
            </a:r>
            <a:endParaRPr sz="600" dirty="0">
              <a:cs typeface="Arial"/>
            </a:endParaRPr>
          </a:p>
        </p:txBody>
      </p:sp>
      <p:sp>
        <p:nvSpPr>
          <p:cNvPr id="68" name="object 63">
            <a:extLst>
              <a:ext uri="{FF2B5EF4-FFF2-40B4-BE49-F238E27FC236}">
                <a16:creationId xmlns:a16="http://schemas.microsoft.com/office/drawing/2014/main" id="{08557DC7-9C68-4617-B121-4EAA9F650E6A}"/>
              </a:ext>
            </a:extLst>
          </p:cNvPr>
          <p:cNvSpPr/>
          <p:nvPr/>
        </p:nvSpPr>
        <p:spPr>
          <a:xfrm>
            <a:off x="3072274" y="1309659"/>
            <a:ext cx="520065" cy="538770"/>
          </a:xfrm>
          <a:custGeom>
            <a:avLst/>
            <a:gdLst/>
            <a:ahLst/>
            <a:cxnLst/>
            <a:rect l="l" t="t" r="r" b="b"/>
            <a:pathLst>
              <a:path w="520064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4">
            <a:extLst>
              <a:ext uri="{FF2B5EF4-FFF2-40B4-BE49-F238E27FC236}">
                <a16:creationId xmlns:a16="http://schemas.microsoft.com/office/drawing/2014/main" id="{21B890BF-FE08-4525-B00C-078D87B59679}"/>
              </a:ext>
            </a:extLst>
          </p:cNvPr>
          <p:cNvSpPr/>
          <p:nvPr/>
        </p:nvSpPr>
        <p:spPr>
          <a:xfrm>
            <a:off x="3072274" y="1501719"/>
            <a:ext cx="520065" cy="346710"/>
          </a:xfrm>
          <a:custGeom>
            <a:avLst/>
            <a:gdLst/>
            <a:ahLst/>
            <a:cxnLst/>
            <a:rect l="l" t="t" r="r" b="b"/>
            <a:pathLst>
              <a:path w="520064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5">
            <a:extLst>
              <a:ext uri="{FF2B5EF4-FFF2-40B4-BE49-F238E27FC236}">
                <a16:creationId xmlns:a16="http://schemas.microsoft.com/office/drawing/2014/main" id="{A6A3A573-56D1-4D50-BEDC-8B1626A9CDA3}"/>
              </a:ext>
            </a:extLst>
          </p:cNvPr>
          <p:cNvSpPr txBox="1"/>
          <p:nvPr/>
        </p:nvSpPr>
        <p:spPr>
          <a:xfrm>
            <a:off x="3145299" y="1611446"/>
            <a:ext cx="23431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20" dirty="0">
                <a:solidFill>
                  <a:srgbClr val="FFFFFF"/>
                </a:solidFill>
                <a:cs typeface="Arial"/>
              </a:rPr>
              <a:t>M</a:t>
            </a:r>
            <a:r>
              <a:rPr sz="600" spc="-45" dirty="0">
                <a:solidFill>
                  <a:srgbClr val="FFFFFF"/>
                </a:solidFill>
                <a:cs typeface="Arial"/>
              </a:rPr>
              <a:t>ARS</a:t>
            </a:r>
            <a:endParaRPr sz="600" dirty="0">
              <a:cs typeface="Arial"/>
            </a:endParaRPr>
          </a:p>
        </p:txBody>
      </p:sp>
      <p:sp>
        <p:nvSpPr>
          <p:cNvPr id="72" name="object 67">
            <a:extLst>
              <a:ext uri="{FF2B5EF4-FFF2-40B4-BE49-F238E27FC236}">
                <a16:creationId xmlns:a16="http://schemas.microsoft.com/office/drawing/2014/main" id="{9F8C2F55-1AAB-4559-AC35-91672B970A38}"/>
              </a:ext>
            </a:extLst>
          </p:cNvPr>
          <p:cNvSpPr/>
          <p:nvPr/>
        </p:nvSpPr>
        <p:spPr>
          <a:xfrm>
            <a:off x="3593224" y="1155375"/>
            <a:ext cx="1560195" cy="346710"/>
          </a:xfrm>
          <a:custGeom>
            <a:avLst/>
            <a:gdLst/>
            <a:ahLst/>
            <a:cxnLst/>
            <a:rect l="l" t="t" r="r" b="b"/>
            <a:pathLst>
              <a:path w="1560195" h="346709">
                <a:moveTo>
                  <a:pt x="0" y="0"/>
                </a:moveTo>
                <a:lnTo>
                  <a:pt x="1559699" y="0"/>
                </a:lnTo>
                <a:lnTo>
                  <a:pt x="15596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8">
            <a:extLst>
              <a:ext uri="{FF2B5EF4-FFF2-40B4-BE49-F238E27FC236}">
                <a16:creationId xmlns:a16="http://schemas.microsoft.com/office/drawing/2014/main" id="{2809FBB7-9202-414D-8E72-77D4E403DFAD}"/>
              </a:ext>
            </a:extLst>
          </p:cNvPr>
          <p:cNvSpPr txBox="1"/>
          <p:nvPr/>
        </p:nvSpPr>
        <p:spPr>
          <a:xfrm>
            <a:off x="3666249" y="1249798"/>
            <a:ext cx="6591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TRIMESTRE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69">
            <a:extLst>
              <a:ext uri="{FF2B5EF4-FFF2-40B4-BE49-F238E27FC236}">
                <a16:creationId xmlns:a16="http://schemas.microsoft.com/office/drawing/2014/main" id="{5D2D6087-4456-445C-B72F-63658AF60921}"/>
              </a:ext>
            </a:extLst>
          </p:cNvPr>
          <p:cNvSpPr/>
          <p:nvPr/>
        </p:nvSpPr>
        <p:spPr>
          <a:xfrm>
            <a:off x="3593224" y="1309659"/>
            <a:ext cx="520065" cy="538770"/>
          </a:xfrm>
          <a:custGeom>
            <a:avLst/>
            <a:gdLst/>
            <a:ahLst/>
            <a:cxnLst/>
            <a:rect l="l" t="t" r="r" b="b"/>
            <a:pathLst>
              <a:path w="520064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0">
            <a:extLst>
              <a:ext uri="{FF2B5EF4-FFF2-40B4-BE49-F238E27FC236}">
                <a16:creationId xmlns:a16="http://schemas.microsoft.com/office/drawing/2014/main" id="{F3C578F2-56C0-45D4-B2EC-F2E90677CEFB}"/>
              </a:ext>
            </a:extLst>
          </p:cNvPr>
          <p:cNvSpPr/>
          <p:nvPr/>
        </p:nvSpPr>
        <p:spPr>
          <a:xfrm>
            <a:off x="3593224" y="1501719"/>
            <a:ext cx="520065" cy="346710"/>
          </a:xfrm>
          <a:custGeom>
            <a:avLst/>
            <a:gdLst/>
            <a:ahLst/>
            <a:cxnLst/>
            <a:rect l="l" t="t" r="r" b="b"/>
            <a:pathLst>
              <a:path w="520064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1">
            <a:extLst>
              <a:ext uri="{FF2B5EF4-FFF2-40B4-BE49-F238E27FC236}">
                <a16:creationId xmlns:a16="http://schemas.microsoft.com/office/drawing/2014/main" id="{A928BE03-C44A-4780-94DA-187FF853EC8A}"/>
              </a:ext>
            </a:extLst>
          </p:cNvPr>
          <p:cNvSpPr txBox="1"/>
          <p:nvPr/>
        </p:nvSpPr>
        <p:spPr>
          <a:xfrm>
            <a:off x="3666249" y="1611446"/>
            <a:ext cx="22923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35" dirty="0">
                <a:solidFill>
                  <a:srgbClr val="FFFFFF"/>
                </a:solidFill>
                <a:cs typeface="Arial"/>
              </a:rPr>
              <a:t>AVRIL</a:t>
            </a:r>
            <a:endParaRPr sz="600" dirty="0">
              <a:cs typeface="Arial"/>
            </a:endParaRPr>
          </a:p>
        </p:txBody>
      </p:sp>
      <p:sp>
        <p:nvSpPr>
          <p:cNvPr id="77" name="object 72">
            <a:extLst>
              <a:ext uri="{FF2B5EF4-FFF2-40B4-BE49-F238E27FC236}">
                <a16:creationId xmlns:a16="http://schemas.microsoft.com/office/drawing/2014/main" id="{5A2710CD-3904-4DE7-8D6D-7CC35E8EB8CF}"/>
              </a:ext>
            </a:extLst>
          </p:cNvPr>
          <p:cNvSpPr/>
          <p:nvPr/>
        </p:nvSpPr>
        <p:spPr>
          <a:xfrm>
            <a:off x="4113150" y="1309659"/>
            <a:ext cx="520065" cy="538770"/>
          </a:xfrm>
          <a:custGeom>
            <a:avLst/>
            <a:gdLst/>
            <a:ahLst/>
            <a:cxnLst/>
            <a:rect l="l" t="t" r="r" b="b"/>
            <a:pathLst>
              <a:path w="520064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3">
            <a:extLst>
              <a:ext uri="{FF2B5EF4-FFF2-40B4-BE49-F238E27FC236}">
                <a16:creationId xmlns:a16="http://schemas.microsoft.com/office/drawing/2014/main" id="{EC976DC9-50DF-4CD2-8C2D-8D99E391C20D}"/>
              </a:ext>
            </a:extLst>
          </p:cNvPr>
          <p:cNvSpPr/>
          <p:nvPr/>
        </p:nvSpPr>
        <p:spPr>
          <a:xfrm>
            <a:off x="4113150" y="1501719"/>
            <a:ext cx="520065" cy="346710"/>
          </a:xfrm>
          <a:custGeom>
            <a:avLst/>
            <a:gdLst/>
            <a:ahLst/>
            <a:cxnLst/>
            <a:rect l="l" t="t" r="r" b="b"/>
            <a:pathLst>
              <a:path w="520064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4">
            <a:extLst>
              <a:ext uri="{FF2B5EF4-FFF2-40B4-BE49-F238E27FC236}">
                <a16:creationId xmlns:a16="http://schemas.microsoft.com/office/drawing/2014/main" id="{331BA4B3-9A27-45CC-B619-002E35B9E545}"/>
              </a:ext>
            </a:extLst>
          </p:cNvPr>
          <p:cNvSpPr txBox="1"/>
          <p:nvPr/>
        </p:nvSpPr>
        <p:spPr>
          <a:xfrm>
            <a:off x="4186175" y="1611446"/>
            <a:ext cx="16319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20" dirty="0">
                <a:solidFill>
                  <a:srgbClr val="FFFFFF"/>
                </a:solidFill>
                <a:cs typeface="Arial"/>
              </a:rPr>
              <a:t>M</a:t>
            </a:r>
            <a:r>
              <a:rPr sz="600" spc="-15" dirty="0">
                <a:solidFill>
                  <a:srgbClr val="FFFFFF"/>
                </a:solidFill>
                <a:cs typeface="Arial"/>
              </a:rPr>
              <a:t>AI</a:t>
            </a:r>
            <a:endParaRPr sz="600" dirty="0">
              <a:cs typeface="Arial"/>
            </a:endParaRPr>
          </a:p>
        </p:txBody>
      </p:sp>
      <p:sp>
        <p:nvSpPr>
          <p:cNvPr id="80" name="object 75">
            <a:extLst>
              <a:ext uri="{FF2B5EF4-FFF2-40B4-BE49-F238E27FC236}">
                <a16:creationId xmlns:a16="http://schemas.microsoft.com/office/drawing/2014/main" id="{FBA2EDA0-2266-44EE-8692-713466BDAC66}"/>
              </a:ext>
            </a:extLst>
          </p:cNvPr>
          <p:cNvSpPr/>
          <p:nvPr/>
        </p:nvSpPr>
        <p:spPr>
          <a:xfrm>
            <a:off x="4633076" y="1309659"/>
            <a:ext cx="520065" cy="538770"/>
          </a:xfrm>
          <a:custGeom>
            <a:avLst/>
            <a:gdLst/>
            <a:ahLst/>
            <a:cxnLst/>
            <a:rect l="l" t="t" r="r" b="b"/>
            <a:pathLst>
              <a:path w="520064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76">
            <a:extLst>
              <a:ext uri="{FF2B5EF4-FFF2-40B4-BE49-F238E27FC236}">
                <a16:creationId xmlns:a16="http://schemas.microsoft.com/office/drawing/2014/main" id="{0F6F5C56-49FC-4B03-9C15-D5423A93BFE4}"/>
              </a:ext>
            </a:extLst>
          </p:cNvPr>
          <p:cNvSpPr/>
          <p:nvPr/>
        </p:nvSpPr>
        <p:spPr>
          <a:xfrm>
            <a:off x="4633076" y="1501719"/>
            <a:ext cx="520065" cy="346710"/>
          </a:xfrm>
          <a:custGeom>
            <a:avLst/>
            <a:gdLst/>
            <a:ahLst/>
            <a:cxnLst/>
            <a:rect l="l" t="t" r="r" b="b"/>
            <a:pathLst>
              <a:path w="520064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7">
            <a:extLst>
              <a:ext uri="{FF2B5EF4-FFF2-40B4-BE49-F238E27FC236}">
                <a16:creationId xmlns:a16="http://schemas.microsoft.com/office/drawing/2014/main" id="{A3097911-D0FD-4F07-B5B4-EE90AF58D3C9}"/>
              </a:ext>
            </a:extLst>
          </p:cNvPr>
          <p:cNvSpPr txBox="1"/>
          <p:nvPr/>
        </p:nvSpPr>
        <p:spPr>
          <a:xfrm>
            <a:off x="4706101" y="1611446"/>
            <a:ext cx="19177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5" dirty="0">
                <a:solidFill>
                  <a:srgbClr val="FFFFFF"/>
                </a:solidFill>
                <a:cs typeface="Arial"/>
              </a:rPr>
              <a:t>JUIN</a:t>
            </a:r>
            <a:endParaRPr sz="600" dirty="0">
              <a:cs typeface="Arial"/>
            </a:endParaRPr>
          </a:p>
        </p:txBody>
      </p:sp>
      <p:sp>
        <p:nvSpPr>
          <p:cNvPr id="83" name="object 78">
            <a:extLst>
              <a:ext uri="{FF2B5EF4-FFF2-40B4-BE49-F238E27FC236}">
                <a16:creationId xmlns:a16="http://schemas.microsoft.com/office/drawing/2014/main" id="{485FCC32-3DA3-4207-A67F-20D3BA239BE0}"/>
              </a:ext>
            </a:extLst>
          </p:cNvPr>
          <p:cNvSpPr/>
          <p:nvPr/>
        </p:nvSpPr>
        <p:spPr>
          <a:xfrm>
            <a:off x="5153421" y="1848070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69">
                <a:moveTo>
                  <a:pt x="0" y="0"/>
                </a:moveTo>
                <a:lnTo>
                  <a:pt x="1559700" y="0"/>
                </a:lnTo>
                <a:lnTo>
                  <a:pt x="1559700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9">
            <a:extLst>
              <a:ext uri="{FF2B5EF4-FFF2-40B4-BE49-F238E27FC236}">
                <a16:creationId xmlns:a16="http://schemas.microsoft.com/office/drawing/2014/main" id="{091235BA-A883-4C9D-920D-1A57840BF454}"/>
              </a:ext>
            </a:extLst>
          </p:cNvPr>
          <p:cNvSpPr/>
          <p:nvPr/>
        </p:nvSpPr>
        <p:spPr>
          <a:xfrm>
            <a:off x="5153421" y="1848070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69">
                <a:moveTo>
                  <a:pt x="0" y="0"/>
                </a:moveTo>
                <a:lnTo>
                  <a:pt x="1559700" y="0"/>
                </a:lnTo>
                <a:lnTo>
                  <a:pt x="1559700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0">
            <a:extLst>
              <a:ext uri="{FF2B5EF4-FFF2-40B4-BE49-F238E27FC236}">
                <a16:creationId xmlns:a16="http://schemas.microsoft.com/office/drawing/2014/main" id="{4097F333-DB28-4A3D-9681-5F980001B2DE}"/>
              </a:ext>
            </a:extLst>
          </p:cNvPr>
          <p:cNvSpPr/>
          <p:nvPr/>
        </p:nvSpPr>
        <p:spPr>
          <a:xfrm>
            <a:off x="5153535" y="2368868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69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1">
            <a:extLst>
              <a:ext uri="{FF2B5EF4-FFF2-40B4-BE49-F238E27FC236}">
                <a16:creationId xmlns:a16="http://schemas.microsoft.com/office/drawing/2014/main" id="{DCEA9F94-049E-4263-9150-29167DD3FEFE}"/>
              </a:ext>
            </a:extLst>
          </p:cNvPr>
          <p:cNvSpPr/>
          <p:nvPr/>
        </p:nvSpPr>
        <p:spPr>
          <a:xfrm>
            <a:off x="5153535" y="2368868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69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2">
            <a:extLst>
              <a:ext uri="{FF2B5EF4-FFF2-40B4-BE49-F238E27FC236}">
                <a16:creationId xmlns:a16="http://schemas.microsoft.com/office/drawing/2014/main" id="{C3D6DE40-C898-45A8-B0DD-C8DD03BF39B8}"/>
              </a:ext>
            </a:extLst>
          </p:cNvPr>
          <p:cNvSpPr/>
          <p:nvPr/>
        </p:nvSpPr>
        <p:spPr>
          <a:xfrm>
            <a:off x="5153535" y="2889855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3">
            <a:extLst>
              <a:ext uri="{FF2B5EF4-FFF2-40B4-BE49-F238E27FC236}">
                <a16:creationId xmlns:a16="http://schemas.microsoft.com/office/drawing/2014/main" id="{4604D8C6-EF2C-4C96-B359-4005FA6C8078}"/>
              </a:ext>
            </a:extLst>
          </p:cNvPr>
          <p:cNvSpPr/>
          <p:nvPr/>
        </p:nvSpPr>
        <p:spPr>
          <a:xfrm>
            <a:off x="5153535" y="2889855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4">
            <a:extLst>
              <a:ext uri="{FF2B5EF4-FFF2-40B4-BE49-F238E27FC236}">
                <a16:creationId xmlns:a16="http://schemas.microsoft.com/office/drawing/2014/main" id="{91C267A5-721F-4B2B-9423-438C55E3C0D5}"/>
              </a:ext>
            </a:extLst>
          </p:cNvPr>
          <p:cNvSpPr/>
          <p:nvPr/>
        </p:nvSpPr>
        <p:spPr>
          <a:xfrm>
            <a:off x="5153535" y="3410653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5">
            <a:extLst>
              <a:ext uri="{FF2B5EF4-FFF2-40B4-BE49-F238E27FC236}">
                <a16:creationId xmlns:a16="http://schemas.microsoft.com/office/drawing/2014/main" id="{AD80A2AE-86DC-4AA9-BE67-5C1B464ABB15}"/>
              </a:ext>
            </a:extLst>
          </p:cNvPr>
          <p:cNvSpPr/>
          <p:nvPr/>
        </p:nvSpPr>
        <p:spPr>
          <a:xfrm>
            <a:off x="5153535" y="3410653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7">
            <a:extLst>
              <a:ext uri="{FF2B5EF4-FFF2-40B4-BE49-F238E27FC236}">
                <a16:creationId xmlns:a16="http://schemas.microsoft.com/office/drawing/2014/main" id="{68115C0E-8B63-49BD-9952-DFB465FA61E5}"/>
              </a:ext>
            </a:extLst>
          </p:cNvPr>
          <p:cNvSpPr/>
          <p:nvPr/>
        </p:nvSpPr>
        <p:spPr>
          <a:xfrm>
            <a:off x="5154315" y="1155375"/>
            <a:ext cx="1560195" cy="346710"/>
          </a:xfrm>
          <a:custGeom>
            <a:avLst/>
            <a:gdLst/>
            <a:ahLst/>
            <a:cxnLst/>
            <a:rect l="l" t="t" r="r" b="b"/>
            <a:pathLst>
              <a:path w="1560195" h="346709">
                <a:moveTo>
                  <a:pt x="0" y="0"/>
                </a:moveTo>
                <a:lnTo>
                  <a:pt x="1559699" y="0"/>
                </a:lnTo>
                <a:lnTo>
                  <a:pt x="15596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89">
            <a:extLst>
              <a:ext uri="{FF2B5EF4-FFF2-40B4-BE49-F238E27FC236}">
                <a16:creationId xmlns:a16="http://schemas.microsoft.com/office/drawing/2014/main" id="{8741C146-4BB9-41DC-8459-F7D4A0A5D55E}"/>
              </a:ext>
            </a:extLst>
          </p:cNvPr>
          <p:cNvSpPr/>
          <p:nvPr/>
        </p:nvSpPr>
        <p:spPr>
          <a:xfrm>
            <a:off x="5154315" y="1309604"/>
            <a:ext cx="520065" cy="538825"/>
          </a:xfrm>
          <a:custGeom>
            <a:avLst/>
            <a:gdLst/>
            <a:ahLst/>
            <a:cxnLst/>
            <a:rect l="l" t="t" r="r" b="b"/>
            <a:pathLst>
              <a:path w="520064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0">
            <a:extLst>
              <a:ext uri="{FF2B5EF4-FFF2-40B4-BE49-F238E27FC236}">
                <a16:creationId xmlns:a16="http://schemas.microsoft.com/office/drawing/2014/main" id="{11775558-B5AF-4918-95CF-D83E67D1CB5D}"/>
              </a:ext>
            </a:extLst>
          </p:cNvPr>
          <p:cNvSpPr/>
          <p:nvPr/>
        </p:nvSpPr>
        <p:spPr>
          <a:xfrm>
            <a:off x="5154315" y="1501719"/>
            <a:ext cx="520065" cy="346710"/>
          </a:xfrm>
          <a:custGeom>
            <a:avLst/>
            <a:gdLst/>
            <a:ahLst/>
            <a:cxnLst/>
            <a:rect l="l" t="t" r="r" b="b"/>
            <a:pathLst>
              <a:path w="520064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1">
            <a:extLst>
              <a:ext uri="{FF2B5EF4-FFF2-40B4-BE49-F238E27FC236}">
                <a16:creationId xmlns:a16="http://schemas.microsoft.com/office/drawing/2014/main" id="{94989E32-63F4-4B14-BF64-0FC1C9639A43}"/>
              </a:ext>
            </a:extLst>
          </p:cNvPr>
          <p:cNvSpPr txBox="1"/>
          <p:nvPr/>
        </p:nvSpPr>
        <p:spPr>
          <a:xfrm>
            <a:off x="5227340" y="1611446"/>
            <a:ext cx="30924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FFFFFF"/>
                </a:solidFill>
                <a:cs typeface="Arial"/>
              </a:rPr>
              <a:t>JUILL</a:t>
            </a:r>
            <a:r>
              <a:rPr sz="600" spc="-20" dirty="0">
                <a:solidFill>
                  <a:srgbClr val="FFFFFF"/>
                </a:solidFill>
                <a:cs typeface="Arial"/>
              </a:rPr>
              <a:t>E</a:t>
            </a:r>
            <a:r>
              <a:rPr sz="600" spc="-10" dirty="0">
                <a:solidFill>
                  <a:srgbClr val="FFFFFF"/>
                </a:solidFill>
                <a:cs typeface="Arial"/>
              </a:rPr>
              <a:t>T</a:t>
            </a:r>
            <a:endParaRPr sz="600" dirty="0">
              <a:cs typeface="Arial"/>
            </a:endParaRPr>
          </a:p>
        </p:txBody>
      </p:sp>
      <p:sp>
        <p:nvSpPr>
          <p:cNvPr id="97" name="object 92">
            <a:extLst>
              <a:ext uri="{FF2B5EF4-FFF2-40B4-BE49-F238E27FC236}">
                <a16:creationId xmlns:a16="http://schemas.microsoft.com/office/drawing/2014/main" id="{92E2CE25-24B8-4537-AB27-07CAEE484B34}"/>
              </a:ext>
            </a:extLst>
          </p:cNvPr>
          <p:cNvSpPr/>
          <p:nvPr/>
        </p:nvSpPr>
        <p:spPr>
          <a:xfrm>
            <a:off x="5680175" y="1501663"/>
            <a:ext cx="520065" cy="341823"/>
          </a:xfrm>
          <a:custGeom>
            <a:avLst/>
            <a:gdLst/>
            <a:ahLst/>
            <a:cxnLst/>
            <a:rect l="l" t="t" r="r" b="b"/>
            <a:pathLst>
              <a:path w="520064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4">
            <a:extLst>
              <a:ext uri="{FF2B5EF4-FFF2-40B4-BE49-F238E27FC236}">
                <a16:creationId xmlns:a16="http://schemas.microsoft.com/office/drawing/2014/main" id="{D0725691-6FF2-4633-8C0C-B5DFA67DD90A}"/>
              </a:ext>
            </a:extLst>
          </p:cNvPr>
          <p:cNvSpPr txBox="1"/>
          <p:nvPr/>
        </p:nvSpPr>
        <p:spPr>
          <a:xfrm>
            <a:off x="5747265" y="1611446"/>
            <a:ext cx="22225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5" dirty="0">
                <a:solidFill>
                  <a:srgbClr val="FFFFFF"/>
                </a:solidFill>
                <a:cs typeface="Arial"/>
              </a:rPr>
              <a:t>A</a:t>
            </a:r>
            <a:r>
              <a:rPr sz="600" spc="-45" dirty="0">
                <a:solidFill>
                  <a:srgbClr val="FFFFFF"/>
                </a:solidFill>
                <a:cs typeface="Arial"/>
              </a:rPr>
              <a:t>OÛT</a:t>
            </a:r>
            <a:endParaRPr sz="600" dirty="0">
              <a:cs typeface="Arial"/>
            </a:endParaRPr>
          </a:p>
        </p:txBody>
      </p:sp>
      <p:sp>
        <p:nvSpPr>
          <p:cNvPr id="100" name="object 95">
            <a:extLst>
              <a:ext uri="{FF2B5EF4-FFF2-40B4-BE49-F238E27FC236}">
                <a16:creationId xmlns:a16="http://schemas.microsoft.com/office/drawing/2014/main" id="{3D258480-B79B-4D5B-BD2E-DAB041EC01BA}"/>
              </a:ext>
            </a:extLst>
          </p:cNvPr>
          <p:cNvSpPr/>
          <p:nvPr/>
        </p:nvSpPr>
        <p:spPr>
          <a:xfrm>
            <a:off x="6200481" y="1312790"/>
            <a:ext cx="526275" cy="535116"/>
          </a:xfrm>
          <a:custGeom>
            <a:avLst/>
            <a:gdLst/>
            <a:ahLst/>
            <a:cxnLst/>
            <a:rect l="l" t="t" r="r" b="b"/>
            <a:pathLst>
              <a:path w="520065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6">
            <a:extLst>
              <a:ext uri="{FF2B5EF4-FFF2-40B4-BE49-F238E27FC236}">
                <a16:creationId xmlns:a16="http://schemas.microsoft.com/office/drawing/2014/main" id="{13AF4572-B2D5-4456-8FE6-5FCFCE06DBB9}"/>
              </a:ext>
            </a:extLst>
          </p:cNvPr>
          <p:cNvSpPr/>
          <p:nvPr/>
        </p:nvSpPr>
        <p:spPr>
          <a:xfrm>
            <a:off x="6194166" y="1501719"/>
            <a:ext cx="520065" cy="346710"/>
          </a:xfrm>
          <a:custGeom>
            <a:avLst/>
            <a:gdLst/>
            <a:ahLst/>
            <a:cxnLst/>
            <a:rect l="l" t="t" r="r" b="b"/>
            <a:pathLst>
              <a:path w="520065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8">
            <a:extLst>
              <a:ext uri="{FF2B5EF4-FFF2-40B4-BE49-F238E27FC236}">
                <a16:creationId xmlns:a16="http://schemas.microsoft.com/office/drawing/2014/main" id="{3D71CF7D-855F-4A66-8ABF-D70C9E0D790B}"/>
              </a:ext>
            </a:extLst>
          </p:cNvPr>
          <p:cNvSpPr/>
          <p:nvPr/>
        </p:nvSpPr>
        <p:spPr>
          <a:xfrm>
            <a:off x="6713608" y="1848070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69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99">
            <a:extLst>
              <a:ext uri="{FF2B5EF4-FFF2-40B4-BE49-F238E27FC236}">
                <a16:creationId xmlns:a16="http://schemas.microsoft.com/office/drawing/2014/main" id="{DC734656-FBCD-4F21-97EC-4E9BAAA4A949}"/>
              </a:ext>
            </a:extLst>
          </p:cNvPr>
          <p:cNvSpPr/>
          <p:nvPr/>
        </p:nvSpPr>
        <p:spPr>
          <a:xfrm>
            <a:off x="6713608" y="1848070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69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0">
            <a:extLst>
              <a:ext uri="{FF2B5EF4-FFF2-40B4-BE49-F238E27FC236}">
                <a16:creationId xmlns:a16="http://schemas.microsoft.com/office/drawing/2014/main" id="{E123CF00-9DCF-4936-BFED-B1F85A9F308E}"/>
              </a:ext>
            </a:extLst>
          </p:cNvPr>
          <p:cNvSpPr/>
          <p:nvPr/>
        </p:nvSpPr>
        <p:spPr>
          <a:xfrm>
            <a:off x="6713722" y="2368868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69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1">
            <a:extLst>
              <a:ext uri="{FF2B5EF4-FFF2-40B4-BE49-F238E27FC236}">
                <a16:creationId xmlns:a16="http://schemas.microsoft.com/office/drawing/2014/main" id="{31E59613-5526-47C8-B23B-8096D7F2B10D}"/>
              </a:ext>
            </a:extLst>
          </p:cNvPr>
          <p:cNvSpPr/>
          <p:nvPr/>
        </p:nvSpPr>
        <p:spPr>
          <a:xfrm>
            <a:off x="6713722" y="2368868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69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2">
            <a:extLst>
              <a:ext uri="{FF2B5EF4-FFF2-40B4-BE49-F238E27FC236}">
                <a16:creationId xmlns:a16="http://schemas.microsoft.com/office/drawing/2014/main" id="{5C9EA51C-CE21-49D5-AF01-14A2048AD6A4}"/>
              </a:ext>
            </a:extLst>
          </p:cNvPr>
          <p:cNvSpPr/>
          <p:nvPr/>
        </p:nvSpPr>
        <p:spPr>
          <a:xfrm>
            <a:off x="6713608" y="2889855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3">
            <a:extLst>
              <a:ext uri="{FF2B5EF4-FFF2-40B4-BE49-F238E27FC236}">
                <a16:creationId xmlns:a16="http://schemas.microsoft.com/office/drawing/2014/main" id="{34D83545-7062-429D-8539-962C68E5A8BE}"/>
              </a:ext>
            </a:extLst>
          </p:cNvPr>
          <p:cNvSpPr/>
          <p:nvPr/>
        </p:nvSpPr>
        <p:spPr>
          <a:xfrm>
            <a:off x="6713608" y="2889855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4">
            <a:extLst>
              <a:ext uri="{FF2B5EF4-FFF2-40B4-BE49-F238E27FC236}">
                <a16:creationId xmlns:a16="http://schemas.microsoft.com/office/drawing/2014/main" id="{513EF897-FC96-495A-94B9-79261A6970F8}"/>
              </a:ext>
            </a:extLst>
          </p:cNvPr>
          <p:cNvSpPr/>
          <p:nvPr/>
        </p:nvSpPr>
        <p:spPr>
          <a:xfrm>
            <a:off x="6713608" y="3410653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5">
            <a:extLst>
              <a:ext uri="{FF2B5EF4-FFF2-40B4-BE49-F238E27FC236}">
                <a16:creationId xmlns:a16="http://schemas.microsoft.com/office/drawing/2014/main" id="{331D1C9D-3A60-410F-95A8-AF5DC5F7C724}"/>
              </a:ext>
            </a:extLst>
          </p:cNvPr>
          <p:cNvSpPr/>
          <p:nvPr/>
        </p:nvSpPr>
        <p:spPr>
          <a:xfrm>
            <a:off x="6713608" y="3410653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07">
            <a:extLst>
              <a:ext uri="{FF2B5EF4-FFF2-40B4-BE49-F238E27FC236}">
                <a16:creationId xmlns:a16="http://schemas.microsoft.com/office/drawing/2014/main" id="{CFD725CD-B494-4E0C-9200-B0BB1324EABB}"/>
              </a:ext>
            </a:extLst>
          </p:cNvPr>
          <p:cNvSpPr/>
          <p:nvPr/>
        </p:nvSpPr>
        <p:spPr>
          <a:xfrm>
            <a:off x="6714502" y="1155375"/>
            <a:ext cx="1560195" cy="346710"/>
          </a:xfrm>
          <a:custGeom>
            <a:avLst/>
            <a:gdLst/>
            <a:ahLst/>
            <a:cxnLst/>
            <a:rect l="l" t="t" r="r" b="b"/>
            <a:pathLst>
              <a:path w="1560195" h="346709">
                <a:moveTo>
                  <a:pt x="0" y="0"/>
                </a:moveTo>
                <a:lnTo>
                  <a:pt x="1559699" y="0"/>
                </a:lnTo>
                <a:lnTo>
                  <a:pt x="15596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08">
            <a:extLst>
              <a:ext uri="{FF2B5EF4-FFF2-40B4-BE49-F238E27FC236}">
                <a16:creationId xmlns:a16="http://schemas.microsoft.com/office/drawing/2014/main" id="{4B85AD83-345D-46BB-9F57-CDF7FD603664}"/>
              </a:ext>
            </a:extLst>
          </p:cNvPr>
          <p:cNvSpPr txBox="1"/>
          <p:nvPr/>
        </p:nvSpPr>
        <p:spPr>
          <a:xfrm>
            <a:off x="6787527" y="1249798"/>
            <a:ext cx="6591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TRIMESTRE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14" name="object 109">
            <a:extLst>
              <a:ext uri="{FF2B5EF4-FFF2-40B4-BE49-F238E27FC236}">
                <a16:creationId xmlns:a16="http://schemas.microsoft.com/office/drawing/2014/main" id="{8A285F91-0EE5-4234-B45F-FBB2659A6A9E}"/>
              </a:ext>
            </a:extLst>
          </p:cNvPr>
          <p:cNvSpPr/>
          <p:nvPr/>
        </p:nvSpPr>
        <p:spPr>
          <a:xfrm>
            <a:off x="6714502" y="1309604"/>
            <a:ext cx="520065" cy="538825"/>
          </a:xfrm>
          <a:custGeom>
            <a:avLst/>
            <a:gdLst/>
            <a:ahLst/>
            <a:cxnLst/>
            <a:rect l="l" t="t" r="r" b="b"/>
            <a:pathLst>
              <a:path w="520065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0">
            <a:extLst>
              <a:ext uri="{FF2B5EF4-FFF2-40B4-BE49-F238E27FC236}">
                <a16:creationId xmlns:a16="http://schemas.microsoft.com/office/drawing/2014/main" id="{13FAD9EF-3ED2-41C9-B0FA-F1C9DD65C92A}"/>
              </a:ext>
            </a:extLst>
          </p:cNvPr>
          <p:cNvSpPr/>
          <p:nvPr/>
        </p:nvSpPr>
        <p:spPr>
          <a:xfrm>
            <a:off x="6714502" y="1501719"/>
            <a:ext cx="520065" cy="346710"/>
          </a:xfrm>
          <a:custGeom>
            <a:avLst/>
            <a:gdLst/>
            <a:ahLst/>
            <a:cxnLst/>
            <a:rect l="l" t="t" r="r" b="b"/>
            <a:pathLst>
              <a:path w="520065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1">
            <a:extLst>
              <a:ext uri="{FF2B5EF4-FFF2-40B4-BE49-F238E27FC236}">
                <a16:creationId xmlns:a16="http://schemas.microsoft.com/office/drawing/2014/main" id="{5C913F77-0497-4DC9-98A5-545ED0E84B1F}"/>
              </a:ext>
            </a:extLst>
          </p:cNvPr>
          <p:cNvSpPr txBox="1"/>
          <p:nvPr/>
        </p:nvSpPr>
        <p:spPr>
          <a:xfrm>
            <a:off x="6787527" y="1611446"/>
            <a:ext cx="36068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5" dirty="0">
                <a:solidFill>
                  <a:srgbClr val="FFFFFF"/>
                </a:solidFill>
                <a:cs typeface="Arial"/>
              </a:rPr>
              <a:t>OCTOBRE</a:t>
            </a:r>
            <a:endParaRPr sz="600" dirty="0">
              <a:cs typeface="Arial"/>
            </a:endParaRPr>
          </a:p>
        </p:txBody>
      </p:sp>
      <p:sp>
        <p:nvSpPr>
          <p:cNvPr id="117" name="object 112">
            <a:extLst>
              <a:ext uri="{FF2B5EF4-FFF2-40B4-BE49-F238E27FC236}">
                <a16:creationId xmlns:a16="http://schemas.microsoft.com/office/drawing/2014/main" id="{20270509-5F56-4A20-A702-4996F1F954E6}"/>
              </a:ext>
            </a:extLst>
          </p:cNvPr>
          <p:cNvSpPr/>
          <p:nvPr/>
        </p:nvSpPr>
        <p:spPr>
          <a:xfrm>
            <a:off x="7234228" y="1309879"/>
            <a:ext cx="520065" cy="532689"/>
          </a:xfrm>
          <a:custGeom>
            <a:avLst/>
            <a:gdLst/>
            <a:ahLst/>
            <a:cxnLst/>
            <a:rect l="l" t="t" r="r" b="b"/>
            <a:pathLst>
              <a:path w="520065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3">
            <a:extLst>
              <a:ext uri="{FF2B5EF4-FFF2-40B4-BE49-F238E27FC236}">
                <a16:creationId xmlns:a16="http://schemas.microsoft.com/office/drawing/2014/main" id="{3C2EFAEA-E34A-4BF2-A549-F67E5CBD84AE}"/>
              </a:ext>
            </a:extLst>
          </p:cNvPr>
          <p:cNvSpPr/>
          <p:nvPr/>
        </p:nvSpPr>
        <p:spPr>
          <a:xfrm>
            <a:off x="7234428" y="1501719"/>
            <a:ext cx="520065" cy="346710"/>
          </a:xfrm>
          <a:custGeom>
            <a:avLst/>
            <a:gdLst/>
            <a:ahLst/>
            <a:cxnLst/>
            <a:rect l="l" t="t" r="r" b="b"/>
            <a:pathLst>
              <a:path w="520065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5">
            <a:extLst>
              <a:ext uri="{FF2B5EF4-FFF2-40B4-BE49-F238E27FC236}">
                <a16:creationId xmlns:a16="http://schemas.microsoft.com/office/drawing/2014/main" id="{C0421729-BEC8-40C5-9A56-8F434573661D}"/>
              </a:ext>
            </a:extLst>
          </p:cNvPr>
          <p:cNvSpPr/>
          <p:nvPr/>
        </p:nvSpPr>
        <p:spPr>
          <a:xfrm>
            <a:off x="7754463" y="1310403"/>
            <a:ext cx="520065" cy="517262"/>
          </a:xfrm>
          <a:custGeom>
            <a:avLst/>
            <a:gdLst/>
            <a:ahLst/>
            <a:cxnLst/>
            <a:rect l="l" t="t" r="r" b="b"/>
            <a:pathLst>
              <a:path w="520065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16">
            <a:extLst>
              <a:ext uri="{FF2B5EF4-FFF2-40B4-BE49-F238E27FC236}">
                <a16:creationId xmlns:a16="http://schemas.microsoft.com/office/drawing/2014/main" id="{ED1E68F5-65B8-48C7-89E9-8E24AC4D6454}"/>
              </a:ext>
            </a:extLst>
          </p:cNvPr>
          <p:cNvSpPr/>
          <p:nvPr/>
        </p:nvSpPr>
        <p:spPr>
          <a:xfrm>
            <a:off x="7754353" y="1501719"/>
            <a:ext cx="520065" cy="346710"/>
          </a:xfrm>
          <a:custGeom>
            <a:avLst/>
            <a:gdLst/>
            <a:ahLst/>
            <a:cxnLst/>
            <a:rect l="l" t="t" r="r" b="b"/>
            <a:pathLst>
              <a:path w="520065" h="346710">
                <a:moveTo>
                  <a:pt x="0" y="0"/>
                </a:moveTo>
                <a:lnTo>
                  <a:pt x="519599" y="0"/>
                </a:lnTo>
                <a:lnTo>
                  <a:pt x="5195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17">
            <a:extLst>
              <a:ext uri="{FF2B5EF4-FFF2-40B4-BE49-F238E27FC236}">
                <a16:creationId xmlns:a16="http://schemas.microsoft.com/office/drawing/2014/main" id="{B1EE56C6-5666-4D0C-9CB2-B1D03D1C0134}"/>
              </a:ext>
            </a:extLst>
          </p:cNvPr>
          <p:cNvSpPr txBox="1"/>
          <p:nvPr/>
        </p:nvSpPr>
        <p:spPr>
          <a:xfrm>
            <a:off x="7788536" y="1601331"/>
            <a:ext cx="410952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45" dirty="0">
                <a:solidFill>
                  <a:srgbClr val="FFFFFF"/>
                </a:solidFill>
                <a:cs typeface="Arial"/>
              </a:rPr>
              <a:t>DÉCEMBR</a:t>
            </a:r>
            <a:r>
              <a:rPr lang="fr-FR" sz="600" spc="-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24" name="object 119">
            <a:extLst>
              <a:ext uri="{FF2B5EF4-FFF2-40B4-BE49-F238E27FC236}">
                <a16:creationId xmlns:a16="http://schemas.microsoft.com/office/drawing/2014/main" id="{1269AC50-45D2-4D15-B43F-B767097A52A2}"/>
              </a:ext>
            </a:extLst>
          </p:cNvPr>
          <p:cNvSpPr/>
          <p:nvPr/>
        </p:nvSpPr>
        <p:spPr>
          <a:xfrm>
            <a:off x="3597730" y="3070728"/>
            <a:ext cx="1545590" cy="164465"/>
          </a:xfrm>
          <a:custGeom>
            <a:avLst/>
            <a:gdLst/>
            <a:ahLst/>
            <a:cxnLst/>
            <a:rect l="l" t="t" r="r" b="b"/>
            <a:pathLst>
              <a:path w="1545589" h="164464">
                <a:moveTo>
                  <a:pt x="1462949" y="164099"/>
                </a:moveTo>
                <a:lnTo>
                  <a:pt x="82049" y="164099"/>
                </a:lnTo>
                <a:lnTo>
                  <a:pt x="50112" y="157652"/>
                </a:lnTo>
                <a:lnTo>
                  <a:pt x="24031" y="140068"/>
                </a:lnTo>
                <a:lnTo>
                  <a:pt x="6447" y="113987"/>
                </a:lnTo>
                <a:lnTo>
                  <a:pt x="0" y="82049"/>
                </a:lnTo>
                <a:lnTo>
                  <a:pt x="6447" y="50112"/>
                </a:lnTo>
                <a:lnTo>
                  <a:pt x="24031" y="24031"/>
                </a:lnTo>
                <a:lnTo>
                  <a:pt x="50112" y="6447"/>
                </a:lnTo>
                <a:lnTo>
                  <a:pt x="82049" y="0"/>
                </a:lnTo>
                <a:lnTo>
                  <a:pt x="1462949" y="0"/>
                </a:lnTo>
                <a:lnTo>
                  <a:pt x="1508471" y="13785"/>
                </a:lnTo>
                <a:lnTo>
                  <a:pt x="1538754" y="50650"/>
                </a:lnTo>
                <a:lnTo>
                  <a:pt x="1544999" y="82049"/>
                </a:lnTo>
                <a:lnTo>
                  <a:pt x="1538552" y="113987"/>
                </a:lnTo>
                <a:lnTo>
                  <a:pt x="1520968" y="140068"/>
                </a:lnTo>
                <a:lnTo>
                  <a:pt x="1494887" y="157652"/>
                </a:lnTo>
                <a:lnTo>
                  <a:pt x="1462949" y="1640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0">
            <a:extLst>
              <a:ext uri="{FF2B5EF4-FFF2-40B4-BE49-F238E27FC236}">
                <a16:creationId xmlns:a16="http://schemas.microsoft.com/office/drawing/2014/main" id="{B3B2CF4B-8753-46B1-91F2-377575390B97}"/>
              </a:ext>
            </a:extLst>
          </p:cNvPr>
          <p:cNvSpPr/>
          <p:nvPr/>
        </p:nvSpPr>
        <p:spPr>
          <a:xfrm>
            <a:off x="3597725" y="3063791"/>
            <a:ext cx="1240155" cy="164465"/>
          </a:xfrm>
          <a:custGeom>
            <a:avLst/>
            <a:gdLst/>
            <a:ahLst/>
            <a:cxnLst/>
            <a:rect l="l" t="t" r="r" b="b"/>
            <a:pathLst>
              <a:path w="1240154" h="164464">
                <a:moveTo>
                  <a:pt x="81749" y="164020"/>
                </a:moveTo>
                <a:lnTo>
                  <a:pt x="49929" y="157611"/>
                </a:lnTo>
                <a:lnTo>
                  <a:pt x="23944" y="140104"/>
                </a:lnTo>
                <a:lnTo>
                  <a:pt x="6424" y="114128"/>
                </a:lnTo>
                <a:lnTo>
                  <a:pt x="0" y="82310"/>
                </a:lnTo>
                <a:lnTo>
                  <a:pt x="1585" y="66286"/>
                </a:lnTo>
                <a:lnTo>
                  <a:pt x="23944" y="24492"/>
                </a:lnTo>
                <a:lnTo>
                  <a:pt x="65726" y="2113"/>
                </a:lnTo>
                <a:lnTo>
                  <a:pt x="1158149" y="0"/>
                </a:lnTo>
                <a:lnTo>
                  <a:pt x="1189970" y="6408"/>
                </a:lnTo>
                <a:lnTo>
                  <a:pt x="1215955" y="23915"/>
                </a:lnTo>
                <a:lnTo>
                  <a:pt x="1233475" y="49892"/>
                </a:lnTo>
                <a:lnTo>
                  <a:pt x="1239899" y="81710"/>
                </a:lnTo>
                <a:lnTo>
                  <a:pt x="1233475" y="113534"/>
                </a:lnTo>
                <a:lnTo>
                  <a:pt x="1215955" y="139527"/>
                </a:lnTo>
                <a:lnTo>
                  <a:pt x="1189970" y="157060"/>
                </a:lnTo>
                <a:lnTo>
                  <a:pt x="1158149" y="163499"/>
                </a:lnTo>
                <a:lnTo>
                  <a:pt x="81749" y="16402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1">
            <a:extLst>
              <a:ext uri="{FF2B5EF4-FFF2-40B4-BE49-F238E27FC236}">
                <a16:creationId xmlns:a16="http://schemas.microsoft.com/office/drawing/2014/main" id="{13FB0B95-5DA9-453B-AB0B-0F0F0A5ABA73}"/>
              </a:ext>
            </a:extLst>
          </p:cNvPr>
          <p:cNvSpPr/>
          <p:nvPr/>
        </p:nvSpPr>
        <p:spPr>
          <a:xfrm>
            <a:off x="2725399" y="2534250"/>
            <a:ext cx="2418080" cy="174625"/>
          </a:xfrm>
          <a:custGeom>
            <a:avLst/>
            <a:gdLst/>
            <a:ahLst/>
            <a:cxnLst/>
            <a:rect l="l" t="t" r="r" b="b"/>
            <a:pathLst>
              <a:path w="2418079" h="174625">
                <a:moveTo>
                  <a:pt x="2330549" y="174299"/>
                </a:moveTo>
                <a:lnTo>
                  <a:pt x="79578" y="174299"/>
                </a:lnTo>
                <a:lnTo>
                  <a:pt x="48602" y="168046"/>
                </a:lnTo>
                <a:lnTo>
                  <a:pt x="23307" y="150991"/>
                </a:lnTo>
                <a:lnTo>
                  <a:pt x="6253" y="125697"/>
                </a:lnTo>
                <a:lnTo>
                  <a:pt x="0" y="94721"/>
                </a:lnTo>
                <a:lnTo>
                  <a:pt x="0" y="79578"/>
                </a:lnTo>
                <a:lnTo>
                  <a:pt x="6253" y="48602"/>
                </a:lnTo>
                <a:lnTo>
                  <a:pt x="23307" y="23307"/>
                </a:lnTo>
                <a:lnTo>
                  <a:pt x="48602" y="6253"/>
                </a:lnTo>
                <a:lnTo>
                  <a:pt x="79578" y="0"/>
                </a:lnTo>
                <a:lnTo>
                  <a:pt x="2330549" y="0"/>
                </a:lnTo>
                <a:lnTo>
                  <a:pt x="2378900" y="14642"/>
                </a:lnTo>
                <a:lnTo>
                  <a:pt x="2411066" y="53799"/>
                </a:lnTo>
                <a:lnTo>
                  <a:pt x="2417699" y="87149"/>
                </a:lnTo>
                <a:lnTo>
                  <a:pt x="2410851" y="121072"/>
                </a:lnTo>
                <a:lnTo>
                  <a:pt x="2392174" y="148774"/>
                </a:lnTo>
                <a:lnTo>
                  <a:pt x="2364472" y="167451"/>
                </a:lnTo>
                <a:lnTo>
                  <a:pt x="2330549" y="174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2">
            <a:extLst>
              <a:ext uri="{FF2B5EF4-FFF2-40B4-BE49-F238E27FC236}">
                <a16:creationId xmlns:a16="http://schemas.microsoft.com/office/drawing/2014/main" id="{773AC741-B3AC-48BC-BA9F-79579DA37908}"/>
              </a:ext>
            </a:extLst>
          </p:cNvPr>
          <p:cNvSpPr/>
          <p:nvPr/>
        </p:nvSpPr>
        <p:spPr>
          <a:xfrm>
            <a:off x="2634523" y="2542062"/>
            <a:ext cx="833755" cy="175260"/>
          </a:xfrm>
          <a:custGeom>
            <a:avLst/>
            <a:gdLst/>
            <a:ahLst/>
            <a:cxnLst/>
            <a:rect l="l" t="t" r="r" b="b"/>
            <a:pathLst>
              <a:path w="833754" h="175260">
                <a:moveTo>
                  <a:pt x="745799" y="175199"/>
                </a:moveTo>
                <a:lnTo>
                  <a:pt x="87599" y="175199"/>
                </a:lnTo>
                <a:lnTo>
                  <a:pt x="53502" y="168315"/>
                </a:lnTo>
                <a:lnTo>
                  <a:pt x="25657" y="149542"/>
                </a:lnTo>
                <a:lnTo>
                  <a:pt x="6884" y="121697"/>
                </a:lnTo>
                <a:lnTo>
                  <a:pt x="0" y="87599"/>
                </a:lnTo>
                <a:lnTo>
                  <a:pt x="6884" y="53502"/>
                </a:lnTo>
                <a:lnTo>
                  <a:pt x="25657" y="25657"/>
                </a:lnTo>
                <a:lnTo>
                  <a:pt x="53502" y="6884"/>
                </a:lnTo>
                <a:lnTo>
                  <a:pt x="87599" y="0"/>
                </a:lnTo>
                <a:lnTo>
                  <a:pt x="745799" y="0"/>
                </a:lnTo>
                <a:lnTo>
                  <a:pt x="794400" y="14717"/>
                </a:lnTo>
                <a:lnTo>
                  <a:pt x="826731" y="54076"/>
                </a:lnTo>
                <a:lnTo>
                  <a:pt x="833399" y="87599"/>
                </a:lnTo>
                <a:lnTo>
                  <a:pt x="826515" y="121697"/>
                </a:lnTo>
                <a:lnTo>
                  <a:pt x="807742" y="149542"/>
                </a:lnTo>
                <a:lnTo>
                  <a:pt x="779897" y="168315"/>
                </a:lnTo>
                <a:lnTo>
                  <a:pt x="745799" y="17519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3">
            <a:extLst>
              <a:ext uri="{FF2B5EF4-FFF2-40B4-BE49-F238E27FC236}">
                <a16:creationId xmlns:a16="http://schemas.microsoft.com/office/drawing/2014/main" id="{B4381D41-3BD1-4C90-8AD7-012BCF202F7C}"/>
              </a:ext>
            </a:extLst>
          </p:cNvPr>
          <p:cNvSpPr/>
          <p:nvPr/>
        </p:nvSpPr>
        <p:spPr>
          <a:xfrm>
            <a:off x="1086387" y="2326014"/>
            <a:ext cx="1006725" cy="645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4">
            <a:extLst>
              <a:ext uri="{FF2B5EF4-FFF2-40B4-BE49-F238E27FC236}">
                <a16:creationId xmlns:a16="http://schemas.microsoft.com/office/drawing/2014/main" id="{420E895B-6903-4B87-98B3-771711D78A86}"/>
              </a:ext>
            </a:extLst>
          </p:cNvPr>
          <p:cNvSpPr/>
          <p:nvPr/>
        </p:nvSpPr>
        <p:spPr>
          <a:xfrm>
            <a:off x="1147021" y="2362233"/>
            <a:ext cx="883285" cy="521970"/>
          </a:xfrm>
          <a:custGeom>
            <a:avLst/>
            <a:gdLst/>
            <a:ahLst/>
            <a:cxnLst/>
            <a:rect l="l" t="t" r="r" b="b"/>
            <a:pathLst>
              <a:path w="883285" h="521969">
                <a:moveTo>
                  <a:pt x="0" y="0"/>
                </a:moveTo>
                <a:lnTo>
                  <a:pt x="882899" y="0"/>
                </a:lnTo>
                <a:lnTo>
                  <a:pt x="8828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5">
            <a:extLst>
              <a:ext uri="{FF2B5EF4-FFF2-40B4-BE49-F238E27FC236}">
                <a16:creationId xmlns:a16="http://schemas.microsoft.com/office/drawing/2014/main" id="{FAC45743-5578-4D7D-8AF4-E135FDA24F2F}"/>
              </a:ext>
            </a:extLst>
          </p:cNvPr>
          <p:cNvSpPr/>
          <p:nvPr/>
        </p:nvSpPr>
        <p:spPr>
          <a:xfrm>
            <a:off x="1148299" y="2368876"/>
            <a:ext cx="883285" cy="521970"/>
          </a:xfrm>
          <a:custGeom>
            <a:avLst/>
            <a:gdLst/>
            <a:ahLst/>
            <a:cxnLst/>
            <a:rect l="l" t="t" r="r" b="b"/>
            <a:pathLst>
              <a:path w="883285" h="521969">
                <a:moveTo>
                  <a:pt x="0" y="0"/>
                </a:moveTo>
                <a:lnTo>
                  <a:pt x="882899" y="0"/>
                </a:lnTo>
                <a:lnTo>
                  <a:pt x="8828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26">
            <a:extLst>
              <a:ext uri="{FF2B5EF4-FFF2-40B4-BE49-F238E27FC236}">
                <a16:creationId xmlns:a16="http://schemas.microsoft.com/office/drawing/2014/main" id="{6C904657-AE63-4262-A8DB-ED015303D24C}"/>
              </a:ext>
            </a:extLst>
          </p:cNvPr>
          <p:cNvSpPr txBox="1"/>
          <p:nvPr/>
        </p:nvSpPr>
        <p:spPr>
          <a:xfrm>
            <a:off x="1221325" y="2508545"/>
            <a:ext cx="56070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5" dirty="0">
                <a:solidFill>
                  <a:srgbClr val="FFFFFF"/>
                </a:solidFill>
                <a:cs typeface="Arial"/>
              </a:rPr>
              <a:t>CADRAGE</a:t>
            </a:r>
            <a:r>
              <a:rPr sz="700" spc="-65" dirty="0">
                <a:solidFill>
                  <a:srgbClr val="FFFFFF"/>
                </a:solidFill>
                <a:cs typeface="Arial"/>
              </a:rPr>
              <a:t> </a:t>
            </a:r>
            <a:r>
              <a:rPr sz="700" spc="-55" dirty="0">
                <a:solidFill>
                  <a:srgbClr val="FFFFFF"/>
                </a:solidFill>
                <a:cs typeface="Arial"/>
              </a:rPr>
              <a:t>DU</a:t>
            </a:r>
            <a:endParaRPr sz="700" dirty="0">
              <a:cs typeface="Arial"/>
            </a:endParaRPr>
          </a:p>
        </p:txBody>
      </p:sp>
      <p:sp>
        <p:nvSpPr>
          <p:cNvPr id="132" name="object 127">
            <a:extLst>
              <a:ext uri="{FF2B5EF4-FFF2-40B4-BE49-F238E27FC236}">
                <a16:creationId xmlns:a16="http://schemas.microsoft.com/office/drawing/2014/main" id="{8DEA4AF6-9D26-4D10-A80C-03559C569EEB}"/>
              </a:ext>
            </a:extLst>
          </p:cNvPr>
          <p:cNvSpPr txBox="1"/>
          <p:nvPr/>
        </p:nvSpPr>
        <p:spPr>
          <a:xfrm>
            <a:off x="1221325" y="2613320"/>
            <a:ext cx="35052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45" dirty="0">
                <a:solidFill>
                  <a:srgbClr val="FFFFFF"/>
                </a:solidFill>
                <a:cs typeface="Arial"/>
              </a:rPr>
              <a:t>PROJ</a:t>
            </a:r>
            <a:r>
              <a:rPr sz="700" spc="-35" dirty="0">
                <a:solidFill>
                  <a:srgbClr val="FFFFFF"/>
                </a:solidFill>
                <a:cs typeface="Arial"/>
              </a:rPr>
              <a:t>E</a:t>
            </a:r>
            <a:r>
              <a:rPr sz="700" spc="-10" dirty="0">
                <a:solidFill>
                  <a:srgbClr val="FFFFFF"/>
                </a:solidFill>
                <a:cs typeface="Arial"/>
              </a:rPr>
              <a:t>T</a:t>
            </a:r>
            <a:endParaRPr sz="700" dirty="0">
              <a:cs typeface="Arial"/>
            </a:endParaRPr>
          </a:p>
        </p:txBody>
      </p:sp>
      <p:sp>
        <p:nvSpPr>
          <p:cNvPr id="133" name="object 128">
            <a:extLst>
              <a:ext uri="{FF2B5EF4-FFF2-40B4-BE49-F238E27FC236}">
                <a16:creationId xmlns:a16="http://schemas.microsoft.com/office/drawing/2014/main" id="{7EA210DB-64B1-4553-889E-5A2B97771816}"/>
              </a:ext>
            </a:extLst>
          </p:cNvPr>
          <p:cNvSpPr/>
          <p:nvPr/>
        </p:nvSpPr>
        <p:spPr>
          <a:xfrm>
            <a:off x="1141144" y="2876698"/>
            <a:ext cx="883285" cy="521970"/>
          </a:xfrm>
          <a:custGeom>
            <a:avLst/>
            <a:gdLst/>
            <a:ahLst/>
            <a:cxnLst/>
            <a:rect l="l" t="t" r="r" b="b"/>
            <a:pathLst>
              <a:path w="883285" h="521970">
                <a:moveTo>
                  <a:pt x="0" y="0"/>
                </a:moveTo>
                <a:lnTo>
                  <a:pt x="882899" y="0"/>
                </a:lnTo>
                <a:lnTo>
                  <a:pt x="882899" y="521400"/>
                </a:lnTo>
                <a:lnTo>
                  <a:pt x="0" y="52140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29">
            <a:extLst>
              <a:ext uri="{FF2B5EF4-FFF2-40B4-BE49-F238E27FC236}">
                <a16:creationId xmlns:a16="http://schemas.microsoft.com/office/drawing/2014/main" id="{1013CE1C-3261-41C0-8273-02AA6A24A9E4}"/>
              </a:ext>
            </a:extLst>
          </p:cNvPr>
          <p:cNvSpPr/>
          <p:nvPr/>
        </p:nvSpPr>
        <p:spPr>
          <a:xfrm>
            <a:off x="1148299" y="2889861"/>
            <a:ext cx="883285" cy="521970"/>
          </a:xfrm>
          <a:custGeom>
            <a:avLst/>
            <a:gdLst/>
            <a:ahLst/>
            <a:cxnLst/>
            <a:rect l="l" t="t" r="r" b="b"/>
            <a:pathLst>
              <a:path w="883285" h="521970">
                <a:moveTo>
                  <a:pt x="0" y="0"/>
                </a:moveTo>
                <a:lnTo>
                  <a:pt x="882899" y="0"/>
                </a:lnTo>
                <a:lnTo>
                  <a:pt x="882899" y="521400"/>
                </a:lnTo>
                <a:lnTo>
                  <a:pt x="0" y="5214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0">
            <a:extLst>
              <a:ext uri="{FF2B5EF4-FFF2-40B4-BE49-F238E27FC236}">
                <a16:creationId xmlns:a16="http://schemas.microsoft.com/office/drawing/2014/main" id="{DD47E192-5548-4D55-B415-8AAED29B2BEB}"/>
              </a:ext>
            </a:extLst>
          </p:cNvPr>
          <p:cNvSpPr txBox="1"/>
          <p:nvPr/>
        </p:nvSpPr>
        <p:spPr>
          <a:xfrm>
            <a:off x="1221325" y="3081918"/>
            <a:ext cx="57340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40" dirty="0">
                <a:solidFill>
                  <a:srgbClr val="FFFFFF"/>
                </a:solidFill>
                <a:cs typeface="Arial"/>
              </a:rPr>
              <a:t>CONCEPTION</a:t>
            </a:r>
            <a:endParaRPr sz="700" dirty="0">
              <a:cs typeface="Arial"/>
            </a:endParaRPr>
          </a:p>
        </p:txBody>
      </p:sp>
      <p:sp>
        <p:nvSpPr>
          <p:cNvPr id="137" name="object 132">
            <a:extLst>
              <a:ext uri="{FF2B5EF4-FFF2-40B4-BE49-F238E27FC236}">
                <a16:creationId xmlns:a16="http://schemas.microsoft.com/office/drawing/2014/main" id="{4525559D-9D53-4485-BBB9-B2BD23915556}"/>
              </a:ext>
            </a:extLst>
          </p:cNvPr>
          <p:cNvSpPr/>
          <p:nvPr/>
        </p:nvSpPr>
        <p:spPr>
          <a:xfrm>
            <a:off x="1148299" y="3931622"/>
            <a:ext cx="883285" cy="521970"/>
          </a:xfrm>
          <a:custGeom>
            <a:avLst/>
            <a:gdLst/>
            <a:ahLst/>
            <a:cxnLst/>
            <a:rect l="l" t="t" r="r" b="b"/>
            <a:pathLst>
              <a:path w="883285" h="521970">
                <a:moveTo>
                  <a:pt x="0" y="0"/>
                </a:moveTo>
                <a:lnTo>
                  <a:pt x="882899" y="0"/>
                </a:lnTo>
                <a:lnTo>
                  <a:pt x="8828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3">
            <a:extLst>
              <a:ext uri="{FF2B5EF4-FFF2-40B4-BE49-F238E27FC236}">
                <a16:creationId xmlns:a16="http://schemas.microsoft.com/office/drawing/2014/main" id="{9BBFC200-0F63-408F-86D9-4CF9FE6C6F22}"/>
              </a:ext>
            </a:extLst>
          </p:cNvPr>
          <p:cNvSpPr txBox="1"/>
          <p:nvPr/>
        </p:nvSpPr>
        <p:spPr>
          <a:xfrm>
            <a:off x="1221325" y="4123678"/>
            <a:ext cx="61404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40" dirty="0">
                <a:solidFill>
                  <a:srgbClr val="FFFFFF"/>
                </a:solidFill>
                <a:latin typeface="Arial"/>
                <a:cs typeface="Arial"/>
              </a:rPr>
              <a:t>DÉPLOIEMENT</a:t>
            </a:r>
            <a:endParaRPr sz="700">
              <a:latin typeface="Arial"/>
              <a:cs typeface="Arial"/>
            </a:endParaRPr>
          </a:p>
        </p:txBody>
      </p:sp>
      <p:sp>
        <p:nvSpPr>
          <p:cNvPr id="140" name="object 135">
            <a:extLst>
              <a:ext uri="{FF2B5EF4-FFF2-40B4-BE49-F238E27FC236}">
                <a16:creationId xmlns:a16="http://schemas.microsoft.com/office/drawing/2014/main" id="{3F3BD952-4499-440D-9C05-44E4C13C482A}"/>
              </a:ext>
            </a:extLst>
          </p:cNvPr>
          <p:cNvSpPr/>
          <p:nvPr/>
        </p:nvSpPr>
        <p:spPr>
          <a:xfrm>
            <a:off x="1148299" y="1155375"/>
            <a:ext cx="883285" cy="1214120"/>
          </a:xfrm>
          <a:custGeom>
            <a:avLst/>
            <a:gdLst/>
            <a:ahLst/>
            <a:cxnLst/>
            <a:rect l="l" t="t" r="r" b="b"/>
            <a:pathLst>
              <a:path w="883285" h="1214120">
                <a:moveTo>
                  <a:pt x="0" y="0"/>
                </a:moveTo>
                <a:lnTo>
                  <a:pt x="882899" y="0"/>
                </a:lnTo>
                <a:lnTo>
                  <a:pt x="882899" y="1214099"/>
                </a:lnTo>
                <a:lnTo>
                  <a:pt x="0" y="12140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36">
            <a:extLst>
              <a:ext uri="{FF2B5EF4-FFF2-40B4-BE49-F238E27FC236}">
                <a16:creationId xmlns:a16="http://schemas.microsoft.com/office/drawing/2014/main" id="{0813733D-918D-4B51-AD26-32AECF5508F7}"/>
              </a:ext>
            </a:extLst>
          </p:cNvPr>
          <p:cNvSpPr txBox="1"/>
          <p:nvPr/>
        </p:nvSpPr>
        <p:spPr>
          <a:xfrm>
            <a:off x="1451413" y="1603990"/>
            <a:ext cx="22542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lang="fr-FR" sz="7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142" name="object 137">
            <a:extLst>
              <a:ext uri="{FF2B5EF4-FFF2-40B4-BE49-F238E27FC236}">
                <a16:creationId xmlns:a16="http://schemas.microsoft.com/office/drawing/2014/main" id="{74ADA475-BD29-4B40-8ABC-FB52353D8021}"/>
              </a:ext>
            </a:extLst>
          </p:cNvPr>
          <p:cNvSpPr txBox="1"/>
          <p:nvPr/>
        </p:nvSpPr>
        <p:spPr>
          <a:xfrm>
            <a:off x="1221325" y="2038894"/>
            <a:ext cx="65532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PRÉSENTATION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143" name="object 138">
            <a:extLst>
              <a:ext uri="{FF2B5EF4-FFF2-40B4-BE49-F238E27FC236}">
                <a16:creationId xmlns:a16="http://schemas.microsoft.com/office/drawing/2014/main" id="{132E3C7F-23C7-495B-85F2-855D1A5B8DE9}"/>
              </a:ext>
            </a:extLst>
          </p:cNvPr>
          <p:cNvSpPr/>
          <p:nvPr/>
        </p:nvSpPr>
        <p:spPr>
          <a:xfrm>
            <a:off x="2288953" y="2028930"/>
            <a:ext cx="2064385" cy="159385"/>
          </a:xfrm>
          <a:custGeom>
            <a:avLst/>
            <a:gdLst/>
            <a:ahLst/>
            <a:cxnLst/>
            <a:rect l="l" t="t" r="r" b="b"/>
            <a:pathLst>
              <a:path w="2064385" h="159385">
                <a:moveTo>
                  <a:pt x="1984650" y="159299"/>
                </a:moveTo>
                <a:lnTo>
                  <a:pt x="79649" y="159299"/>
                </a:lnTo>
                <a:lnTo>
                  <a:pt x="48646" y="153040"/>
                </a:lnTo>
                <a:lnTo>
                  <a:pt x="23328" y="135971"/>
                </a:lnTo>
                <a:lnTo>
                  <a:pt x="6259" y="110653"/>
                </a:lnTo>
                <a:lnTo>
                  <a:pt x="0" y="79649"/>
                </a:lnTo>
                <a:lnTo>
                  <a:pt x="6259" y="48646"/>
                </a:lnTo>
                <a:lnTo>
                  <a:pt x="23329" y="23328"/>
                </a:lnTo>
                <a:lnTo>
                  <a:pt x="48646" y="6259"/>
                </a:lnTo>
                <a:lnTo>
                  <a:pt x="79649" y="0"/>
                </a:lnTo>
                <a:lnTo>
                  <a:pt x="1984650" y="0"/>
                </a:lnTo>
                <a:lnTo>
                  <a:pt x="2028839" y="13382"/>
                </a:lnTo>
                <a:lnTo>
                  <a:pt x="2058237" y="49169"/>
                </a:lnTo>
                <a:lnTo>
                  <a:pt x="2064300" y="79649"/>
                </a:lnTo>
                <a:lnTo>
                  <a:pt x="2058040" y="110653"/>
                </a:lnTo>
                <a:lnTo>
                  <a:pt x="2040971" y="135971"/>
                </a:lnTo>
                <a:lnTo>
                  <a:pt x="2015653" y="153040"/>
                </a:lnTo>
                <a:lnTo>
                  <a:pt x="1984650" y="159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39">
            <a:extLst>
              <a:ext uri="{FF2B5EF4-FFF2-40B4-BE49-F238E27FC236}">
                <a16:creationId xmlns:a16="http://schemas.microsoft.com/office/drawing/2014/main" id="{497B1512-C4F9-44DF-AA85-16A11AC7B2B6}"/>
              </a:ext>
            </a:extLst>
          </p:cNvPr>
          <p:cNvSpPr/>
          <p:nvPr/>
        </p:nvSpPr>
        <p:spPr>
          <a:xfrm>
            <a:off x="2164332" y="2028799"/>
            <a:ext cx="582295" cy="160020"/>
          </a:xfrm>
          <a:custGeom>
            <a:avLst/>
            <a:gdLst/>
            <a:ahLst/>
            <a:cxnLst/>
            <a:rect l="l" t="t" r="r" b="b"/>
            <a:pathLst>
              <a:path w="582294" h="160019">
                <a:moveTo>
                  <a:pt x="502499" y="159599"/>
                </a:moveTo>
                <a:lnTo>
                  <a:pt x="79799" y="159599"/>
                </a:lnTo>
                <a:lnTo>
                  <a:pt x="48738" y="153328"/>
                </a:lnTo>
                <a:lnTo>
                  <a:pt x="23372" y="136227"/>
                </a:lnTo>
                <a:lnTo>
                  <a:pt x="6271" y="110861"/>
                </a:lnTo>
                <a:lnTo>
                  <a:pt x="0" y="79799"/>
                </a:lnTo>
                <a:lnTo>
                  <a:pt x="6271" y="48738"/>
                </a:lnTo>
                <a:lnTo>
                  <a:pt x="23372" y="23372"/>
                </a:lnTo>
                <a:lnTo>
                  <a:pt x="48738" y="6271"/>
                </a:lnTo>
                <a:lnTo>
                  <a:pt x="79799" y="0"/>
                </a:lnTo>
                <a:lnTo>
                  <a:pt x="502499" y="0"/>
                </a:lnTo>
                <a:lnTo>
                  <a:pt x="546773" y="13407"/>
                </a:lnTo>
                <a:lnTo>
                  <a:pt x="576225" y="49261"/>
                </a:lnTo>
                <a:lnTo>
                  <a:pt x="582299" y="79799"/>
                </a:lnTo>
                <a:lnTo>
                  <a:pt x="576028" y="110861"/>
                </a:lnTo>
                <a:lnTo>
                  <a:pt x="558927" y="136227"/>
                </a:lnTo>
                <a:lnTo>
                  <a:pt x="533561" y="153328"/>
                </a:lnTo>
                <a:lnTo>
                  <a:pt x="502499" y="15959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2">
            <a:extLst>
              <a:ext uri="{FF2B5EF4-FFF2-40B4-BE49-F238E27FC236}">
                <a16:creationId xmlns:a16="http://schemas.microsoft.com/office/drawing/2014/main" id="{B31B6D16-DD47-48D5-9F3F-C086CD210731}"/>
              </a:ext>
            </a:extLst>
          </p:cNvPr>
          <p:cNvSpPr/>
          <p:nvPr/>
        </p:nvSpPr>
        <p:spPr>
          <a:xfrm>
            <a:off x="5677732" y="3594766"/>
            <a:ext cx="1551305" cy="154940"/>
          </a:xfrm>
          <a:custGeom>
            <a:avLst/>
            <a:gdLst/>
            <a:ahLst/>
            <a:cxnLst/>
            <a:rect l="l" t="t" r="r" b="b"/>
            <a:pathLst>
              <a:path w="1551304" h="154939">
                <a:moveTo>
                  <a:pt x="1473299" y="154799"/>
                </a:moveTo>
                <a:lnTo>
                  <a:pt x="77399" y="154799"/>
                </a:lnTo>
                <a:lnTo>
                  <a:pt x="47272" y="148717"/>
                </a:lnTo>
                <a:lnTo>
                  <a:pt x="22669" y="132130"/>
                </a:lnTo>
                <a:lnTo>
                  <a:pt x="6082" y="107527"/>
                </a:lnTo>
                <a:lnTo>
                  <a:pt x="0" y="77399"/>
                </a:lnTo>
                <a:lnTo>
                  <a:pt x="6082" y="47272"/>
                </a:lnTo>
                <a:lnTo>
                  <a:pt x="22669" y="22669"/>
                </a:lnTo>
                <a:lnTo>
                  <a:pt x="47272" y="6082"/>
                </a:lnTo>
                <a:lnTo>
                  <a:pt x="77399" y="0"/>
                </a:lnTo>
                <a:lnTo>
                  <a:pt x="1473299" y="0"/>
                </a:lnTo>
                <a:lnTo>
                  <a:pt x="1516241" y="13004"/>
                </a:lnTo>
                <a:lnTo>
                  <a:pt x="1544808" y="47780"/>
                </a:lnTo>
                <a:lnTo>
                  <a:pt x="1550699" y="77399"/>
                </a:lnTo>
                <a:lnTo>
                  <a:pt x="1544617" y="107527"/>
                </a:lnTo>
                <a:lnTo>
                  <a:pt x="1528029" y="132130"/>
                </a:lnTo>
                <a:lnTo>
                  <a:pt x="1503427" y="148717"/>
                </a:lnTo>
                <a:lnTo>
                  <a:pt x="1473299" y="1547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3">
            <a:extLst>
              <a:ext uri="{FF2B5EF4-FFF2-40B4-BE49-F238E27FC236}">
                <a16:creationId xmlns:a16="http://schemas.microsoft.com/office/drawing/2014/main" id="{5C6C3830-3FD8-4975-B30B-4A24014140E8}"/>
              </a:ext>
            </a:extLst>
          </p:cNvPr>
          <p:cNvSpPr/>
          <p:nvPr/>
        </p:nvSpPr>
        <p:spPr>
          <a:xfrm>
            <a:off x="4979627" y="3591724"/>
            <a:ext cx="821690" cy="159385"/>
          </a:xfrm>
          <a:custGeom>
            <a:avLst/>
            <a:gdLst/>
            <a:ahLst/>
            <a:cxnLst/>
            <a:rect l="l" t="t" r="r" b="b"/>
            <a:pathLst>
              <a:path w="821689" h="159385">
                <a:moveTo>
                  <a:pt x="741449" y="159299"/>
                </a:moveTo>
                <a:lnTo>
                  <a:pt x="79649" y="159299"/>
                </a:lnTo>
                <a:lnTo>
                  <a:pt x="48646" y="153040"/>
                </a:lnTo>
                <a:lnTo>
                  <a:pt x="23328" y="135971"/>
                </a:lnTo>
                <a:lnTo>
                  <a:pt x="6259" y="110653"/>
                </a:lnTo>
                <a:lnTo>
                  <a:pt x="0" y="79649"/>
                </a:lnTo>
                <a:lnTo>
                  <a:pt x="6259" y="48646"/>
                </a:lnTo>
                <a:lnTo>
                  <a:pt x="23328" y="23328"/>
                </a:lnTo>
                <a:lnTo>
                  <a:pt x="48646" y="6259"/>
                </a:lnTo>
                <a:lnTo>
                  <a:pt x="79649" y="0"/>
                </a:lnTo>
                <a:lnTo>
                  <a:pt x="741449" y="0"/>
                </a:lnTo>
                <a:lnTo>
                  <a:pt x="785639" y="13382"/>
                </a:lnTo>
                <a:lnTo>
                  <a:pt x="815036" y="49169"/>
                </a:lnTo>
                <a:lnTo>
                  <a:pt x="821099" y="79649"/>
                </a:lnTo>
                <a:lnTo>
                  <a:pt x="814840" y="110653"/>
                </a:lnTo>
                <a:lnTo>
                  <a:pt x="797771" y="135971"/>
                </a:lnTo>
                <a:lnTo>
                  <a:pt x="772453" y="153040"/>
                </a:lnTo>
                <a:lnTo>
                  <a:pt x="741449" y="15929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4">
            <a:extLst>
              <a:ext uri="{FF2B5EF4-FFF2-40B4-BE49-F238E27FC236}">
                <a16:creationId xmlns:a16="http://schemas.microsoft.com/office/drawing/2014/main" id="{8B6BEC79-A470-43C8-BA07-0B1F78FA7D33}"/>
              </a:ext>
            </a:extLst>
          </p:cNvPr>
          <p:cNvSpPr/>
          <p:nvPr/>
        </p:nvSpPr>
        <p:spPr>
          <a:xfrm>
            <a:off x="5598955" y="4113198"/>
            <a:ext cx="2068830" cy="159385"/>
          </a:xfrm>
          <a:custGeom>
            <a:avLst/>
            <a:gdLst/>
            <a:ahLst/>
            <a:cxnLst/>
            <a:rect l="l" t="t" r="r" b="b"/>
            <a:pathLst>
              <a:path w="2068829" h="159385">
                <a:moveTo>
                  <a:pt x="2068800" y="159300"/>
                </a:moveTo>
                <a:lnTo>
                  <a:pt x="79649" y="159300"/>
                </a:lnTo>
                <a:lnTo>
                  <a:pt x="48646" y="153041"/>
                </a:lnTo>
                <a:lnTo>
                  <a:pt x="23329" y="135972"/>
                </a:lnTo>
                <a:lnTo>
                  <a:pt x="6259" y="110654"/>
                </a:lnTo>
                <a:lnTo>
                  <a:pt x="0" y="79650"/>
                </a:lnTo>
                <a:lnTo>
                  <a:pt x="6259" y="48647"/>
                </a:lnTo>
                <a:lnTo>
                  <a:pt x="23329" y="23329"/>
                </a:lnTo>
                <a:lnTo>
                  <a:pt x="48646" y="6260"/>
                </a:lnTo>
                <a:lnTo>
                  <a:pt x="79649" y="0"/>
                </a:lnTo>
                <a:lnTo>
                  <a:pt x="2068799" y="0"/>
                </a:lnTo>
                <a:lnTo>
                  <a:pt x="2068800" y="1593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45">
            <a:extLst>
              <a:ext uri="{FF2B5EF4-FFF2-40B4-BE49-F238E27FC236}">
                <a16:creationId xmlns:a16="http://schemas.microsoft.com/office/drawing/2014/main" id="{A249EE92-6CA4-4E9A-BC61-401162CABDE8}"/>
              </a:ext>
            </a:extLst>
          </p:cNvPr>
          <p:cNvSpPr/>
          <p:nvPr/>
        </p:nvSpPr>
        <p:spPr>
          <a:xfrm>
            <a:off x="5569022" y="4113200"/>
            <a:ext cx="1088390" cy="159385"/>
          </a:xfrm>
          <a:custGeom>
            <a:avLst/>
            <a:gdLst/>
            <a:ahLst/>
            <a:cxnLst/>
            <a:rect l="l" t="t" r="r" b="b"/>
            <a:pathLst>
              <a:path w="1088390" h="159385">
                <a:moveTo>
                  <a:pt x="1008149" y="159299"/>
                </a:moveTo>
                <a:lnTo>
                  <a:pt x="79649" y="159299"/>
                </a:lnTo>
                <a:lnTo>
                  <a:pt x="48646" y="153040"/>
                </a:lnTo>
                <a:lnTo>
                  <a:pt x="23328" y="135971"/>
                </a:lnTo>
                <a:lnTo>
                  <a:pt x="6259" y="110653"/>
                </a:lnTo>
                <a:lnTo>
                  <a:pt x="0" y="79649"/>
                </a:lnTo>
                <a:lnTo>
                  <a:pt x="6259" y="48646"/>
                </a:lnTo>
                <a:lnTo>
                  <a:pt x="23328" y="23328"/>
                </a:lnTo>
                <a:lnTo>
                  <a:pt x="48646" y="6259"/>
                </a:lnTo>
                <a:lnTo>
                  <a:pt x="79649" y="0"/>
                </a:lnTo>
                <a:lnTo>
                  <a:pt x="1008149" y="0"/>
                </a:lnTo>
                <a:lnTo>
                  <a:pt x="1052339" y="13382"/>
                </a:lnTo>
                <a:lnTo>
                  <a:pt x="1081737" y="49169"/>
                </a:lnTo>
                <a:lnTo>
                  <a:pt x="1087799" y="79649"/>
                </a:lnTo>
                <a:lnTo>
                  <a:pt x="1081540" y="110653"/>
                </a:lnTo>
                <a:lnTo>
                  <a:pt x="1064470" y="135971"/>
                </a:lnTo>
                <a:lnTo>
                  <a:pt x="1039153" y="153040"/>
                </a:lnTo>
                <a:lnTo>
                  <a:pt x="1008149" y="15929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46">
            <a:extLst>
              <a:ext uri="{FF2B5EF4-FFF2-40B4-BE49-F238E27FC236}">
                <a16:creationId xmlns:a16="http://schemas.microsoft.com/office/drawing/2014/main" id="{AAF1F32A-1F6E-481F-ADEC-0ADA3CDE262F}"/>
              </a:ext>
            </a:extLst>
          </p:cNvPr>
          <p:cNvSpPr/>
          <p:nvPr/>
        </p:nvSpPr>
        <p:spPr>
          <a:xfrm>
            <a:off x="1137388" y="4438942"/>
            <a:ext cx="883285" cy="521970"/>
          </a:xfrm>
          <a:custGeom>
            <a:avLst/>
            <a:gdLst/>
            <a:ahLst/>
            <a:cxnLst/>
            <a:rect l="l" t="t" r="r" b="b"/>
            <a:pathLst>
              <a:path w="883285" h="521970">
                <a:moveTo>
                  <a:pt x="0" y="0"/>
                </a:moveTo>
                <a:lnTo>
                  <a:pt x="882899" y="0"/>
                </a:lnTo>
                <a:lnTo>
                  <a:pt x="8828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>
              <a:solidFill>
                <a:srgbClr val="00B0F0"/>
              </a:solidFill>
            </a:endParaRPr>
          </a:p>
        </p:txBody>
      </p:sp>
      <p:sp>
        <p:nvSpPr>
          <p:cNvPr id="152" name="object 147">
            <a:extLst>
              <a:ext uri="{FF2B5EF4-FFF2-40B4-BE49-F238E27FC236}">
                <a16:creationId xmlns:a16="http://schemas.microsoft.com/office/drawing/2014/main" id="{06920E68-10D1-41DD-8AE3-6D082E1B494B}"/>
              </a:ext>
            </a:extLst>
          </p:cNvPr>
          <p:cNvSpPr/>
          <p:nvPr/>
        </p:nvSpPr>
        <p:spPr>
          <a:xfrm>
            <a:off x="1141144" y="3947779"/>
            <a:ext cx="883285" cy="521970"/>
          </a:xfrm>
          <a:custGeom>
            <a:avLst/>
            <a:gdLst/>
            <a:ahLst/>
            <a:cxnLst/>
            <a:rect l="l" t="t" r="r" b="b"/>
            <a:pathLst>
              <a:path w="883285" h="521970">
                <a:moveTo>
                  <a:pt x="0" y="0"/>
                </a:moveTo>
                <a:lnTo>
                  <a:pt x="882899" y="0"/>
                </a:lnTo>
                <a:lnTo>
                  <a:pt x="8828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3" name="object 148">
            <a:extLst>
              <a:ext uri="{FF2B5EF4-FFF2-40B4-BE49-F238E27FC236}">
                <a16:creationId xmlns:a16="http://schemas.microsoft.com/office/drawing/2014/main" id="{D4A2664C-9E62-4BD3-B3A0-3E65FF62E2BA}"/>
              </a:ext>
            </a:extLst>
          </p:cNvPr>
          <p:cNvSpPr txBox="1"/>
          <p:nvPr/>
        </p:nvSpPr>
        <p:spPr>
          <a:xfrm>
            <a:off x="1219369" y="4114029"/>
            <a:ext cx="68580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45" dirty="0">
                <a:solidFill>
                  <a:srgbClr val="FFFFFF"/>
                </a:solidFill>
                <a:cs typeface="Arial"/>
              </a:rPr>
              <a:t>POS</a:t>
            </a:r>
            <a:r>
              <a:rPr sz="700" spc="-114" dirty="0">
                <a:solidFill>
                  <a:srgbClr val="FFFFFF"/>
                </a:solidFill>
                <a:cs typeface="Arial"/>
              </a:rPr>
              <a:t>T</a:t>
            </a:r>
            <a:r>
              <a:rPr sz="700" spc="-45" dirty="0">
                <a:solidFill>
                  <a:srgbClr val="FFFFFF"/>
                </a:solidFill>
                <a:cs typeface="Arial"/>
              </a:rPr>
              <a:t>-</a:t>
            </a:r>
            <a:endParaRPr lang="fr-FR" sz="700" spc="-45" dirty="0">
              <a:solidFill>
                <a:srgbClr val="FFFFFF"/>
              </a:solidFill>
              <a:cs typeface="Arial"/>
            </a:endParaRPr>
          </a:p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45" dirty="0">
                <a:solidFill>
                  <a:srgbClr val="FFFFFF"/>
                </a:solidFill>
                <a:cs typeface="Arial"/>
              </a:rPr>
              <a:t>DÉP</a:t>
            </a:r>
            <a:r>
              <a:rPr sz="700" spc="-65" dirty="0">
                <a:solidFill>
                  <a:srgbClr val="FFFFFF"/>
                </a:solidFill>
                <a:cs typeface="Arial"/>
              </a:rPr>
              <a:t>L</a:t>
            </a:r>
            <a:r>
              <a:rPr sz="700" spc="-30" dirty="0">
                <a:solidFill>
                  <a:srgbClr val="FFFFFF"/>
                </a:solidFill>
                <a:cs typeface="Arial"/>
              </a:rPr>
              <a:t>OIEM</a:t>
            </a:r>
            <a:r>
              <a:rPr sz="700" spc="-40" dirty="0">
                <a:solidFill>
                  <a:srgbClr val="FFFFFF"/>
                </a:solidFill>
                <a:cs typeface="Arial"/>
              </a:rPr>
              <a:t>ENT</a:t>
            </a:r>
            <a:endParaRPr sz="700" dirty="0">
              <a:cs typeface="Arial"/>
            </a:endParaRPr>
          </a:p>
        </p:txBody>
      </p:sp>
      <p:sp>
        <p:nvSpPr>
          <p:cNvPr id="154" name="object 149">
            <a:extLst>
              <a:ext uri="{FF2B5EF4-FFF2-40B4-BE49-F238E27FC236}">
                <a16:creationId xmlns:a16="http://schemas.microsoft.com/office/drawing/2014/main" id="{2E4FDD58-D016-4D6F-8D37-3BE1EB6CD419}"/>
              </a:ext>
            </a:extLst>
          </p:cNvPr>
          <p:cNvSpPr/>
          <p:nvPr/>
        </p:nvSpPr>
        <p:spPr>
          <a:xfrm>
            <a:off x="2031371" y="4452422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700" y="0"/>
                </a:lnTo>
                <a:lnTo>
                  <a:pt x="1559700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0">
            <a:extLst>
              <a:ext uri="{FF2B5EF4-FFF2-40B4-BE49-F238E27FC236}">
                <a16:creationId xmlns:a16="http://schemas.microsoft.com/office/drawing/2014/main" id="{DDD1B01D-19E4-4849-A2D6-84592E9E1F4D}"/>
              </a:ext>
            </a:extLst>
          </p:cNvPr>
          <p:cNvSpPr/>
          <p:nvPr/>
        </p:nvSpPr>
        <p:spPr>
          <a:xfrm>
            <a:off x="2031371" y="4452422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700" y="0"/>
                </a:lnTo>
                <a:lnTo>
                  <a:pt x="1559700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1">
            <a:extLst>
              <a:ext uri="{FF2B5EF4-FFF2-40B4-BE49-F238E27FC236}">
                <a16:creationId xmlns:a16="http://schemas.microsoft.com/office/drawing/2014/main" id="{A46AED63-127A-42B4-95E4-D3DF80F23408}"/>
              </a:ext>
            </a:extLst>
          </p:cNvPr>
          <p:cNvSpPr/>
          <p:nvPr/>
        </p:nvSpPr>
        <p:spPr>
          <a:xfrm>
            <a:off x="3590371" y="4452422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2">
            <a:extLst>
              <a:ext uri="{FF2B5EF4-FFF2-40B4-BE49-F238E27FC236}">
                <a16:creationId xmlns:a16="http://schemas.microsoft.com/office/drawing/2014/main" id="{B8636CB0-AF26-4771-BD0B-28CD574478B6}"/>
              </a:ext>
            </a:extLst>
          </p:cNvPr>
          <p:cNvSpPr/>
          <p:nvPr/>
        </p:nvSpPr>
        <p:spPr>
          <a:xfrm>
            <a:off x="3590371" y="4452422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3">
            <a:extLst>
              <a:ext uri="{FF2B5EF4-FFF2-40B4-BE49-F238E27FC236}">
                <a16:creationId xmlns:a16="http://schemas.microsoft.com/office/drawing/2014/main" id="{BBEA9D89-015C-42AA-ADCF-48E06E172C35}"/>
              </a:ext>
            </a:extLst>
          </p:cNvPr>
          <p:cNvSpPr/>
          <p:nvPr/>
        </p:nvSpPr>
        <p:spPr>
          <a:xfrm>
            <a:off x="5154321" y="4453647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4">
            <a:extLst>
              <a:ext uri="{FF2B5EF4-FFF2-40B4-BE49-F238E27FC236}">
                <a16:creationId xmlns:a16="http://schemas.microsoft.com/office/drawing/2014/main" id="{77EF2E1A-D666-4B55-952C-EA9266B63FFE}"/>
              </a:ext>
            </a:extLst>
          </p:cNvPr>
          <p:cNvSpPr/>
          <p:nvPr/>
        </p:nvSpPr>
        <p:spPr>
          <a:xfrm>
            <a:off x="5154321" y="4453647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55">
            <a:extLst>
              <a:ext uri="{FF2B5EF4-FFF2-40B4-BE49-F238E27FC236}">
                <a16:creationId xmlns:a16="http://schemas.microsoft.com/office/drawing/2014/main" id="{A65ACD7C-B512-4130-A3E7-A2E206F2DB32}"/>
              </a:ext>
            </a:extLst>
          </p:cNvPr>
          <p:cNvSpPr/>
          <p:nvPr/>
        </p:nvSpPr>
        <p:spPr>
          <a:xfrm>
            <a:off x="6718272" y="4453647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56">
            <a:extLst>
              <a:ext uri="{FF2B5EF4-FFF2-40B4-BE49-F238E27FC236}">
                <a16:creationId xmlns:a16="http://schemas.microsoft.com/office/drawing/2014/main" id="{AB729B1B-1A9C-4CEC-B008-ACA4A2AB9874}"/>
              </a:ext>
            </a:extLst>
          </p:cNvPr>
          <p:cNvSpPr/>
          <p:nvPr/>
        </p:nvSpPr>
        <p:spPr>
          <a:xfrm>
            <a:off x="6718272" y="4453647"/>
            <a:ext cx="1560195" cy="521970"/>
          </a:xfrm>
          <a:custGeom>
            <a:avLst/>
            <a:gdLst/>
            <a:ahLst/>
            <a:cxnLst/>
            <a:rect l="l" t="t" r="r" b="b"/>
            <a:pathLst>
              <a:path w="1560195" h="521970">
                <a:moveTo>
                  <a:pt x="0" y="0"/>
                </a:moveTo>
                <a:lnTo>
                  <a:pt x="1559699" y="0"/>
                </a:lnTo>
                <a:lnTo>
                  <a:pt x="15596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57">
            <a:extLst>
              <a:ext uri="{FF2B5EF4-FFF2-40B4-BE49-F238E27FC236}">
                <a16:creationId xmlns:a16="http://schemas.microsoft.com/office/drawing/2014/main" id="{88D8A0C3-95AD-45FA-AE0B-82602B88FECE}"/>
              </a:ext>
            </a:extLst>
          </p:cNvPr>
          <p:cNvSpPr/>
          <p:nvPr/>
        </p:nvSpPr>
        <p:spPr>
          <a:xfrm>
            <a:off x="3891974" y="2709599"/>
            <a:ext cx="1240155" cy="346710"/>
          </a:xfrm>
          <a:custGeom>
            <a:avLst/>
            <a:gdLst/>
            <a:ahLst/>
            <a:cxnLst/>
            <a:rect l="l" t="t" r="r" b="b"/>
            <a:pathLst>
              <a:path w="1240154" h="346710">
                <a:moveTo>
                  <a:pt x="0" y="0"/>
                </a:moveTo>
                <a:lnTo>
                  <a:pt x="1239899" y="0"/>
                </a:lnTo>
                <a:lnTo>
                  <a:pt x="12398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58">
            <a:extLst>
              <a:ext uri="{FF2B5EF4-FFF2-40B4-BE49-F238E27FC236}">
                <a16:creationId xmlns:a16="http://schemas.microsoft.com/office/drawing/2014/main" id="{DFC4DFC1-E80C-41AC-A171-A2ABCC39AF72}"/>
              </a:ext>
            </a:extLst>
          </p:cNvPr>
          <p:cNvSpPr/>
          <p:nvPr/>
        </p:nvSpPr>
        <p:spPr>
          <a:xfrm>
            <a:off x="3891974" y="2709599"/>
            <a:ext cx="1240155" cy="346710"/>
          </a:xfrm>
          <a:custGeom>
            <a:avLst/>
            <a:gdLst/>
            <a:ahLst/>
            <a:cxnLst/>
            <a:rect l="l" t="t" r="r" b="b"/>
            <a:pathLst>
              <a:path w="1240154" h="346710">
                <a:moveTo>
                  <a:pt x="0" y="0"/>
                </a:moveTo>
                <a:lnTo>
                  <a:pt x="1239899" y="0"/>
                </a:lnTo>
                <a:lnTo>
                  <a:pt x="12398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59">
            <a:extLst>
              <a:ext uri="{FF2B5EF4-FFF2-40B4-BE49-F238E27FC236}">
                <a16:creationId xmlns:a16="http://schemas.microsoft.com/office/drawing/2014/main" id="{6837DA4C-9C8B-4E05-8C8D-AF65700B4C71}"/>
              </a:ext>
            </a:extLst>
          </p:cNvPr>
          <p:cNvSpPr txBox="1"/>
          <p:nvPr/>
        </p:nvSpPr>
        <p:spPr>
          <a:xfrm>
            <a:off x="3965000" y="2681913"/>
            <a:ext cx="875030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B0F0"/>
                </a:solidFill>
                <a:cs typeface="Arial"/>
              </a:rPr>
              <a:t>KICK-OFF</a:t>
            </a:r>
            <a:endParaRPr sz="1400" dirty="0">
              <a:solidFill>
                <a:srgbClr val="00B0F0"/>
              </a:solidFill>
              <a:cs typeface="Arial"/>
            </a:endParaRPr>
          </a:p>
          <a:p>
            <a:pPr marL="82550">
              <a:lnSpc>
                <a:spcPts val="1195"/>
              </a:lnSpc>
            </a:pPr>
            <a:r>
              <a:rPr lang="fr-FR" sz="1000" b="1" spc="-5" dirty="0">
                <a:solidFill>
                  <a:srgbClr val="00B0F0"/>
                </a:solidFill>
                <a:cs typeface="Arial"/>
              </a:rPr>
              <a:t>30</a:t>
            </a:r>
            <a:r>
              <a:rPr sz="1000" b="1" spc="-5" dirty="0">
                <a:solidFill>
                  <a:srgbClr val="00B0F0"/>
                </a:solidFill>
                <a:cs typeface="Arial"/>
              </a:rPr>
              <a:t>/04/202</a:t>
            </a:r>
            <a:r>
              <a:rPr lang="fr-FR" sz="1000" b="1" spc="-5" dirty="0">
                <a:solidFill>
                  <a:srgbClr val="00B0F0"/>
                </a:solidFill>
                <a:cs typeface="Arial"/>
              </a:rPr>
              <a:t>1</a:t>
            </a:r>
            <a:endParaRPr sz="1000" dirty="0">
              <a:solidFill>
                <a:srgbClr val="00B0F0"/>
              </a:solidFill>
              <a:cs typeface="Arial"/>
            </a:endParaRPr>
          </a:p>
        </p:txBody>
      </p:sp>
      <p:sp>
        <p:nvSpPr>
          <p:cNvPr id="165" name="object 160">
            <a:extLst>
              <a:ext uri="{FF2B5EF4-FFF2-40B4-BE49-F238E27FC236}">
                <a16:creationId xmlns:a16="http://schemas.microsoft.com/office/drawing/2014/main" id="{E1B9274A-599F-42E9-8A41-F2475C53B206}"/>
              </a:ext>
            </a:extLst>
          </p:cNvPr>
          <p:cNvSpPr/>
          <p:nvPr/>
        </p:nvSpPr>
        <p:spPr>
          <a:xfrm>
            <a:off x="7073675" y="4272500"/>
            <a:ext cx="1062990" cy="346710"/>
          </a:xfrm>
          <a:custGeom>
            <a:avLst/>
            <a:gdLst/>
            <a:ahLst/>
            <a:cxnLst/>
            <a:rect l="l" t="t" r="r" b="b"/>
            <a:pathLst>
              <a:path w="1062990" h="346710">
                <a:moveTo>
                  <a:pt x="0" y="0"/>
                </a:moveTo>
                <a:lnTo>
                  <a:pt x="1062899" y="0"/>
                </a:lnTo>
                <a:lnTo>
                  <a:pt x="10628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solidFill>
            <a:srgbClr val="0036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1">
            <a:extLst>
              <a:ext uri="{FF2B5EF4-FFF2-40B4-BE49-F238E27FC236}">
                <a16:creationId xmlns:a16="http://schemas.microsoft.com/office/drawing/2014/main" id="{125EE37E-C742-4C3C-8B85-E6D2F0552181}"/>
              </a:ext>
            </a:extLst>
          </p:cNvPr>
          <p:cNvSpPr/>
          <p:nvPr/>
        </p:nvSpPr>
        <p:spPr>
          <a:xfrm>
            <a:off x="7073675" y="4272500"/>
            <a:ext cx="1062990" cy="346710"/>
          </a:xfrm>
          <a:custGeom>
            <a:avLst/>
            <a:gdLst/>
            <a:ahLst/>
            <a:cxnLst/>
            <a:rect l="l" t="t" r="r" b="b"/>
            <a:pathLst>
              <a:path w="1062990" h="346710">
                <a:moveTo>
                  <a:pt x="0" y="0"/>
                </a:moveTo>
                <a:lnTo>
                  <a:pt x="1062899" y="0"/>
                </a:lnTo>
                <a:lnTo>
                  <a:pt x="1062899" y="346199"/>
                </a:lnTo>
                <a:lnTo>
                  <a:pt x="0" y="34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2">
            <a:extLst>
              <a:ext uri="{FF2B5EF4-FFF2-40B4-BE49-F238E27FC236}">
                <a16:creationId xmlns:a16="http://schemas.microsoft.com/office/drawing/2014/main" id="{AA9A427E-D860-4D29-991A-B760D2AF1B43}"/>
              </a:ext>
            </a:extLst>
          </p:cNvPr>
          <p:cNvSpPr txBox="1"/>
          <p:nvPr/>
        </p:nvSpPr>
        <p:spPr>
          <a:xfrm>
            <a:off x="7146700" y="4244812"/>
            <a:ext cx="755650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B0F0"/>
                </a:solidFill>
                <a:cs typeface="Arial"/>
              </a:rPr>
              <a:t>GO-LIVE</a:t>
            </a:r>
            <a:endParaRPr sz="1400" dirty="0">
              <a:solidFill>
                <a:srgbClr val="00B0F0"/>
              </a:solidFill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lang="fr-FR" sz="1000" b="1" spc="-5" dirty="0">
                <a:solidFill>
                  <a:srgbClr val="00B0F0"/>
                </a:solidFill>
                <a:cs typeface="Arial"/>
              </a:rPr>
              <a:t>15</a:t>
            </a:r>
            <a:r>
              <a:rPr sz="1000" b="1" spc="-5" dirty="0">
                <a:solidFill>
                  <a:srgbClr val="00B0F0"/>
                </a:solidFill>
                <a:cs typeface="Arial"/>
              </a:rPr>
              <a:t>/1</a:t>
            </a:r>
            <a:r>
              <a:rPr lang="fr-FR" sz="1000" b="1" spc="-5" dirty="0">
                <a:solidFill>
                  <a:srgbClr val="00B0F0"/>
                </a:solidFill>
                <a:cs typeface="Arial"/>
              </a:rPr>
              <a:t>1</a:t>
            </a:r>
            <a:r>
              <a:rPr sz="1000" b="1" spc="-5" dirty="0">
                <a:solidFill>
                  <a:srgbClr val="00B0F0"/>
                </a:solidFill>
                <a:cs typeface="Arial"/>
              </a:rPr>
              <a:t>/202</a:t>
            </a:r>
            <a:r>
              <a:rPr lang="fr-FR" sz="1000" b="1" spc="-5" dirty="0">
                <a:solidFill>
                  <a:srgbClr val="00B0F0"/>
                </a:solidFill>
                <a:cs typeface="Arial"/>
              </a:rPr>
              <a:t>1</a:t>
            </a:r>
            <a:endParaRPr sz="1000" dirty="0">
              <a:solidFill>
                <a:srgbClr val="00B0F0"/>
              </a:solidFill>
              <a:cs typeface="Arial"/>
            </a:endParaRPr>
          </a:p>
        </p:txBody>
      </p:sp>
      <p:sp>
        <p:nvSpPr>
          <p:cNvPr id="168" name="object 163">
            <a:extLst>
              <a:ext uri="{FF2B5EF4-FFF2-40B4-BE49-F238E27FC236}">
                <a16:creationId xmlns:a16="http://schemas.microsoft.com/office/drawing/2014/main" id="{3FD0499F-1C8C-4D3C-9B47-F9021E65D209}"/>
              </a:ext>
            </a:extLst>
          </p:cNvPr>
          <p:cNvSpPr/>
          <p:nvPr/>
        </p:nvSpPr>
        <p:spPr>
          <a:xfrm>
            <a:off x="6718282" y="4635066"/>
            <a:ext cx="1551305" cy="154940"/>
          </a:xfrm>
          <a:custGeom>
            <a:avLst/>
            <a:gdLst/>
            <a:ahLst/>
            <a:cxnLst/>
            <a:rect l="l" t="t" r="r" b="b"/>
            <a:pathLst>
              <a:path w="1551304" h="154939">
                <a:moveTo>
                  <a:pt x="1473299" y="154799"/>
                </a:moveTo>
                <a:lnTo>
                  <a:pt x="77399" y="154799"/>
                </a:lnTo>
                <a:lnTo>
                  <a:pt x="47272" y="148717"/>
                </a:lnTo>
                <a:lnTo>
                  <a:pt x="22670" y="132130"/>
                </a:lnTo>
                <a:lnTo>
                  <a:pt x="6082" y="107527"/>
                </a:lnTo>
                <a:lnTo>
                  <a:pt x="0" y="77399"/>
                </a:lnTo>
                <a:lnTo>
                  <a:pt x="6082" y="47272"/>
                </a:lnTo>
                <a:lnTo>
                  <a:pt x="22670" y="22669"/>
                </a:lnTo>
                <a:lnTo>
                  <a:pt x="47272" y="6082"/>
                </a:lnTo>
                <a:lnTo>
                  <a:pt x="77399" y="0"/>
                </a:lnTo>
                <a:lnTo>
                  <a:pt x="1473299" y="0"/>
                </a:lnTo>
                <a:lnTo>
                  <a:pt x="1516241" y="13004"/>
                </a:lnTo>
                <a:lnTo>
                  <a:pt x="1544808" y="47780"/>
                </a:lnTo>
                <a:lnTo>
                  <a:pt x="1550699" y="77399"/>
                </a:lnTo>
                <a:lnTo>
                  <a:pt x="1544617" y="107527"/>
                </a:lnTo>
                <a:lnTo>
                  <a:pt x="1528030" y="132130"/>
                </a:lnTo>
                <a:lnTo>
                  <a:pt x="1503427" y="148717"/>
                </a:lnTo>
                <a:lnTo>
                  <a:pt x="1473299" y="1547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4">
            <a:extLst>
              <a:ext uri="{FF2B5EF4-FFF2-40B4-BE49-F238E27FC236}">
                <a16:creationId xmlns:a16="http://schemas.microsoft.com/office/drawing/2014/main" id="{9A6F738A-325C-435F-9C32-98AD6211BA5A}"/>
              </a:ext>
            </a:extLst>
          </p:cNvPr>
          <p:cNvSpPr/>
          <p:nvPr/>
        </p:nvSpPr>
        <p:spPr>
          <a:xfrm>
            <a:off x="6734317" y="4634105"/>
            <a:ext cx="1457960" cy="153670"/>
          </a:xfrm>
          <a:custGeom>
            <a:avLst/>
            <a:gdLst/>
            <a:ahLst/>
            <a:cxnLst/>
            <a:rect l="l" t="t" r="r" b="b"/>
            <a:pathLst>
              <a:path w="1457959" h="153670">
                <a:moveTo>
                  <a:pt x="1408184" y="153299"/>
                </a:moveTo>
                <a:lnTo>
                  <a:pt x="76649" y="153299"/>
                </a:lnTo>
                <a:lnTo>
                  <a:pt x="46814" y="147276"/>
                </a:lnTo>
                <a:lnTo>
                  <a:pt x="22450" y="130849"/>
                </a:lnTo>
                <a:lnTo>
                  <a:pt x="6023" y="106485"/>
                </a:lnTo>
                <a:lnTo>
                  <a:pt x="0" y="76649"/>
                </a:lnTo>
                <a:lnTo>
                  <a:pt x="6023" y="46814"/>
                </a:lnTo>
                <a:lnTo>
                  <a:pt x="22450" y="22450"/>
                </a:lnTo>
                <a:lnTo>
                  <a:pt x="46814" y="6023"/>
                </a:lnTo>
                <a:lnTo>
                  <a:pt x="76649" y="0"/>
                </a:lnTo>
                <a:lnTo>
                  <a:pt x="1408184" y="0"/>
                </a:lnTo>
                <a:lnTo>
                  <a:pt x="1449131" y="21910"/>
                </a:lnTo>
                <a:lnTo>
                  <a:pt x="1457399" y="49215"/>
                </a:lnTo>
                <a:lnTo>
                  <a:pt x="1457399" y="104084"/>
                </a:lnTo>
                <a:lnTo>
                  <a:pt x="1453532" y="123241"/>
                </a:lnTo>
                <a:lnTo>
                  <a:pt x="1442985" y="138885"/>
                </a:lnTo>
                <a:lnTo>
                  <a:pt x="1427341" y="149432"/>
                </a:lnTo>
                <a:lnTo>
                  <a:pt x="1408184" y="15329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65">
            <a:extLst>
              <a:ext uri="{FF2B5EF4-FFF2-40B4-BE49-F238E27FC236}">
                <a16:creationId xmlns:a16="http://schemas.microsoft.com/office/drawing/2014/main" id="{2C83A0B2-A0B8-42A7-AABB-5469FCA6C488}"/>
              </a:ext>
            </a:extLst>
          </p:cNvPr>
          <p:cNvSpPr/>
          <p:nvPr/>
        </p:nvSpPr>
        <p:spPr>
          <a:xfrm>
            <a:off x="1149200" y="1845374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5">
                <a:moveTo>
                  <a:pt x="0" y="0"/>
                </a:moveTo>
                <a:lnTo>
                  <a:pt x="8828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1">
            <a:extLst>
              <a:ext uri="{FF2B5EF4-FFF2-40B4-BE49-F238E27FC236}">
                <a16:creationId xmlns:a16="http://schemas.microsoft.com/office/drawing/2014/main" id="{20C5DEB9-43AA-4B80-B16A-ADAAF0549CCC}"/>
              </a:ext>
            </a:extLst>
          </p:cNvPr>
          <p:cNvSpPr txBox="1"/>
          <p:nvPr/>
        </p:nvSpPr>
        <p:spPr>
          <a:xfrm>
            <a:off x="7528610" y="1988664"/>
            <a:ext cx="1341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SimSun"/>
                <a:cs typeface="SimSun"/>
              </a:rPr>
              <a:t>:</a:t>
            </a:r>
            <a:r>
              <a:rPr sz="1200" b="1" spc="-60" dirty="0">
                <a:solidFill>
                  <a:srgbClr val="003635"/>
                </a:solidFill>
                <a:cs typeface="Arial"/>
              </a:rPr>
              <a:t>Réunion</a:t>
            </a:r>
            <a:endParaRPr sz="1200" dirty="0">
              <a:solidFill>
                <a:srgbClr val="003635"/>
              </a:solidFill>
              <a:cs typeface="Arial"/>
            </a:endParaRPr>
          </a:p>
        </p:txBody>
      </p:sp>
      <p:sp>
        <p:nvSpPr>
          <p:cNvPr id="180" name="object 131">
            <a:extLst>
              <a:ext uri="{FF2B5EF4-FFF2-40B4-BE49-F238E27FC236}">
                <a16:creationId xmlns:a16="http://schemas.microsoft.com/office/drawing/2014/main" id="{28105A30-5EB1-4A21-A532-F02990FD3690}"/>
              </a:ext>
            </a:extLst>
          </p:cNvPr>
          <p:cNvSpPr/>
          <p:nvPr/>
        </p:nvSpPr>
        <p:spPr>
          <a:xfrm>
            <a:off x="1137387" y="3413315"/>
            <a:ext cx="883285" cy="521970"/>
          </a:xfrm>
          <a:custGeom>
            <a:avLst/>
            <a:gdLst/>
            <a:ahLst/>
            <a:cxnLst/>
            <a:rect l="l" t="t" r="r" b="b"/>
            <a:pathLst>
              <a:path w="883285" h="521970">
                <a:moveTo>
                  <a:pt x="0" y="0"/>
                </a:moveTo>
                <a:lnTo>
                  <a:pt x="882899" y="0"/>
                </a:lnTo>
                <a:lnTo>
                  <a:pt x="8828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r>
              <a:rPr lang="fr-FR" sz="700" spc="-40" dirty="0">
                <a:solidFill>
                  <a:srgbClr val="FFFFFF"/>
                </a:solidFill>
                <a:latin typeface="Arial"/>
                <a:cs typeface="Arial"/>
              </a:rPr>
              <a:t>     </a:t>
            </a:r>
          </a:p>
          <a:p>
            <a:r>
              <a:rPr lang="fr-FR" sz="700" spc="-40" dirty="0">
                <a:solidFill>
                  <a:srgbClr val="FFFFFF"/>
                </a:solidFill>
                <a:latin typeface="Arial"/>
                <a:cs typeface="Arial"/>
              </a:rPr>
              <a:t>      </a:t>
            </a:r>
            <a:r>
              <a:rPr lang="fr-FR" sz="700" spc="-40" dirty="0">
                <a:solidFill>
                  <a:srgbClr val="FFFFFF"/>
                </a:solidFill>
                <a:cs typeface="Arial"/>
              </a:rPr>
              <a:t>REALISATION</a:t>
            </a:r>
            <a:endParaRPr dirty="0"/>
          </a:p>
        </p:txBody>
      </p:sp>
      <p:sp>
        <p:nvSpPr>
          <p:cNvPr id="181" name="Triangle isocèle 180">
            <a:extLst>
              <a:ext uri="{FF2B5EF4-FFF2-40B4-BE49-F238E27FC236}">
                <a16:creationId xmlns:a16="http://schemas.microsoft.com/office/drawing/2014/main" id="{9DB1A14B-6E99-40AA-BBCF-269743576F59}"/>
              </a:ext>
            </a:extLst>
          </p:cNvPr>
          <p:cNvSpPr/>
          <p:nvPr/>
        </p:nvSpPr>
        <p:spPr>
          <a:xfrm>
            <a:off x="3385281" y="2032607"/>
            <a:ext cx="230998" cy="15386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Triangle isocèle 181">
            <a:extLst>
              <a:ext uri="{FF2B5EF4-FFF2-40B4-BE49-F238E27FC236}">
                <a16:creationId xmlns:a16="http://schemas.microsoft.com/office/drawing/2014/main" id="{4CA57D40-41CF-490F-9011-85E2F7382155}"/>
              </a:ext>
            </a:extLst>
          </p:cNvPr>
          <p:cNvSpPr/>
          <p:nvPr/>
        </p:nvSpPr>
        <p:spPr>
          <a:xfrm>
            <a:off x="4852344" y="3076123"/>
            <a:ext cx="230998" cy="15386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Triangle isocèle 182">
            <a:extLst>
              <a:ext uri="{FF2B5EF4-FFF2-40B4-BE49-F238E27FC236}">
                <a16:creationId xmlns:a16="http://schemas.microsoft.com/office/drawing/2014/main" id="{4434D573-3B6E-443F-B48A-D72F936076B4}"/>
              </a:ext>
            </a:extLst>
          </p:cNvPr>
          <p:cNvSpPr/>
          <p:nvPr/>
        </p:nvSpPr>
        <p:spPr>
          <a:xfrm>
            <a:off x="6179430" y="3595842"/>
            <a:ext cx="230998" cy="15386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Triangle isocèle 183">
            <a:extLst>
              <a:ext uri="{FF2B5EF4-FFF2-40B4-BE49-F238E27FC236}">
                <a16:creationId xmlns:a16="http://schemas.microsoft.com/office/drawing/2014/main" id="{70A4576B-C787-46FE-A7CD-FC65E87A5854}"/>
              </a:ext>
            </a:extLst>
          </p:cNvPr>
          <p:cNvSpPr/>
          <p:nvPr/>
        </p:nvSpPr>
        <p:spPr>
          <a:xfrm>
            <a:off x="7921958" y="4640262"/>
            <a:ext cx="230998" cy="14350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Triangle isocèle 184">
            <a:extLst>
              <a:ext uri="{FF2B5EF4-FFF2-40B4-BE49-F238E27FC236}">
                <a16:creationId xmlns:a16="http://schemas.microsoft.com/office/drawing/2014/main" id="{CCF43B52-A387-4D16-81E2-833263550CB9}"/>
              </a:ext>
            </a:extLst>
          </p:cNvPr>
          <p:cNvSpPr/>
          <p:nvPr/>
        </p:nvSpPr>
        <p:spPr>
          <a:xfrm>
            <a:off x="7273060" y="2034955"/>
            <a:ext cx="230998" cy="15386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object 94">
            <a:extLst>
              <a:ext uri="{FF2B5EF4-FFF2-40B4-BE49-F238E27FC236}">
                <a16:creationId xmlns:a16="http://schemas.microsoft.com/office/drawing/2014/main" id="{66C30A34-B477-4A35-97C2-E0EBA103AF56}"/>
              </a:ext>
            </a:extLst>
          </p:cNvPr>
          <p:cNvSpPr txBox="1"/>
          <p:nvPr/>
        </p:nvSpPr>
        <p:spPr>
          <a:xfrm>
            <a:off x="6222795" y="1613762"/>
            <a:ext cx="491572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600" spc="-45" dirty="0">
                <a:solidFill>
                  <a:srgbClr val="FFFFFF"/>
                </a:solidFill>
                <a:cs typeface="Arial"/>
              </a:rPr>
              <a:t>SEPTEMBRE</a:t>
            </a:r>
            <a:endParaRPr sz="600" dirty="0">
              <a:cs typeface="Arial"/>
            </a:endParaRPr>
          </a:p>
        </p:txBody>
      </p:sp>
      <p:sp>
        <p:nvSpPr>
          <p:cNvPr id="188" name="object 94">
            <a:extLst>
              <a:ext uri="{FF2B5EF4-FFF2-40B4-BE49-F238E27FC236}">
                <a16:creationId xmlns:a16="http://schemas.microsoft.com/office/drawing/2014/main" id="{130C2ED7-F4A7-4D1B-A0C1-F55E8F6F169D}"/>
              </a:ext>
            </a:extLst>
          </p:cNvPr>
          <p:cNvSpPr txBox="1"/>
          <p:nvPr/>
        </p:nvSpPr>
        <p:spPr>
          <a:xfrm>
            <a:off x="7268610" y="1601332"/>
            <a:ext cx="491572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600" spc="-45" dirty="0">
                <a:solidFill>
                  <a:srgbClr val="FFFFFF"/>
                </a:solidFill>
                <a:cs typeface="Arial"/>
              </a:rPr>
              <a:t>NOVEMBRE</a:t>
            </a:r>
            <a:endParaRPr sz="600" dirty="0">
              <a:cs typeface="Arial"/>
            </a:endParaRPr>
          </a:p>
        </p:txBody>
      </p:sp>
      <p:sp>
        <p:nvSpPr>
          <p:cNvPr id="189" name="object 148">
            <a:extLst>
              <a:ext uri="{FF2B5EF4-FFF2-40B4-BE49-F238E27FC236}">
                <a16:creationId xmlns:a16="http://schemas.microsoft.com/office/drawing/2014/main" id="{408ACA5A-E322-43F7-AB28-D5B541694399}"/>
              </a:ext>
            </a:extLst>
          </p:cNvPr>
          <p:cNvSpPr txBox="1"/>
          <p:nvPr/>
        </p:nvSpPr>
        <p:spPr>
          <a:xfrm>
            <a:off x="1203769" y="4596102"/>
            <a:ext cx="685800" cy="1199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45" dirty="0">
                <a:solidFill>
                  <a:srgbClr val="FFFFFF"/>
                </a:solidFill>
                <a:cs typeface="Arial"/>
              </a:rPr>
              <a:t>DÉP</a:t>
            </a:r>
            <a:r>
              <a:rPr sz="700" spc="-65" dirty="0">
                <a:solidFill>
                  <a:srgbClr val="FFFFFF"/>
                </a:solidFill>
                <a:cs typeface="Arial"/>
              </a:rPr>
              <a:t>L</a:t>
            </a:r>
            <a:r>
              <a:rPr sz="700" spc="-30" dirty="0">
                <a:solidFill>
                  <a:srgbClr val="FFFFFF"/>
                </a:solidFill>
                <a:cs typeface="Arial"/>
              </a:rPr>
              <a:t>OIEM</a:t>
            </a:r>
            <a:r>
              <a:rPr sz="700" spc="-40" dirty="0">
                <a:solidFill>
                  <a:srgbClr val="FFFFFF"/>
                </a:solidFill>
                <a:cs typeface="Arial"/>
              </a:rPr>
              <a:t>ENT</a:t>
            </a:r>
            <a:endParaRPr sz="700" dirty="0">
              <a:cs typeface="Arial"/>
            </a:endParaRPr>
          </a:p>
        </p:txBody>
      </p:sp>
      <p:sp>
        <p:nvSpPr>
          <p:cNvPr id="190" name="object 130">
            <a:extLst>
              <a:ext uri="{FF2B5EF4-FFF2-40B4-BE49-F238E27FC236}">
                <a16:creationId xmlns:a16="http://schemas.microsoft.com/office/drawing/2014/main" id="{41E8A79C-B2B3-4CD1-A7CE-9AA7F11B4B80}"/>
              </a:ext>
            </a:extLst>
          </p:cNvPr>
          <p:cNvSpPr txBox="1"/>
          <p:nvPr/>
        </p:nvSpPr>
        <p:spPr>
          <a:xfrm>
            <a:off x="1241644" y="3653684"/>
            <a:ext cx="57340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700" spc="-40" dirty="0">
                <a:solidFill>
                  <a:srgbClr val="FFFFFF"/>
                </a:solidFill>
                <a:cs typeface="Arial"/>
              </a:rPr>
              <a:t>ET RECETTE</a:t>
            </a:r>
            <a:endParaRPr sz="700" dirty="0">
              <a:cs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3D473A6-9EA7-4F6F-9B70-A2222148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71" name="Title 3">
            <a:extLst>
              <a:ext uri="{FF2B5EF4-FFF2-40B4-BE49-F238E27FC236}">
                <a16:creationId xmlns:a16="http://schemas.microsoft.com/office/drawing/2014/main" id="{B2868E70-F2D6-40FC-AA55-4262EF04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92738"/>
            <a:ext cx="8259098" cy="76352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Planification</a:t>
            </a:r>
          </a:p>
        </p:txBody>
      </p:sp>
      <p:sp>
        <p:nvSpPr>
          <p:cNvPr id="172" name="Triangle isocèle 171">
            <a:extLst>
              <a:ext uri="{FF2B5EF4-FFF2-40B4-BE49-F238E27FC236}">
                <a16:creationId xmlns:a16="http://schemas.microsoft.com/office/drawing/2014/main" id="{C32D715B-9D32-42E1-AE31-883555F0D92B}"/>
              </a:ext>
            </a:extLst>
          </p:cNvPr>
          <p:cNvSpPr/>
          <p:nvPr/>
        </p:nvSpPr>
        <p:spPr>
          <a:xfrm>
            <a:off x="7159150" y="4110020"/>
            <a:ext cx="230998" cy="15386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object 124">
            <a:extLst>
              <a:ext uri="{FF2B5EF4-FFF2-40B4-BE49-F238E27FC236}">
                <a16:creationId xmlns:a16="http://schemas.microsoft.com/office/drawing/2014/main" id="{1CD797ED-42FC-4DC0-8DDD-4B9909CC7DB7}"/>
              </a:ext>
            </a:extLst>
          </p:cNvPr>
          <p:cNvSpPr/>
          <p:nvPr/>
        </p:nvSpPr>
        <p:spPr>
          <a:xfrm>
            <a:off x="1142617" y="1842713"/>
            <a:ext cx="883285" cy="521970"/>
          </a:xfrm>
          <a:custGeom>
            <a:avLst/>
            <a:gdLst/>
            <a:ahLst/>
            <a:cxnLst/>
            <a:rect l="l" t="t" r="r" b="b"/>
            <a:pathLst>
              <a:path w="883285" h="521969">
                <a:moveTo>
                  <a:pt x="0" y="0"/>
                </a:moveTo>
                <a:lnTo>
                  <a:pt x="882899" y="0"/>
                </a:lnTo>
                <a:lnTo>
                  <a:pt x="8828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24">
            <a:extLst>
              <a:ext uri="{FF2B5EF4-FFF2-40B4-BE49-F238E27FC236}">
                <a16:creationId xmlns:a16="http://schemas.microsoft.com/office/drawing/2014/main" id="{AA4D4B0B-F89B-4A65-9A33-380FD99799EF}"/>
              </a:ext>
            </a:extLst>
          </p:cNvPr>
          <p:cNvSpPr/>
          <p:nvPr/>
        </p:nvSpPr>
        <p:spPr>
          <a:xfrm>
            <a:off x="1149865" y="1313458"/>
            <a:ext cx="883285" cy="521970"/>
          </a:xfrm>
          <a:custGeom>
            <a:avLst/>
            <a:gdLst/>
            <a:ahLst/>
            <a:cxnLst/>
            <a:rect l="l" t="t" r="r" b="b"/>
            <a:pathLst>
              <a:path w="883285" h="521969">
                <a:moveTo>
                  <a:pt x="0" y="0"/>
                </a:moveTo>
                <a:lnTo>
                  <a:pt x="882899" y="0"/>
                </a:lnTo>
                <a:lnTo>
                  <a:pt x="882899" y="521399"/>
                </a:lnTo>
                <a:lnTo>
                  <a:pt x="0" y="52139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30">
            <a:extLst>
              <a:ext uri="{FF2B5EF4-FFF2-40B4-BE49-F238E27FC236}">
                <a16:creationId xmlns:a16="http://schemas.microsoft.com/office/drawing/2014/main" id="{C93BC9C1-ED9F-4B2C-8C55-1CFE9C5F7B2C}"/>
              </a:ext>
            </a:extLst>
          </p:cNvPr>
          <p:cNvSpPr txBox="1"/>
          <p:nvPr/>
        </p:nvSpPr>
        <p:spPr>
          <a:xfrm>
            <a:off x="1241644" y="2032251"/>
            <a:ext cx="647925" cy="122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700" spc="-40" dirty="0">
                <a:solidFill>
                  <a:srgbClr val="FFFFFF"/>
                </a:solidFill>
                <a:cs typeface="Arial"/>
              </a:rPr>
              <a:t>PREPARATION</a:t>
            </a:r>
            <a:endParaRPr sz="700" dirty="0">
              <a:cs typeface="Arial"/>
            </a:endParaRPr>
          </a:p>
        </p:txBody>
      </p:sp>
      <p:sp>
        <p:nvSpPr>
          <p:cNvPr id="192" name="object 130">
            <a:extLst>
              <a:ext uri="{FF2B5EF4-FFF2-40B4-BE49-F238E27FC236}">
                <a16:creationId xmlns:a16="http://schemas.microsoft.com/office/drawing/2014/main" id="{374207B7-5125-4A3A-869C-5892695B1745}"/>
              </a:ext>
            </a:extLst>
          </p:cNvPr>
          <p:cNvSpPr txBox="1"/>
          <p:nvPr/>
        </p:nvSpPr>
        <p:spPr>
          <a:xfrm>
            <a:off x="1482706" y="1520593"/>
            <a:ext cx="280353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700" spc="-40" dirty="0">
                <a:solidFill>
                  <a:srgbClr val="FFFFFF"/>
                </a:solidFill>
                <a:cs typeface="Arial"/>
              </a:rPr>
              <a:t>2021</a:t>
            </a:r>
            <a:endParaRPr sz="700" dirty="0"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5DD744-13E9-4C92-9432-5D2121826276}"/>
              </a:ext>
            </a:extLst>
          </p:cNvPr>
          <p:cNvSpPr/>
          <p:nvPr/>
        </p:nvSpPr>
        <p:spPr>
          <a:xfrm>
            <a:off x="5673874" y="1314530"/>
            <a:ext cx="520812" cy="1801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32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/>
      <p:bldP spid="62" grpId="0" animBg="1"/>
      <p:bldP spid="63" grpId="0" animBg="1"/>
      <p:bldP spid="64" grpId="0"/>
      <p:bldP spid="65" grpId="0" animBg="1"/>
      <p:bldP spid="66" grpId="0" animBg="1"/>
      <p:bldP spid="67" grpId="0"/>
      <p:bldP spid="68" grpId="0" animBg="1"/>
      <p:bldP spid="69" grpId="0" animBg="1"/>
      <p:bldP spid="70" grpId="0"/>
      <p:bldP spid="72" grpId="0" animBg="1"/>
      <p:bldP spid="73" grpId="0"/>
      <p:bldP spid="74" grpId="0" animBg="1"/>
      <p:bldP spid="75" grpId="0" animBg="1"/>
      <p:bldP spid="76" grpId="0"/>
      <p:bldP spid="77" grpId="0" animBg="1"/>
      <p:bldP spid="78" grpId="0" animBg="1"/>
      <p:bldP spid="79" grpId="0"/>
      <p:bldP spid="80" grpId="0" animBg="1"/>
      <p:bldP spid="81" grpId="0" animBg="1"/>
      <p:bldP spid="82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4" grpId="0" animBg="1"/>
      <p:bldP spid="95" grpId="0" animBg="1"/>
      <p:bldP spid="96" grpId="0"/>
      <p:bldP spid="97" grpId="0" animBg="1"/>
      <p:bldP spid="99" grpId="0"/>
      <p:bldP spid="100" grpId="0" animBg="1"/>
      <p:bldP spid="101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2" grpId="0" animBg="1"/>
      <p:bldP spid="113" grpId="0"/>
      <p:bldP spid="114" grpId="0" animBg="1"/>
      <p:bldP spid="115" grpId="0" animBg="1"/>
      <p:bldP spid="116" grpId="0"/>
      <p:bldP spid="117" grpId="0" animBg="1"/>
      <p:bldP spid="118" grpId="0" animBg="1"/>
      <p:bldP spid="120" grpId="0" animBg="1"/>
      <p:bldP spid="121" grpId="0" animBg="1"/>
      <p:bldP spid="122" grpId="0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/>
      <p:bldP spid="132" grpId="0"/>
      <p:bldP spid="133" grpId="0" animBg="1"/>
      <p:bldP spid="134" grpId="0" animBg="1"/>
      <p:bldP spid="135" grpId="0"/>
      <p:bldP spid="137" grpId="0" animBg="1"/>
      <p:bldP spid="138" grpId="0"/>
      <p:bldP spid="140" grpId="0" animBg="1"/>
      <p:bldP spid="141" grpId="0"/>
      <p:bldP spid="142" grpId="0"/>
      <p:bldP spid="143" grpId="0" animBg="1"/>
      <p:bldP spid="144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/>
      <p:bldP spid="165" grpId="0" animBg="1"/>
      <p:bldP spid="166" grpId="0" animBg="1"/>
      <p:bldP spid="167" grpId="0"/>
      <p:bldP spid="168" grpId="0" animBg="1"/>
      <p:bldP spid="169" grpId="0" animBg="1"/>
      <p:bldP spid="170" grpId="0" animBg="1"/>
      <p:bldP spid="176" grpId="0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7" grpId="0"/>
      <p:bldP spid="188" grpId="0"/>
      <p:bldP spid="189" grpId="0"/>
      <p:bldP spid="190" grpId="0"/>
      <p:bldP spid="2" grpId="0"/>
      <p:bldP spid="172" grpId="0" animBg="1"/>
      <p:bldP spid="173" grpId="0" animBg="1"/>
      <p:bldP spid="174" grpId="0" animBg="1"/>
      <p:bldP spid="191" grpId="0"/>
      <p:bldP spid="192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5B94A5-04D5-4EE9-B096-B4361E3172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200" dirty="0">
                <a:solidFill>
                  <a:srgbClr val="003635"/>
                </a:solidFill>
              </a:rPr>
              <a:t>Equipe externe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dirty="0"/>
              <a:t>AMD: 30 J/H *800€= 24k€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dirty="0"/>
              <a:t>Intégrateurs: 50 J/H*700€= 35k€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dirty="0"/>
              <a:t>Développeurs: 30 J/H*400€=12k€</a:t>
            </a:r>
          </a:p>
          <a:p>
            <a:pPr marL="457200" lvl="1" indent="0">
              <a:buNone/>
            </a:pPr>
            <a:endParaRPr lang="fr-FR" sz="2000" dirty="0"/>
          </a:p>
          <a:p>
            <a:pPr marL="342900" lvl="1" indent="0">
              <a:buNone/>
            </a:pPr>
            <a:r>
              <a:rPr lang="fr-FR" sz="3200" dirty="0">
                <a:solidFill>
                  <a:srgbClr val="0070C0"/>
                </a:solidFill>
              </a:rPr>
              <a:t>Total: 71 000€</a:t>
            </a:r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35B799F-9236-4E05-8C4D-E7E7C760F9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sz="2200" dirty="0">
                <a:solidFill>
                  <a:srgbClr val="003635"/>
                </a:solidFill>
              </a:rPr>
              <a:t>Equipe interne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dirty="0"/>
              <a:t>Chef de projet: 120 J/H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dirty="0"/>
              <a:t>Key </a:t>
            </a:r>
            <a:r>
              <a:rPr lang="fr-FR" sz="1700" dirty="0" err="1"/>
              <a:t>users</a:t>
            </a:r>
            <a:r>
              <a:rPr lang="fr-FR" sz="1700" dirty="0"/>
              <a:t>: 180 J/H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700" dirty="0"/>
              <a:t>IT: 50 J/H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342900" lvl="1" indent="0">
              <a:buNone/>
            </a:pPr>
            <a:endParaRPr lang="fr-FR" sz="2000" dirty="0"/>
          </a:p>
          <a:p>
            <a:pPr marL="342900" lvl="1" indent="0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52BCBC-4482-4A8D-A943-DF6243BD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454D7A-4CFD-4A68-9EDE-B0CF2BF87B02}"/>
              </a:ext>
            </a:extLst>
          </p:cNvPr>
          <p:cNvSpPr txBox="1"/>
          <p:nvPr/>
        </p:nvSpPr>
        <p:spPr>
          <a:xfrm>
            <a:off x="4967773" y="2897387"/>
            <a:ext cx="264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</a:rPr>
              <a:t>Total: 350 J/H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286C570A-0683-4BF9-9206-64E8C781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295835"/>
            <a:ext cx="8068236" cy="731676"/>
          </a:xfrm>
        </p:spPr>
        <p:txBody>
          <a:bodyPr anchor="ctr">
            <a:normAutofit/>
          </a:bodyPr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Coûts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du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projet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194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F74D11D-ECBC-4BEE-A071-1F79E6A9A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2200" dirty="0"/>
              <a:t>Coût logiciel: 25 licences= 25*2 500= 62 500</a:t>
            </a:r>
          </a:p>
          <a:p>
            <a:pPr>
              <a:lnSpc>
                <a:spcPct val="80000"/>
              </a:lnSpc>
            </a:pPr>
            <a:r>
              <a:rPr lang="fr-FR" sz="2200" dirty="0"/>
              <a:t>Coût matériel: 25 ordinateurs= 25*1 000= 25 000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B18F3F-ED6C-4FB7-BE2A-F5063A8F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3373CC-BDBD-4378-8FED-80E3D528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46" y="2352962"/>
            <a:ext cx="6133108" cy="2152075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B372691F-8CFB-45C7-989D-F3C99BCB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295835"/>
            <a:ext cx="8068236" cy="731676"/>
          </a:xfrm>
        </p:spPr>
        <p:txBody>
          <a:bodyPr anchor="ctr">
            <a:normAutofit/>
          </a:bodyPr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Coûts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du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projet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298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A36041-E3C9-40AF-A115-4A5712656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327357"/>
            <a:ext cx="8547856" cy="3439906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Organiser une première réunion qui regroupera toute l’équipe pour leur faire part du plan de changement et ses objectifs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>
                <a:solidFill>
                  <a:schemeClr val="tx1"/>
                </a:solidFill>
              </a:rPr>
              <a:t>Mettre en place un budget en cas de besoins matériaux, financiers ou humains.</a:t>
            </a:r>
          </a:p>
          <a:p>
            <a:r>
              <a:rPr lang="fr-FR" dirty="0"/>
              <a:t>Faire une formation pour la maitrise des nouveaux modules de l’ERP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>
                <a:solidFill>
                  <a:schemeClr val="tx1"/>
                </a:solidFill>
              </a:rPr>
              <a:t>Des formations pour familiariser les employés aux changements liés à l’organisation et aux processus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>
                <a:solidFill>
                  <a:schemeClr val="tx1"/>
                </a:solidFill>
              </a:rPr>
              <a:t>Faire une formation destinée aux utilisateurs du SI afin de maitriser la totalité des modules de l’ERP et l’utilisation du nouveau site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>
                <a:solidFill>
                  <a:schemeClr val="tx1"/>
                </a:solidFill>
              </a:rPr>
              <a:t>Accompagner l’équipe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>
                <a:solidFill>
                  <a:schemeClr val="tx1"/>
                </a:solidFill>
              </a:rPr>
              <a:t>Faire un bilan mensuel sur l’avancé du plan de changement</a:t>
            </a:r>
          </a:p>
          <a:p>
            <a:r>
              <a:rPr lang="fr-FR" dirty="0"/>
              <a:t>Bilan final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62CF9-5212-4278-908C-3E3C1AA6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FAA7C80-EE88-4875-A526-A2695663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295835"/>
            <a:ext cx="8068236" cy="731676"/>
          </a:xfrm>
        </p:spPr>
        <p:txBody>
          <a:bodyPr anchor="ctr">
            <a:no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Gestion du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projet</a:t>
            </a:r>
            <a:b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changements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7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7E771-7BB1-4D10-9F42-AAEAAABA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lnSpc>
                <a:spcPct val="90000"/>
              </a:lnSpc>
            </a:pPr>
            <a:r>
              <a:rPr lang="fr-FR" sz="2200" dirty="0"/>
              <a:t>La prévention des risques professionnels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fr-FR" sz="1700" dirty="0">
                <a:solidFill>
                  <a:schemeClr val="tx1"/>
                </a:solidFill>
              </a:rPr>
              <a:t>l'analyse des sources de pénibilité pour déterminer les mesures de prévention prioritaires sur la base des accidents déjà survenus (leur gravité, leur fréquence, leur coût)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fr-FR" sz="1700" dirty="0">
                <a:solidFill>
                  <a:schemeClr val="tx1"/>
                </a:solidFill>
              </a:rPr>
              <a:t>l'identification des actions menées pour réduire ou pour supprimer ces risques, et les points qui restent à perfectionner après avis des partenaires institutionnels tels que les représentants des salariés, le contrôleur du travail et le médecin du travail.</a:t>
            </a:r>
          </a:p>
          <a:p>
            <a:pPr fontAlgn="base"/>
            <a:r>
              <a:rPr lang="fr-FR" sz="2200" dirty="0"/>
              <a:t>Les aides financières de l'</a:t>
            </a:r>
            <a:r>
              <a:rPr lang="fr-FR" sz="2200" dirty="0" err="1"/>
              <a:t>Anact</a:t>
            </a:r>
            <a:endParaRPr lang="fr-FR" sz="2200" dirty="0"/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fr-FR" sz="1700" dirty="0">
                <a:solidFill>
                  <a:schemeClr val="tx1"/>
                </a:solidFill>
              </a:rPr>
              <a:t>une participation au financement d'une étude technique dans le cadre d'un projet d'équipement plafonné à 50 000 € par projet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fr-FR" sz="1700" dirty="0">
                <a:solidFill>
                  <a:schemeClr val="tx1"/>
                </a:solidFill>
              </a:rPr>
              <a:t>une aide d'accompagnement dans les projets d'amélioration plafonnée à 1000 € TTC par jour et par entreprise pour une intervention de 15 jours maximum.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16E65F-83FE-4187-B816-9B39E60C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9569E7F-D002-4DC1-B9D0-98E51625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295835"/>
            <a:ext cx="8068236" cy="731676"/>
          </a:xfrm>
        </p:spPr>
        <p:txBody>
          <a:bodyPr anchor="ctr">
            <a:no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Gestion du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projet</a:t>
            </a:r>
            <a:b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risques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12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BFEA68-ED0B-4A78-A88D-D26899BA7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Quand vous voulez construire une maison :</a:t>
            </a:r>
          </a:p>
          <a:p>
            <a:pPr marL="0" indent="0">
              <a:buNone/>
            </a:pPr>
            <a:r>
              <a:rPr lang="fr-FR" dirty="0"/>
              <a:t>	 - Soit vous la faites avec vos petites mains</a:t>
            </a:r>
          </a:p>
          <a:p>
            <a:pPr marL="0" indent="0">
              <a:buNone/>
            </a:pPr>
            <a:r>
              <a:rPr lang="fr-FR" dirty="0"/>
              <a:t>	- Soit vous la faites faire par un entrepreneur que vous payez. </a:t>
            </a:r>
          </a:p>
          <a:p>
            <a:pPr marL="0" indent="0">
              <a:buNone/>
            </a:pPr>
            <a:r>
              <a:rPr lang="fr-FR" dirty="0"/>
              <a:t>Vous êtes le Maître d’Ouvrage et l’entrepreneur est le Réalisateur. </a:t>
            </a:r>
          </a:p>
          <a:p>
            <a:pPr marL="0" indent="0">
              <a:buNone/>
            </a:pPr>
            <a:r>
              <a:rPr lang="fr-FR" dirty="0"/>
              <a:t>Si concevoir la maison, suivre la procédure de demande de permis de construire et contrôler les travaux dépassent votre savoir-faire, vous allez engager un architecte pour le faire.</a:t>
            </a:r>
          </a:p>
          <a:p>
            <a:pPr marL="0" indent="0">
              <a:buNone/>
            </a:pPr>
            <a:r>
              <a:rPr lang="fr-FR" dirty="0"/>
              <a:t> L’architecte est le Maître d’œuvre. En matière d’informatique, c’est exactement pareil. </a:t>
            </a:r>
          </a:p>
          <a:p>
            <a:pPr marL="0" indent="0">
              <a:buNone/>
            </a:pPr>
            <a:r>
              <a:rPr lang="fr-FR" dirty="0"/>
              <a:t>Engagez-nous : nous vous promettons une entreprise plus efficiente !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1843C6-FF95-4AC3-B133-068DDB77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7C95148-E050-47CC-A1CE-A73C6268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295835"/>
            <a:ext cx="8068236" cy="731676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9511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10DD6-87A7-4D8F-878F-DBDF36BF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fr-FR" sz="2200" dirty="0"/>
              <a:t>L’importance du changement de l’ERP pour l’amélioration de l’entreprise.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sz="2200" dirty="0"/>
              <a:t>Revoir l’organisation et les processus.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sz="2200" dirty="0"/>
              <a:t>La durée et les coûts pour le projet.</a:t>
            </a:r>
          </a:p>
          <a:p>
            <a:pPr marL="0" indent="0">
              <a:lnSpc>
                <a:spcPct val="80000"/>
              </a:lnSpc>
              <a:buNone/>
            </a:pPr>
            <a:endParaRPr lang="fr-FR" sz="2200" dirty="0"/>
          </a:p>
          <a:p>
            <a:pPr marL="0" indent="0">
              <a:lnSpc>
                <a:spcPct val="80000"/>
              </a:lnSpc>
              <a:buNone/>
            </a:pPr>
            <a:r>
              <a:rPr lang="fr-FR" sz="2200" dirty="0"/>
              <a:t>Nous vous remercions pour votre attention et espérons que vous choisirez notre société.</a:t>
            </a:r>
          </a:p>
          <a:p>
            <a:pPr marL="0" indent="0">
              <a:lnSpc>
                <a:spcPct val="80000"/>
              </a:lnSpc>
              <a:buNone/>
            </a:pPr>
            <a:endParaRPr lang="fr-FR" sz="2200" dirty="0"/>
          </a:p>
          <a:p>
            <a:pPr marL="0" indent="0">
              <a:lnSpc>
                <a:spcPct val="80000"/>
              </a:lnSpc>
              <a:buNone/>
            </a:pPr>
            <a:endParaRPr lang="fr-FR" sz="2200" dirty="0"/>
          </a:p>
          <a:p>
            <a:pPr marL="0" indent="0">
              <a:lnSpc>
                <a:spcPct val="80000"/>
              </a:lnSpc>
              <a:buNone/>
            </a:pPr>
            <a:endParaRPr lang="fr-FR" sz="2200" dirty="0"/>
          </a:p>
          <a:p>
            <a:pPr marL="0" indent="0">
              <a:lnSpc>
                <a:spcPct val="80000"/>
              </a:lnSpc>
              <a:buNone/>
            </a:pPr>
            <a:r>
              <a:rPr lang="fr-FR" sz="2200" dirty="0"/>
              <a:t>Pour nous contacter: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sz="22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fr-FR" sz="22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ce.consulting@gmail.com</a:t>
            </a:r>
            <a:endParaRPr lang="fr-FR" sz="2200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fr-FR" sz="2200" dirty="0">
                <a:solidFill>
                  <a:srgbClr val="0070C0"/>
                </a:solidFill>
              </a:rPr>
              <a:t>+33 33 33 33 33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sz="2200" dirty="0">
                <a:solidFill>
                  <a:srgbClr val="0070C0"/>
                </a:solidFill>
              </a:rPr>
              <a:t>tce.consulting.com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5B1B58-8E16-47FC-A4F9-2BE3262B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875CA39-1737-480E-945A-886CCE2A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295835"/>
            <a:ext cx="8068236" cy="731676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2654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2451" y="192738"/>
            <a:ext cx="8259098" cy="76352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Présentation du Cabinet</a:t>
            </a:r>
            <a:br>
              <a:rPr lang="en-US" dirty="0"/>
            </a:br>
            <a:r>
              <a:rPr lang="en-US" dirty="0"/>
              <a:t>l’Equipe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2C03068-D39C-40EF-83E9-98706783A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565" y="1240115"/>
            <a:ext cx="2422800" cy="2422800"/>
          </a:xfrm>
          <a:prstGeom prst="rect">
            <a:avLst/>
          </a:prstGeom>
        </p:spPr>
      </p:pic>
      <p:pic>
        <p:nvPicPr>
          <p:cNvPr id="8" name="Image 7" descr="Une image contenant personne, homme, verres, portant&#10;&#10;Description générée automatiquement">
            <a:extLst>
              <a:ext uri="{FF2B5EF4-FFF2-40B4-BE49-F238E27FC236}">
                <a16:creationId xmlns:a16="http://schemas.microsoft.com/office/drawing/2014/main" id="{3034A92D-8E6F-452D-85B6-6B9157D16708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33" y="1240115"/>
            <a:ext cx="2422800" cy="24228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DDC22F0-2A30-44A1-9B16-8EC7419350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9" y="1244437"/>
            <a:ext cx="2423298" cy="2423298"/>
          </a:xfrm>
          <a:prstGeom prst="rect">
            <a:avLst/>
          </a:prstGeom>
        </p:spPr>
      </p:pic>
      <p:sp>
        <p:nvSpPr>
          <p:cNvPr id="11" name="Freeform: Shape 45">
            <a:extLst>
              <a:ext uri="{FF2B5EF4-FFF2-40B4-BE49-F238E27FC236}">
                <a16:creationId xmlns:a16="http://schemas.microsoft.com/office/drawing/2014/main" id="{57C7B571-4D0E-45A7-85B6-08CEEC284FCA}"/>
              </a:ext>
            </a:extLst>
          </p:cNvPr>
          <p:cNvSpPr/>
          <p:nvPr/>
        </p:nvSpPr>
        <p:spPr>
          <a:xfrm>
            <a:off x="3675365" y="3735717"/>
            <a:ext cx="2196019" cy="833281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200" b="1" dirty="0">
                <a:solidFill>
                  <a:prstClr val="white"/>
                </a:solidFill>
                <a:latin typeface="Century Gothic" panose="020B0502020202020204" pitchFamily="34" charset="0"/>
              </a:rPr>
              <a:t>THERA AWA</a:t>
            </a:r>
          </a:p>
          <a:p>
            <a:pPr algn="ctr" defTabSz="685766"/>
            <a:r>
              <a:rPr lang="en-US" sz="12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Chef de projet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F977184-8563-4676-A2F8-A4CED135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" name="Freeform: Shape 45">
            <a:extLst>
              <a:ext uri="{FF2B5EF4-FFF2-40B4-BE49-F238E27FC236}">
                <a16:creationId xmlns:a16="http://schemas.microsoft.com/office/drawing/2014/main" id="{9EED50BE-2168-4138-8C8E-9C239DA11B42}"/>
              </a:ext>
            </a:extLst>
          </p:cNvPr>
          <p:cNvSpPr/>
          <p:nvPr/>
        </p:nvSpPr>
        <p:spPr>
          <a:xfrm>
            <a:off x="847158" y="3735717"/>
            <a:ext cx="2196019" cy="833281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2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CHERFAOUI IMED EDDINE</a:t>
            </a:r>
          </a:p>
          <a:p>
            <a:pPr algn="ctr" defTabSz="685766"/>
            <a:r>
              <a:rPr lang="en-US" sz="12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Consultant Commercial</a:t>
            </a:r>
          </a:p>
        </p:txBody>
      </p:sp>
      <p:sp>
        <p:nvSpPr>
          <p:cNvPr id="16" name="Freeform: Shape 45">
            <a:extLst>
              <a:ext uri="{FF2B5EF4-FFF2-40B4-BE49-F238E27FC236}">
                <a16:creationId xmlns:a16="http://schemas.microsoft.com/office/drawing/2014/main" id="{2A9B6CD8-C6FF-444C-A9D6-8B15207B6879}"/>
              </a:ext>
            </a:extLst>
          </p:cNvPr>
          <p:cNvSpPr/>
          <p:nvPr/>
        </p:nvSpPr>
        <p:spPr>
          <a:xfrm>
            <a:off x="6505530" y="3735716"/>
            <a:ext cx="2196019" cy="833281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en-US" sz="1200" b="1" dirty="0">
                <a:solidFill>
                  <a:prstClr val="white"/>
                </a:solidFill>
                <a:latin typeface="Century Gothic" panose="020B0502020202020204" pitchFamily="34" charset="0"/>
              </a:rPr>
              <a:t>EL MANSY MOHAMED</a:t>
            </a:r>
          </a:p>
          <a:p>
            <a:pPr algn="ctr" defTabSz="685766"/>
            <a:r>
              <a:rPr lang="en-US" sz="12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Consultant BI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CD44B7-F000-4F5A-A4A5-7708400785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2200" dirty="0">
                <a:solidFill>
                  <a:srgbClr val="003635"/>
                </a:solidFill>
              </a:rPr>
              <a:t>Analyse d’impact organisationnel </a:t>
            </a:r>
          </a:p>
          <a:p>
            <a:r>
              <a:rPr lang="fr-FR" sz="2200" dirty="0">
                <a:solidFill>
                  <a:srgbClr val="003635"/>
                </a:solidFill>
              </a:rPr>
              <a:t>Rapport de diagnostic </a:t>
            </a:r>
          </a:p>
          <a:p>
            <a:r>
              <a:rPr lang="fr-FR" sz="2200" dirty="0">
                <a:solidFill>
                  <a:srgbClr val="003635"/>
                </a:solidFill>
              </a:rPr>
              <a:t>Dossier de paramétrage </a:t>
            </a:r>
          </a:p>
          <a:p>
            <a:r>
              <a:rPr lang="fr-FR" sz="2200" dirty="0">
                <a:solidFill>
                  <a:srgbClr val="003635"/>
                </a:solidFill>
              </a:rPr>
              <a:t>Manuel de formation </a:t>
            </a:r>
          </a:p>
          <a:p>
            <a:r>
              <a:rPr lang="fr-FR" sz="2200" dirty="0">
                <a:solidFill>
                  <a:srgbClr val="003635"/>
                </a:solidFill>
              </a:rPr>
              <a:t>Bilan du projet</a:t>
            </a:r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9EF62E0-F5D1-4420-A58A-A65D8BCA09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200" dirty="0">
                <a:solidFill>
                  <a:srgbClr val="003635"/>
                </a:solidFill>
              </a:rPr>
              <a:t>Plan d’assurance qualité </a:t>
            </a:r>
          </a:p>
          <a:p>
            <a:r>
              <a:rPr lang="fr-FR" sz="2200" dirty="0">
                <a:solidFill>
                  <a:srgbClr val="003635"/>
                </a:solidFill>
              </a:rPr>
              <a:t>Rapport de cadrage </a:t>
            </a:r>
          </a:p>
          <a:p>
            <a:r>
              <a:rPr lang="fr-FR" sz="2200" dirty="0">
                <a:solidFill>
                  <a:srgbClr val="003635"/>
                </a:solidFill>
              </a:rPr>
              <a:t>Tests et recette </a:t>
            </a:r>
          </a:p>
          <a:p>
            <a:r>
              <a:rPr lang="fr-FR" sz="2200" dirty="0">
                <a:solidFill>
                  <a:srgbClr val="003635"/>
                </a:solidFill>
              </a:rPr>
              <a:t>Guide d’utilisation </a:t>
            </a:r>
          </a:p>
          <a:p>
            <a:r>
              <a:rPr lang="fr-FR" sz="2200" dirty="0">
                <a:solidFill>
                  <a:srgbClr val="003635"/>
                </a:solidFill>
              </a:rPr>
              <a:t>Contrats </a:t>
            </a:r>
          </a:p>
          <a:p>
            <a:r>
              <a:rPr lang="fr-FR" sz="2200" dirty="0">
                <a:solidFill>
                  <a:srgbClr val="003635"/>
                </a:solidFill>
              </a:rPr>
              <a:t>Cahier des charges fonctionnel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E1CCB5-FDD7-40DF-AAFD-29B54186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413FA0D-0597-4A23-916E-4591836D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295835"/>
            <a:ext cx="8068236" cy="731676"/>
          </a:xfrm>
        </p:spPr>
        <p:txBody>
          <a:bodyPr anchor="ctr">
            <a:no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Annexes</a:t>
            </a:r>
            <a:b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Livrables</a:t>
            </a:r>
          </a:p>
        </p:txBody>
      </p:sp>
    </p:spTree>
    <p:extLst>
      <p:ext uri="{BB962C8B-B14F-4D97-AF65-F5344CB8AC3E}">
        <p14:creationId xmlns:p14="http://schemas.microsoft.com/office/powerpoint/2010/main" val="381896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200" dirty="0">
                <a:solidFill>
                  <a:srgbClr val="003635"/>
                </a:solidFill>
              </a:rPr>
              <a:t>Notre rôle est d’accompagner l’entreprise dans sa transformation et dans les opérations de stratégie et de développement de la performance. </a:t>
            </a:r>
          </a:p>
          <a:p>
            <a:pPr>
              <a:lnSpc>
                <a:spcPct val="90000"/>
              </a:lnSpc>
            </a:pPr>
            <a:r>
              <a:rPr lang="fr-FR" sz="2200" dirty="0">
                <a:solidFill>
                  <a:srgbClr val="003635"/>
                </a:solidFill>
              </a:rPr>
              <a:t>Nous accompagnons nos clients de la réflexion stratégique à la mise en œuvre opérationnelle.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10" name="Espace réservé pour une image  9" descr="Une image contenant intérieur, jeu, vidéo, jouant&#10;&#10;Description générée automatiquement">
            <a:extLst>
              <a:ext uri="{FF2B5EF4-FFF2-40B4-BE49-F238E27FC236}">
                <a16:creationId xmlns:a16="http://schemas.microsoft.com/office/drawing/2014/main" id="{FA8821FE-1C60-406A-B682-C1381A15FC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4" r="-3" b="-3"/>
          <a:stretch/>
        </p:blipFill>
        <p:spPr>
          <a:xfrm>
            <a:off x="4648200" y="1200151"/>
            <a:ext cx="4038600" cy="3394472"/>
          </a:xfrm>
          <a:noFill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3383E9F-C80B-4905-BF20-85A82C7F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54FF12D-8F1D-490E-B653-563E9C63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92738"/>
            <a:ext cx="8259098" cy="763526"/>
          </a:xfrm>
        </p:spPr>
        <p:txBody>
          <a:bodyPr>
            <a:no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Présentation du Cabinet</a:t>
            </a:r>
            <a:b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Rôle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8DA6007-5464-4F85-AFF5-0A70B929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2200" dirty="0"/>
              <a:t>« </a:t>
            </a:r>
            <a:r>
              <a:rPr lang="fr-FR" sz="2200" dirty="0" err="1"/>
              <a:t>Vibes</a:t>
            </a:r>
            <a:r>
              <a:rPr lang="fr-FR" sz="2200" dirty="0"/>
              <a:t> Sports » est une société qui achète, conçoit et vend des équipements sportifs pour des professionnels ainsi que des particuliers.</a:t>
            </a:r>
          </a:p>
          <a:p>
            <a:pPr>
              <a:lnSpc>
                <a:spcPct val="80000"/>
              </a:lnSpc>
            </a:pPr>
            <a:r>
              <a:rPr lang="fr-FR" sz="2200" dirty="0"/>
              <a:t>Avec un chiffre d’affaire de 8M € elle comporte trois circuits de distribution qui sont: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700" dirty="0">
                <a:solidFill>
                  <a:schemeClr val="tx1"/>
                </a:solidFill>
              </a:rPr>
              <a:t>Le E-commerce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700" dirty="0">
                <a:solidFill>
                  <a:schemeClr val="tx1"/>
                </a:solidFill>
              </a:rPr>
              <a:t>Des boutiques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700" dirty="0" err="1">
                <a:solidFill>
                  <a:schemeClr val="tx1"/>
                </a:solidFill>
              </a:rPr>
              <a:t>Retail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F63DDC-8736-4434-97FE-3DC248D6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6B2F85E-6600-480A-9190-7F13D996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92738"/>
            <a:ext cx="8259098" cy="763526"/>
          </a:xfrm>
        </p:spPr>
        <p:txBody>
          <a:bodyPr>
            <a:noAutofit/>
          </a:bodyPr>
          <a:lstStyle/>
          <a:p>
            <a:pPr algn="l"/>
            <a:br>
              <a:rPr lang="en-US" dirty="0"/>
            </a:br>
            <a:r>
              <a:rPr lang="en-US" dirty="0" err="1"/>
              <a:t>Présentation</a:t>
            </a:r>
            <a:r>
              <a:rPr lang="en-US" dirty="0"/>
              <a:t> de la société</a:t>
            </a:r>
            <a:br>
              <a:rPr lang="en-US" dirty="0"/>
            </a:br>
            <a:endParaRPr lang="en-US" dirty="0"/>
          </a:p>
        </p:txBody>
      </p:sp>
      <p:pic>
        <p:nvPicPr>
          <p:cNvPr id="4" name="Image 3" descr="Une image contenant intérieur, pièce, table, nombreux&#10;&#10;Description générée automatiquement">
            <a:extLst>
              <a:ext uri="{FF2B5EF4-FFF2-40B4-BE49-F238E27FC236}">
                <a16:creationId xmlns:a16="http://schemas.microsoft.com/office/drawing/2014/main" id="{CB849347-CB46-4AEA-908B-955857429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947" y="2917372"/>
            <a:ext cx="45148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7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8DA6007-5464-4F85-AFF5-0A70B929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Plan </a:t>
            </a:r>
            <a:r>
              <a:rPr lang="en-US" sz="2200" dirty="0" err="1"/>
              <a:t>décisionnel</a:t>
            </a:r>
            <a:r>
              <a:rPr lang="en-US" sz="2200" dirty="0"/>
              <a:t>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Des </a:t>
            </a:r>
            <a:r>
              <a:rPr lang="en-US" sz="1700" dirty="0" err="1">
                <a:solidFill>
                  <a:schemeClr val="tx1"/>
                </a:solidFill>
              </a:rPr>
              <a:t>problématiques</a:t>
            </a:r>
            <a:r>
              <a:rPr lang="en-US" sz="1700" dirty="0">
                <a:solidFill>
                  <a:schemeClr val="tx1"/>
                </a:solidFill>
              </a:rPr>
              <a:t> de commerce et </a:t>
            </a:r>
            <a:r>
              <a:rPr lang="en-US" sz="1700" dirty="0" err="1">
                <a:solidFill>
                  <a:schemeClr val="tx1"/>
                </a:solidFill>
              </a:rPr>
              <a:t>d’achat</a:t>
            </a:r>
            <a:r>
              <a:rPr lang="en-US" sz="1700" dirty="0">
                <a:solidFill>
                  <a:schemeClr val="tx1"/>
                </a:solidFill>
              </a:rPr>
              <a:t> : Access, Ciel, Word, Excel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Des </a:t>
            </a:r>
            <a:r>
              <a:rPr lang="en-US" sz="1700" dirty="0" err="1">
                <a:solidFill>
                  <a:schemeClr val="tx1"/>
                </a:solidFill>
              </a:rPr>
              <a:t>problématiques</a:t>
            </a:r>
            <a:r>
              <a:rPr lang="en-US" sz="1700" dirty="0">
                <a:solidFill>
                  <a:schemeClr val="tx1"/>
                </a:solidFill>
              </a:rPr>
              <a:t> de </a:t>
            </a:r>
            <a:r>
              <a:rPr lang="en-US" sz="1700" dirty="0" err="1">
                <a:solidFill>
                  <a:schemeClr val="tx1"/>
                </a:solidFill>
              </a:rPr>
              <a:t>comptabilité</a:t>
            </a:r>
            <a:r>
              <a:rPr lang="en-US" sz="1700" dirty="0">
                <a:solidFill>
                  <a:schemeClr val="tx1"/>
                </a:solidFill>
              </a:rPr>
              <a:t> et de </a:t>
            </a:r>
            <a:r>
              <a:rPr lang="en-US" sz="1700" dirty="0" err="1">
                <a:solidFill>
                  <a:schemeClr val="tx1"/>
                </a:solidFill>
              </a:rPr>
              <a:t>paie</a:t>
            </a:r>
            <a:r>
              <a:rPr lang="en-US" sz="1700" dirty="0">
                <a:solidFill>
                  <a:schemeClr val="tx1"/>
                </a:solidFill>
              </a:rPr>
              <a:t>: Ciel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Des </a:t>
            </a:r>
            <a:r>
              <a:rPr lang="en-US" sz="1700" dirty="0" err="1">
                <a:solidFill>
                  <a:schemeClr val="tx1"/>
                </a:solidFill>
              </a:rPr>
              <a:t>problématiques</a:t>
            </a:r>
            <a:r>
              <a:rPr lang="en-US" sz="1700" dirty="0">
                <a:solidFill>
                  <a:schemeClr val="tx1"/>
                </a:solidFill>
              </a:rPr>
              <a:t> de </a:t>
            </a:r>
            <a:r>
              <a:rPr lang="en-US" sz="1700" dirty="0" err="1">
                <a:solidFill>
                  <a:schemeClr val="tx1"/>
                </a:solidFill>
              </a:rPr>
              <a:t>trésorerie</a:t>
            </a:r>
            <a:r>
              <a:rPr lang="en-US" sz="1700" dirty="0">
                <a:solidFill>
                  <a:schemeClr val="tx1"/>
                </a:solidFill>
              </a:rPr>
              <a:t> : Excel</a:t>
            </a:r>
          </a:p>
          <a:p>
            <a:r>
              <a:rPr lang="fr-FR" sz="2200" dirty="0"/>
              <a:t>Plan transactionnel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700" dirty="0">
                <a:solidFill>
                  <a:schemeClr val="tx1"/>
                </a:solidFill>
              </a:rPr>
              <a:t>Le CRM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700" dirty="0">
                <a:solidFill>
                  <a:schemeClr val="tx1"/>
                </a:solidFill>
              </a:rPr>
              <a:t>SCM  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F63DDC-8736-4434-97FE-3DC248D6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6B2F85E-6600-480A-9190-7F13D996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92738"/>
            <a:ext cx="8259098" cy="763526"/>
          </a:xfrm>
        </p:spPr>
        <p:txBody>
          <a:bodyPr>
            <a:noAutofit/>
          </a:bodyPr>
          <a:lstStyle/>
          <a:p>
            <a:pPr algn="l"/>
            <a:br>
              <a:rPr lang="en-US" dirty="0"/>
            </a:br>
            <a:r>
              <a:rPr lang="en-US" dirty="0" err="1"/>
              <a:t>Présentation</a:t>
            </a:r>
            <a:r>
              <a:rPr lang="en-US" dirty="0"/>
              <a:t> de la société</a:t>
            </a:r>
            <a:br>
              <a:rPr lang="en-US" dirty="0"/>
            </a:br>
            <a:endParaRPr lang="en-US" dirty="0"/>
          </a:p>
        </p:txBody>
      </p:sp>
      <p:pic>
        <p:nvPicPr>
          <p:cNvPr id="3" name="Image 2" descr="Une image contenant tenant, homme, complet, debout&#10;&#10;Description générée automatiquement">
            <a:extLst>
              <a:ext uri="{FF2B5EF4-FFF2-40B4-BE49-F238E27FC236}">
                <a16:creationId xmlns:a16="http://schemas.microsoft.com/office/drawing/2014/main" id="{489C6544-5D77-41E9-AB88-0AF59E21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682" y="2242630"/>
            <a:ext cx="3444101" cy="25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8F6895-98E5-486C-AA87-EF4F3D1E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52">
            <a:extLst>
              <a:ext uri="{FF2B5EF4-FFF2-40B4-BE49-F238E27FC236}">
                <a16:creationId xmlns:a16="http://schemas.microsoft.com/office/drawing/2014/main" id="{106CA562-B0CF-43B5-AA22-E434415E5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4" y="1232321"/>
            <a:ext cx="8035224" cy="3316511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EF600EC9-9F51-461C-ADF0-AB04D730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92738"/>
            <a:ext cx="8259098" cy="76352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Organigramme</a:t>
            </a:r>
            <a:br>
              <a:rPr lang="en-US" dirty="0"/>
            </a:br>
            <a:r>
              <a:rPr lang="en-US" dirty="0"/>
              <a:t>50 </a:t>
            </a:r>
            <a:r>
              <a:rPr lang="en-US" dirty="0" err="1"/>
              <a:t>employés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8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07608C-8407-4158-A684-E7FC33FD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200" dirty="0"/>
              <a:t>Proposition de solutions pour l’amélioration des performances et de la productivité de « </a:t>
            </a:r>
            <a:r>
              <a:rPr lang="fr-FR" sz="2200" dirty="0" err="1"/>
              <a:t>Vibes</a:t>
            </a:r>
            <a:r>
              <a:rPr lang="fr-FR" sz="2200" dirty="0"/>
              <a:t> sports »</a:t>
            </a:r>
          </a:p>
          <a:p>
            <a:r>
              <a:rPr lang="fr-FR" sz="2200" dirty="0"/>
              <a:t>Revoir l’organisation et les processus de l’entreprise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700" dirty="0">
                <a:solidFill>
                  <a:schemeClr val="tx1"/>
                </a:solidFill>
              </a:rPr>
              <a:t>un unique SI pour tous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700" dirty="0">
                <a:solidFill>
                  <a:schemeClr val="tx1"/>
                </a:solidFill>
              </a:rPr>
              <a:t> gérer, automatiser et centraliser les processus</a:t>
            </a:r>
          </a:p>
          <a:p>
            <a:r>
              <a:rPr lang="fr-FR" sz="2200" dirty="0"/>
              <a:t>Revoir les solutions informatiques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700" dirty="0">
                <a:solidFill>
                  <a:schemeClr val="tx1"/>
                </a:solidFill>
              </a:rPr>
              <a:t>Transactionnelles : changement et intégration de l’ERP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fr-FR" sz="1700" dirty="0">
                <a:solidFill>
                  <a:schemeClr val="tx1"/>
                </a:solidFill>
              </a:rPr>
              <a:t>Décisionnelles : adopter un système BI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02DF0B-E950-44D9-99EF-7F8F5675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A37D2D2-2777-4AC8-9091-4A2E00F7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92738"/>
            <a:ext cx="8259098" cy="76352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Objectifs du </a:t>
            </a:r>
            <a:r>
              <a:rPr lang="en-US" dirty="0" err="1"/>
              <a:t>projet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2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859A05F-4684-45A2-86F7-4108796990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3635"/>
                </a:solidFill>
              </a:rPr>
              <a:t>Audit du </a:t>
            </a:r>
            <a:r>
              <a:rPr lang="en-US" sz="2200" dirty="0" err="1">
                <a:solidFill>
                  <a:srgbClr val="003635"/>
                </a:solidFill>
              </a:rPr>
              <a:t>système</a:t>
            </a:r>
            <a:r>
              <a:rPr lang="en-US" sz="2200" dirty="0">
                <a:solidFill>
                  <a:srgbClr val="003635"/>
                </a:solidFill>
              </a:rPr>
              <a:t> </a:t>
            </a:r>
            <a:r>
              <a:rPr lang="en-US" sz="2200" dirty="0" err="1">
                <a:solidFill>
                  <a:srgbClr val="003635"/>
                </a:solidFill>
              </a:rPr>
              <a:t>actuel</a:t>
            </a:r>
            <a:endParaRPr lang="en-US" sz="2200" dirty="0">
              <a:solidFill>
                <a:srgbClr val="003635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err="1">
                <a:solidFill>
                  <a:srgbClr val="003635"/>
                </a:solidFill>
              </a:rPr>
              <a:t>ShortList</a:t>
            </a:r>
            <a:endParaRPr lang="en-US" sz="2200" dirty="0">
              <a:solidFill>
                <a:srgbClr val="003635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3635"/>
                </a:solidFill>
              </a:rPr>
              <a:t>Benchmark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3635"/>
                </a:solidFill>
              </a:rPr>
              <a:t>Proposition de </a:t>
            </a:r>
            <a:r>
              <a:rPr lang="en-US" sz="2200" dirty="0" err="1">
                <a:solidFill>
                  <a:srgbClr val="003635"/>
                </a:solidFill>
              </a:rPr>
              <a:t>l’ERP</a:t>
            </a:r>
            <a:endParaRPr lang="en-US" sz="2200" dirty="0">
              <a:solidFill>
                <a:srgbClr val="003635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37C5C4-7C97-4015-845B-C495A586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1AA9CA8-A11E-44ED-BC19-695ED2C1B8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74514408"/>
              </p:ext>
            </p:extLst>
          </p:nvPr>
        </p:nvGraphicFramePr>
        <p:xfrm>
          <a:off x="898072" y="1200151"/>
          <a:ext cx="3165928" cy="387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AA881FA6-E53E-4156-A6BB-C9F4EFF3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92738"/>
            <a:ext cx="8259098" cy="763526"/>
          </a:xfrm>
        </p:spPr>
        <p:txBody>
          <a:bodyPr>
            <a:no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Plan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d’action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27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1621</Words>
  <Application>Microsoft Office PowerPoint</Application>
  <PresentationFormat>Affichage à l'écran (16:9)</PresentationFormat>
  <Paragraphs>292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SimSun</vt:lpstr>
      <vt:lpstr>Arial</vt:lpstr>
      <vt:lpstr>Calibri</vt:lpstr>
      <vt:lpstr>Century Gothic</vt:lpstr>
      <vt:lpstr>Wingdings</vt:lpstr>
      <vt:lpstr>Office Theme</vt:lpstr>
      <vt:lpstr>Projet SI de Vibes  Sports</vt:lpstr>
      <vt:lpstr>Sommaire</vt:lpstr>
      <vt:lpstr>Présentation du Cabinet l’Equipe</vt:lpstr>
      <vt:lpstr>Présentation du Cabinet Rôle</vt:lpstr>
      <vt:lpstr> Présentation de la société </vt:lpstr>
      <vt:lpstr> Présentation de la société </vt:lpstr>
      <vt:lpstr>Organigramme 50 employés</vt:lpstr>
      <vt:lpstr>Objectifs du projet</vt:lpstr>
      <vt:lpstr>Plan d’action</vt:lpstr>
      <vt:lpstr>Audit du système actuel</vt:lpstr>
      <vt:lpstr>Shortlist</vt:lpstr>
      <vt:lpstr>Benchmark</vt:lpstr>
      <vt:lpstr>Benchmark</vt:lpstr>
      <vt:lpstr>Benchmark</vt:lpstr>
      <vt:lpstr>Benchmark</vt:lpstr>
      <vt:lpstr>Benchmark</vt:lpstr>
      <vt:lpstr>Proposition ERP</vt:lpstr>
      <vt:lpstr>Organisation et processus</vt:lpstr>
      <vt:lpstr>Organisation de l’entreprise</vt:lpstr>
      <vt:lpstr>Processus d’achat</vt:lpstr>
      <vt:lpstr>Processus vente et transport</vt:lpstr>
      <vt:lpstr>E-Commerce</vt:lpstr>
      <vt:lpstr>Planification</vt:lpstr>
      <vt:lpstr>Coûts du projet</vt:lpstr>
      <vt:lpstr>Coûts du projet</vt:lpstr>
      <vt:lpstr>Gestion du projet Les changements</vt:lpstr>
      <vt:lpstr>Gestion du projet Les risques</vt:lpstr>
      <vt:lpstr>Conclusion</vt:lpstr>
      <vt:lpstr>Conclusion</vt:lpstr>
      <vt:lpstr>Annexes Livrables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2020-12-04T10:57:49Z</dcterms:created>
  <dcterms:modified xsi:type="dcterms:W3CDTF">2020-12-31T15:07:32Z</dcterms:modified>
</cp:coreProperties>
</file>