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8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0E2BC-FEEE-463C-980A-221A9AA7D0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4461FBC6-44BD-420B-89E5-E2B42F818F8F}">
      <dgm:prSet/>
      <dgm:spPr/>
      <dgm:t>
        <a:bodyPr/>
        <a:lstStyle/>
        <a:p>
          <a:pPr>
            <a:defRPr cap="all"/>
          </a:pPr>
          <a:r>
            <a:rPr lang="en-US" dirty="0"/>
            <a:t>Brain tumor segmentation is a </a:t>
          </a:r>
        </a:p>
        <a:p>
          <a:pPr>
            <a:defRPr cap="all"/>
          </a:pPr>
          <a:r>
            <a:rPr lang="en-US" b="1" dirty="0"/>
            <a:t>critical step in medical image analysis.</a:t>
          </a:r>
        </a:p>
      </dgm:t>
    </dgm:pt>
    <dgm:pt modelId="{67B16198-36C4-490B-A77B-CEB3B88E9C47}" type="parTrans" cxnId="{6154C24B-6317-49D2-B6C9-41A45D7E1512}">
      <dgm:prSet/>
      <dgm:spPr/>
      <dgm:t>
        <a:bodyPr/>
        <a:lstStyle/>
        <a:p>
          <a:endParaRPr lang="en-US"/>
        </a:p>
      </dgm:t>
    </dgm:pt>
    <dgm:pt modelId="{E046C302-4434-40A0-B4EB-63CEF056C3E5}" type="sibTrans" cxnId="{6154C24B-6317-49D2-B6C9-41A45D7E1512}">
      <dgm:prSet/>
      <dgm:spPr/>
      <dgm:t>
        <a:bodyPr/>
        <a:lstStyle/>
        <a:p>
          <a:endParaRPr lang="en-US"/>
        </a:p>
      </dgm:t>
    </dgm:pt>
    <dgm:pt modelId="{6990E012-F597-4A04-B7FF-4C0000B96236}">
      <dgm:prSet/>
      <dgm:spPr/>
      <dgm:t>
        <a:bodyPr/>
        <a:lstStyle/>
        <a:p>
          <a:pPr>
            <a:defRPr cap="all"/>
          </a:pPr>
          <a:r>
            <a:rPr lang="en-US" dirty="0"/>
            <a:t>Helps in </a:t>
          </a:r>
          <a:r>
            <a:rPr lang="en-US" b="1" dirty="0"/>
            <a:t>diagnosis,</a:t>
          </a:r>
          <a:r>
            <a:rPr lang="en-US" dirty="0"/>
            <a:t> treatment planning, and monitoring.</a:t>
          </a:r>
        </a:p>
      </dgm:t>
    </dgm:pt>
    <dgm:pt modelId="{4EF8DEE9-E35F-4706-93B9-19F73ABF4627}" type="parTrans" cxnId="{39AC2E57-887B-41C4-B9E2-DF136C67EC7D}">
      <dgm:prSet/>
      <dgm:spPr/>
      <dgm:t>
        <a:bodyPr/>
        <a:lstStyle/>
        <a:p>
          <a:endParaRPr lang="en-US"/>
        </a:p>
      </dgm:t>
    </dgm:pt>
    <dgm:pt modelId="{9DA48724-A2CA-45AD-8B71-F69F765854E1}" type="sibTrans" cxnId="{39AC2E57-887B-41C4-B9E2-DF136C67EC7D}">
      <dgm:prSet/>
      <dgm:spPr/>
      <dgm:t>
        <a:bodyPr/>
        <a:lstStyle/>
        <a:p>
          <a:endParaRPr lang="en-US"/>
        </a:p>
      </dgm:t>
    </dgm:pt>
    <dgm:pt modelId="{20759DA4-373F-4B5F-8044-C5DB019CFBF9}">
      <dgm:prSet/>
      <dgm:spPr/>
      <dgm:t>
        <a:bodyPr/>
        <a:lstStyle/>
        <a:p>
          <a:pPr>
            <a:defRPr cap="all"/>
          </a:pPr>
          <a:r>
            <a:rPr lang="en-US" b="1" dirty="0"/>
            <a:t>Automated methods like K-means </a:t>
          </a:r>
          <a:r>
            <a:rPr lang="en-US" dirty="0"/>
            <a:t>clustering improve </a:t>
          </a:r>
          <a:r>
            <a:rPr lang="en-US" b="1" dirty="0"/>
            <a:t>speed</a:t>
          </a:r>
          <a:r>
            <a:rPr lang="en-US" dirty="0"/>
            <a:t> and consistency over manual labeling.</a:t>
          </a:r>
        </a:p>
      </dgm:t>
    </dgm:pt>
    <dgm:pt modelId="{5B15C69B-8A16-44D7-9742-80DE71D0642C}" type="parTrans" cxnId="{72C405DD-A05E-421B-B338-D5AFF1EBA215}">
      <dgm:prSet/>
      <dgm:spPr/>
      <dgm:t>
        <a:bodyPr/>
        <a:lstStyle/>
        <a:p>
          <a:endParaRPr lang="en-US"/>
        </a:p>
      </dgm:t>
    </dgm:pt>
    <dgm:pt modelId="{69FF0F13-F096-42AA-8268-CBF758EB38B8}" type="sibTrans" cxnId="{72C405DD-A05E-421B-B338-D5AFF1EBA215}">
      <dgm:prSet/>
      <dgm:spPr/>
      <dgm:t>
        <a:bodyPr/>
        <a:lstStyle/>
        <a:p>
          <a:endParaRPr lang="en-US"/>
        </a:p>
      </dgm:t>
    </dgm:pt>
    <dgm:pt modelId="{5C99141F-71F0-49A9-A568-7784EA7AED2D}" type="pres">
      <dgm:prSet presAssocID="{A2D0E2BC-FEEE-463C-980A-221A9AA7D00C}" presName="root" presStyleCnt="0">
        <dgm:presLayoutVars>
          <dgm:dir/>
          <dgm:resizeHandles val="exact"/>
        </dgm:presLayoutVars>
      </dgm:prSet>
      <dgm:spPr/>
    </dgm:pt>
    <dgm:pt modelId="{22904836-E2AD-4A84-83B1-1C67182FFEA8}" type="pres">
      <dgm:prSet presAssocID="{4461FBC6-44BD-420B-89E5-E2B42F818F8F}" presName="compNode" presStyleCnt="0"/>
      <dgm:spPr/>
    </dgm:pt>
    <dgm:pt modelId="{96649576-8447-4C85-B757-6D5A764EF61E}" type="pres">
      <dgm:prSet presAssocID="{4461FBC6-44BD-420B-89E5-E2B42F818F8F}" presName="iconBgRect" presStyleLbl="bgShp" presStyleIdx="0" presStyleCnt="3"/>
      <dgm:spPr/>
    </dgm:pt>
    <dgm:pt modelId="{398E5F14-0DE2-4A09-BE81-0F46D556D6CF}" type="pres">
      <dgm:prSet presAssocID="{4461FBC6-44BD-420B-89E5-E2B42F818F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2DE54470-E0D8-47F4-A1EE-C415689DD4F8}" type="pres">
      <dgm:prSet presAssocID="{4461FBC6-44BD-420B-89E5-E2B42F818F8F}" presName="spaceRect" presStyleCnt="0"/>
      <dgm:spPr/>
    </dgm:pt>
    <dgm:pt modelId="{F6A8A8B8-292B-42BC-8E2A-B50528D04F45}" type="pres">
      <dgm:prSet presAssocID="{4461FBC6-44BD-420B-89E5-E2B42F818F8F}" presName="textRect" presStyleLbl="revTx" presStyleIdx="0" presStyleCnt="3">
        <dgm:presLayoutVars>
          <dgm:chMax val="1"/>
          <dgm:chPref val="1"/>
        </dgm:presLayoutVars>
      </dgm:prSet>
      <dgm:spPr/>
    </dgm:pt>
    <dgm:pt modelId="{8212EE69-1740-485D-B0C6-296094349DDD}" type="pres">
      <dgm:prSet presAssocID="{E046C302-4434-40A0-B4EB-63CEF056C3E5}" presName="sibTrans" presStyleCnt="0"/>
      <dgm:spPr/>
    </dgm:pt>
    <dgm:pt modelId="{90A36CD8-31C9-4D1D-A149-0EF532D17AAD}" type="pres">
      <dgm:prSet presAssocID="{6990E012-F597-4A04-B7FF-4C0000B96236}" presName="compNode" presStyleCnt="0"/>
      <dgm:spPr/>
    </dgm:pt>
    <dgm:pt modelId="{A9A04DDD-362B-427A-BA07-86FF7469975F}" type="pres">
      <dgm:prSet presAssocID="{6990E012-F597-4A04-B7FF-4C0000B96236}" presName="iconBgRect" presStyleLbl="bgShp" presStyleIdx="1" presStyleCnt="3"/>
      <dgm:spPr/>
    </dgm:pt>
    <dgm:pt modelId="{957DD7F6-75DF-42B5-83E3-B6841A488A31}" type="pres">
      <dgm:prSet presAssocID="{6990E012-F597-4A04-B7FF-4C0000B962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315348F-BF2C-4D7E-8C64-C1F2CA9DF995}" type="pres">
      <dgm:prSet presAssocID="{6990E012-F597-4A04-B7FF-4C0000B96236}" presName="spaceRect" presStyleCnt="0"/>
      <dgm:spPr/>
    </dgm:pt>
    <dgm:pt modelId="{3C56B67E-C05D-4AF3-B68A-96D96B2D71D2}" type="pres">
      <dgm:prSet presAssocID="{6990E012-F597-4A04-B7FF-4C0000B96236}" presName="textRect" presStyleLbl="revTx" presStyleIdx="1" presStyleCnt="3">
        <dgm:presLayoutVars>
          <dgm:chMax val="1"/>
          <dgm:chPref val="1"/>
        </dgm:presLayoutVars>
      </dgm:prSet>
      <dgm:spPr/>
    </dgm:pt>
    <dgm:pt modelId="{0AD5D430-D5F2-4A4B-81B8-47B1D6C53C5D}" type="pres">
      <dgm:prSet presAssocID="{9DA48724-A2CA-45AD-8B71-F69F765854E1}" presName="sibTrans" presStyleCnt="0"/>
      <dgm:spPr/>
    </dgm:pt>
    <dgm:pt modelId="{1E145810-87E8-4054-96FF-EC72D1E097DC}" type="pres">
      <dgm:prSet presAssocID="{20759DA4-373F-4B5F-8044-C5DB019CFBF9}" presName="compNode" presStyleCnt="0"/>
      <dgm:spPr/>
    </dgm:pt>
    <dgm:pt modelId="{37BEC480-B28D-47EC-BDFB-9D2C0ADFB4C7}" type="pres">
      <dgm:prSet presAssocID="{20759DA4-373F-4B5F-8044-C5DB019CFBF9}" presName="iconBgRect" presStyleLbl="bgShp" presStyleIdx="2" presStyleCnt="3"/>
      <dgm:spPr/>
    </dgm:pt>
    <dgm:pt modelId="{01800E8E-173A-412D-AD49-7815E3C41649}" type="pres">
      <dgm:prSet presAssocID="{20759DA4-373F-4B5F-8044-C5DB019CFB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908A143-25A7-43EF-83C8-6711B7401031}" type="pres">
      <dgm:prSet presAssocID="{20759DA4-373F-4B5F-8044-C5DB019CFBF9}" presName="spaceRect" presStyleCnt="0"/>
      <dgm:spPr/>
    </dgm:pt>
    <dgm:pt modelId="{23D6E2D5-464F-4146-B0AD-CA087656562C}" type="pres">
      <dgm:prSet presAssocID="{20759DA4-373F-4B5F-8044-C5DB019CFB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546960-197B-4173-8EB1-B00889658758}" type="presOf" srcId="{20759DA4-373F-4B5F-8044-C5DB019CFBF9}" destId="{23D6E2D5-464F-4146-B0AD-CA087656562C}" srcOrd="0" destOrd="0" presId="urn:microsoft.com/office/officeart/2018/5/layout/IconCircleLabelList"/>
    <dgm:cxn modelId="{6154C24B-6317-49D2-B6C9-41A45D7E1512}" srcId="{A2D0E2BC-FEEE-463C-980A-221A9AA7D00C}" destId="{4461FBC6-44BD-420B-89E5-E2B42F818F8F}" srcOrd="0" destOrd="0" parTransId="{67B16198-36C4-490B-A77B-CEB3B88E9C47}" sibTransId="{E046C302-4434-40A0-B4EB-63CEF056C3E5}"/>
    <dgm:cxn modelId="{39AC2E57-887B-41C4-B9E2-DF136C67EC7D}" srcId="{A2D0E2BC-FEEE-463C-980A-221A9AA7D00C}" destId="{6990E012-F597-4A04-B7FF-4C0000B96236}" srcOrd="1" destOrd="0" parTransId="{4EF8DEE9-E35F-4706-93B9-19F73ABF4627}" sibTransId="{9DA48724-A2CA-45AD-8B71-F69F765854E1}"/>
    <dgm:cxn modelId="{7BE8F3D3-9331-4DEB-B0B7-D412641E76BA}" type="presOf" srcId="{A2D0E2BC-FEEE-463C-980A-221A9AA7D00C}" destId="{5C99141F-71F0-49A9-A568-7784EA7AED2D}" srcOrd="0" destOrd="0" presId="urn:microsoft.com/office/officeart/2018/5/layout/IconCircleLabelList"/>
    <dgm:cxn modelId="{72C405DD-A05E-421B-B338-D5AFF1EBA215}" srcId="{A2D0E2BC-FEEE-463C-980A-221A9AA7D00C}" destId="{20759DA4-373F-4B5F-8044-C5DB019CFBF9}" srcOrd="2" destOrd="0" parTransId="{5B15C69B-8A16-44D7-9742-80DE71D0642C}" sibTransId="{69FF0F13-F096-42AA-8268-CBF758EB38B8}"/>
    <dgm:cxn modelId="{1A6880E9-CAF3-4119-AE70-EFA3AF20BD70}" type="presOf" srcId="{6990E012-F597-4A04-B7FF-4C0000B96236}" destId="{3C56B67E-C05D-4AF3-B68A-96D96B2D71D2}" srcOrd="0" destOrd="0" presId="urn:microsoft.com/office/officeart/2018/5/layout/IconCircleLabelList"/>
    <dgm:cxn modelId="{0DBEB1F1-BB4C-4084-8ED4-99DBC1F8F2A7}" type="presOf" srcId="{4461FBC6-44BD-420B-89E5-E2B42F818F8F}" destId="{F6A8A8B8-292B-42BC-8E2A-B50528D04F45}" srcOrd="0" destOrd="0" presId="urn:microsoft.com/office/officeart/2018/5/layout/IconCircleLabelList"/>
    <dgm:cxn modelId="{8AE00D4F-916C-4804-A663-3EF981033847}" type="presParOf" srcId="{5C99141F-71F0-49A9-A568-7784EA7AED2D}" destId="{22904836-E2AD-4A84-83B1-1C67182FFEA8}" srcOrd="0" destOrd="0" presId="urn:microsoft.com/office/officeart/2018/5/layout/IconCircleLabelList"/>
    <dgm:cxn modelId="{E2577BD2-B1B7-4908-B477-78B41D225C45}" type="presParOf" srcId="{22904836-E2AD-4A84-83B1-1C67182FFEA8}" destId="{96649576-8447-4C85-B757-6D5A764EF61E}" srcOrd="0" destOrd="0" presId="urn:microsoft.com/office/officeart/2018/5/layout/IconCircleLabelList"/>
    <dgm:cxn modelId="{9F98BE6F-1DB4-4BA4-A026-75309AFFC349}" type="presParOf" srcId="{22904836-E2AD-4A84-83B1-1C67182FFEA8}" destId="{398E5F14-0DE2-4A09-BE81-0F46D556D6CF}" srcOrd="1" destOrd="0" presId="urn:microsoft.com/office/officeart/2018/5/layout/IconCircleLabelList"/>
    <dgm:cxn modelId="{ECAFFDE5-BF43-4B58-8CC3-8DAB95E02493}" type="presParOf" srcId="{22904836-E2AD-4A84-83B1-1C67182FFEA8}" destId="{2DE54470-E0D8-47F4-A1EE-C415689DD4F8}" srcOrd="2" destOrd="0" presId="urn:microsoft.com/office/officeart/2018/5/layout/IconCircleLabelList"/>
    <dgm:cxn modelId="{997E694F-475D-4BB9-8597-669D455EFC45}" type="presParOf" srcId="{22904836-E2AD-4A84-83B1-1C67182FFEA8}" destId="{F6A8A8B8-292B-42BC-8E2A-B50528D04F45}" srcOrd="3" destOrd="0" presId="urn:microsoft.com/office/officeart/2018/5/layout/IconCircleLabelList"/>
    <dgm:cxn modelId="{56A0E632-0EB9-4E36-A060-87817AB63245}" type="presParOf" srcId="{5C99141F-71F0-49A9-A568-7784EA7AED2D}" destId="{8212EE69-1740-485D-B0C6-296094349DDD}" srcOrd="1" destOrd="0" presId="urn:microsoft.com/office/officeart/2018/5/layout/IconCircleLabelList"/>
    <dgm:cxn modelId="{C40A6275-E933-4DB2-A0F3-D77303069639}" type="presParOf" srcId="{5C99141F-71F0-49A9-A568-7784EA7AED2D}" destId="{90A36CD8-31C9-4D1D-A149-0EF532D17AAD}" srcOrd="2" destOrd="0" presId="urn:microsoft.com/office/officeart/2018/5/layout/IconCircleLabelList"/>
    <dgm:cxn modelId="{B18A0E27-1A2C-4647-A7EA-3367F6BEF1D7}" type="presParOf" srcId="{90A36CD8-31C9-4D1D-A149-0EF532D17AAD}" destId="{A9A04DDD-362B-427A-BA07-86FF7469975F}" srcOrd="0" destOrd="0" presId="urn:microsoft.com/office/officeart/2018/5/layout/IconCircleLabelList"/>
    <dgm:cxn modelId="{4DFA71C4-BF34-41EF-854E-5253DADDFF42}" type="presParOf" srcId="{90A36CD8-31C9-4D1D-A149-0EF532D17AAD}" destId="{957DD7F6-75DF-42B5-83E3-B6841A488A31}" srcOrd="1" destOrd="0" presId="urn:microsoft.com/office/officeart/2018/5/layout/IconCircleLabelList"/>
    <dgm:cxn modelId="{53CCF241-1317-4AD2-8ACA-8D37323548C6}" type="presParOf" srcId="{90A36CD8-31C9-4D1D-A149-0EF532D17AAD}" destId="{F315348F-BF2C-4D7E-8C64-C1F2CA9DF995}" srcOrd="2" destOrd="0" presId="urn:microsoft.com/office/officeart/2018/5/layout/IconCircleLabelList"/>
    <dgm:cxn modelId="{8E073E9A-DA1F-47C4-8D32-BB38D59557C3}" type="presParOf" srcId="{90A36CD8-31C9-4D1D-A149-0EF532D17AAD}" destId="{3C56B67E-C05D-4AF3-B68A-96D96B2D71D2}" srcOrd="3" destOrd="0" presId="urn:microsoft.com/office/officeart/2018/5/layout/IconCircleLabelList"/>
    <dgm:cxn modelId="{2F5127F9-16A2-43B6-A00F-E8FDD333A608}" type="presParOf" srcId="{5C99141F-71F0-49A9-A568-7784EA7AED2D}" destId="{0AD5D430-D5F2-4A4B-81B8-47B1D6C53C5D}" srcOrd="3" destOrd="0" presId="urn:microsoft.com/office/officeart/2018/5/layout/IconCircleLabelList"/>
    <dgm:cxn modelId="{F3F46BAC-5CE3-43C9-9E2A-04EA932F15E4}" type="presParOf" srcId="{5C99141F-71F0-49A9-A568-7784EA7AED2D}" destId="{1E145810-87E8-4054-96FF-EC72D1E097DC}" srcOrd="4" destOrd="0" presId="urn:microsoft.com/office/officeart/2018/5/layout/IconCircleLabelList"/>
    <dgm:cxn modelId="{3072A893-FA3D-401B-8CAD-C2F6DAAA27C3}" type="presParOf" srcId="{1E145810-87E8-4054-96FF-EC72D1E097DC}" destId="{37BEC480-B28D-47EC-BDFB-9D2C0ADFB4C7}" srcOrd="0" destOrd="0" presId="urn:microsoft.com/office/officeart/2018/5/layout/IconCircleLabelList"/>
    <dgm:cxn modelId="{C4133A19-9B64-40DF-97E7-8E25A7E5228C}" type="presParOf" srcId="{1E145810-87E8-4054-96FF-EC72D1E097DC}" destId="{01800E8E-173A-412D-AD49-7815E3C41649}" srcOrd="1" destOrd="0" presId="urn:microsoft.com/office/officeart/2018/5/layout/IconCircleLabelList"/>
    <dgm:cxn modelId="{F274380B-3736-4C32-8E02-A5EE64DE63DA}" type="presParOf" srcId="{1E145810-87E8-4054-96FF-EC72D1E097DC}" destId="{4908A143-25A7-43EF-83C8-6711B7401031}" srcOrd="2" destOrd="0" presId="urn:microsoft.com/office/officeart/2018/5/layout/IconCircleLabelList"/>
    <dgm:cxn modelId="{3A04396F-D9C1-45DF-8D7C-4767F3D92B31}" type="presParOf" srcId="{1E145810-87E8-4054-96FF-EC72D1E097DC}" destId="{23D6E2D5-464F-4146-B0AD-CA08765656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8FC473-09BE-4D17-A4BB-0A44DB89032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2415728-2757-44FA-BD6D-C6C6C5F5F857}">
      <dgm:prSet/>
      <dgm:spPr/>
      <dgm:t>
        <a:bodyPr/>
        <a:lstStyle/>
        <a:p>
          <a:r>
            <a:rPr lang="en-US"/>
            <a:t>Unsupervised learning algorithm used for grouping data.</a:t>
          </a:r>
        </a:p>
      </dgm:t>
    </dgm:pt>
    <dgm:pt modelId="{4BEA5A94-2DF9-49C9-9529-EC202A172ED1}" type="parTrans" cxnId="{1E3AF3DF-D025-443C-91DA-8B3447650EAB}">
      <dgm:prSet/>
      <dgm:spPr/>
      <dgm:t>
        <a:bodyPr/>
        <a:lstStyle/>
        <a:p>
          <a:endParaRPr lang="en-US"/>
        </a:p>
      </dgm:t>
    </dgm:pt>
    <dgm:pt modelId="{16A50F78-EEB7-4733-B937-6484947BCD28}" type="sibTrans" cxnId="{1E3AF3DF-D025-443C-91DA-8B3447650EAB}">
      <dgm:prSet/>
      <dgm:spPr/>
      <dgm:t>
        <a:bodyPr/>
        <a:lstStyle/>
        <a:p>
          <a:endParaRPr lang="en-US"/>
        </a:p>
      </dgm:t>
    </dgm:pt>
    <dgm:pt modelId="{44A55B04-1738-467E-8F07-6409A7645D00}">
      <dgm:prSet/>
      <dgm:spPr/>
      <dgm:t>
        <a:bodyPr/>
        <a:lstStyle/>
        <a:p>
          <a:r>
            <a:rPr lang="en-US" dirty="0"/>
            <a:t>Divides image pixels into K clusters based on similarity (e.g., intensity or color).</a:t>
          </a:r>
        </a:p>
      </dgm:t>
    </dgm:pt>
    <dgm:pt modelId="{C0643DA8-0D9E-4FC5-A86E-A283B5A5321C}" type="parTrans" cxnId="{207F1C6B-5A98-4FCD-A2A5-6FD49127706E}">
      <dgm:prSet/>
      <dgm:spPr/>
      <dgm:t>
        <a:bodyPr/>
        <a:lstStyle/>
        <a:p>
          <a:endParaRPr lang="en-US"/>
        </a:p>
      </dgm:t>
    </dgm:pt>
    <dgm:pt modelId="{CF5B3D85-BADC-44A8-9D93-289140DB6A92}" type="sibTrans" cxnId="{207F1C6B-5A98-4FCD-A2A5-6FD49127706E}">
      <dgm:prSet/>
      <dgm:spPr/>
      <dgm:t>
        <a:bodyPr/>
        <a:lstStyle/>
        <a:p>
          <a:endParaRPr lang="en-US"/>
        </a:p>
      </dgm:t>
    </dgm:pt>
    <dgm:pt modelId="{8A5D7A2D-A214-4775-A4E8-1A3044B876B9}">
      <dgm:prSet/>
      <dgm:spPr/>
      <dgm:t>
        <a:bodyPr/>
        <a:lstStyle/>
        <a:p>
          <a:r>
            <a:rPr lang="en-US"/>
            <a:t>Iterative process that assigns pixels to the nearest cluster center and updates those centers.</a:t>
          </a:r>
        </a:p>
      </dgm:t>
    </dgm:pt>
    <dgm:pt modelId="{A54FBB49-886B-4840-B575-27CF80BE75D8}" type="parTrans" cxnId="{B79614A6-AF91-4996-9E86-EB9277C2812E}">
      <dgm:prSet/>
      <dgm:spPr/>
      <dgm:t>
        <a:bodyPr/>
        <a:lstStyle/>
        <a:p>
          <a:endParaRPr lang="en-US"/>
        </a:p>
      </dgm:t>
    </dgm:pt>
    <dgm:pt modelId="{5189AA3C-D805-46CF-A773-A0ECCF4DC4FC}" type="sibTrans" cxnId="{B79614A6-AF91-4996-9E86-EB9277C2812E}">
      <dgm:prSet/>
      <dgm:spPr/>
      <dgm:t>
        <a:bodyPr/>
        <a:lstStyle/>
        <a:p>
          <a:endParaRPr lang="en-US"/>
        </a:p>
      </dgm:t>
    </dgm:pt>
    <dgm:pt modelId="{EBD8B906-3A1D-4BCA-B134-12A0A7CD4743}" type="pres">
      <dgm:prSet presAssocID="{108FC473-09BE-4D17-A4BB-0A44DB890325}" presName="root" presStyleCnt="0">
        <dgm:presLayoutVars>
          <dgm:dir/>
          <dgm:resizeHandles val="exact"/>
        </dgm:presLayoutVars>
      </dgm:prSet>
      <dgm:spPr/>
    </dgm:pt>
    <dgm:pt modelId="{36D4EE7E-93B8-434D-8C22-23DA30E4F5B2}" type="pres">
      <dgm:prSet presAssocID="{42415728-2757-44FA-BD6D-C6C6C5F5F857}" presName="compNode" presStyleCnt="0"/>
      <dgm:spPr/>
    </dgm:pt>
    <dgm:pt modelId="{2D80C4E4-B0A4-452D-B42F-424DA44CD32F}" type="pres">
      <dgm:prSet presAssocID="{42415728-2757-44FA-BD6D-C6C6C5F5F85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6C15D74-1C86-49F8-BF32-F3814D1542FB}" type="pres">
      <dgm:prSet presAssocID="{42415728-2757-44FA-BD6D-C6C6C5F5F857}" presName="spaceRect" presStyleCnt="0"/>
      <dgm:spPr/>
    </dgm:pt>
    <dgm:pt modelId="{6E2D7BD4-894C-4349-A470-8E01279BC599}" type="pres">
      <dgm:prSet presAssocID="{42415728-2757-44FA-BD6D-C6C6C5F5F857}" presName="textRect" presStyleLbl="revTx" presStyleIdx="0" presStyleCnt="3">
        <dgm:presLayoutVars>
          <dgm:chMax val="1"/>
          <dgm:chPref val="1"/>
        </dgm:presLayoutVars>
      </dgm:prSet>
      <dgm:spPr/>
    </dgm:pt>
    <dgm:pt modelId="{D5BBA3DF-1F35-4434-B2ED-F84484F0E72E}" type="pres">
      <dgm:prSet presAssocID="{16A50F78-EEB7-4733-B937-6484947BCD28}" presName="sibTrans" presStyleCnt="0"/>
      <dgm:spPr/>
    </dgm:pt>
    <dgm:pt modelId="{C0DE32A1-181A-4B9E-9854-678A3B09D114}" type="pres">
      <dgm:prSet presAssocID="{44A55B04-1738-467E-8F07-6409A7645D00}" presName="compNode" presStyleCnt="0"/>
      <dgm:spPr/>
    </dgm:pt>
    <dgm:pt modelId="{8F159DEE-DCC7-48D7-9ACB-80F1DF16E651}" type="pres">
      <dgm:prSet presAssocID="{44A55B04-1738-467E-8F07-6409A7645D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8106ACD-6CFD-4C87-AFF1-3969CA8D05F0}" type="pres">
      <dgm:prSet presAssocID="{44A55B04-1738-467E-8F07-6409A7645D00}" presName="spaceRect" presStyleCnt="0"/>
      <dgm:spPr/>
    </dgm:pt>
    <dgm:pt modelId="{5742B34B-39DC-4A25-91F1-138D2E5570D6}" type="pres">
      <dgm:prSet presAssocID="{44A55B04-1738-467E-8F07-6409A7645D00}" presName="textRect" presStyleLbl="revTx" presStyleIdx="1" presStyleCnt="3">
        <dgm:presLayoutVars>
          <dgm:chMax val="1"/>
          <dgm:chPref val="1"/>
        </dgm:presLayoutVars>
      </dgm:prSet>
      <dgm:spPr/>
    </dgm:pt>
    <dgm:pt modelId="{71D7BF68-FD5F-4ED0-AECC-BCE660D10E60}" type="pres">
      <dgm:prSet presAssocID="{CF5B3D85-BADC-44A8-9D93-289140DB6A92}" presName="sibTrans" presStyleCnt="0"/>
      <dgm:spPr/>
    </dgm:pt>
    <dgm:pt modelId="{B6873084-0C62-4552-BB85-BB7B11549907}" type="pres">
      <dgm:prSet presAssocID="{8A5D7A2D-A214-4775-A4E8-1A3044B876B9}" presName="compNode" presStyleCnt="0"/>
      <dgm:spPr/>
    </dgm:pt>
    <dgm:pt modelId="{B4597B93-B5C3-40DA-83D5-45E431CD7DC8}" type="pres">
      <dgm:prSet presAssocID="{8A5D7A2D-A214-4775-A4E8-1A3044B876B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6EEF6FE-66EC-4E0C-AA9B-195CF01892C1}" type="pres">
      <dgm:prSet presAssocID="{8A5D7A2D-A214-4775-A4E8-1A3044B876B9}" presName="spaceRect" presStyleCnt="0"/>
      <dgm:spPr/>
    </dgm:pt>
    <dgm:pt modelId="{DF193FD8-DA39-4D8E-8DEA-8A7F95EF4E77}" type="pres">
      <dgm:prSet presAssocID="{8A5D7A2D-A214-4775-A4E8-1A3044B876B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F1C6B-5A98-4FCD-A2A5-6FD49127706E}" srcId="{108FC473-09BE-4D17-A4BB-0A44DB890325}" destId="{44A55B04-1738-467E-8F07-6409A7645D00}" srcOrd="1" destOrd="0" parTransId="{C0643DA8-0D9E-4FC5-A86E-A283B5A5321C}" sibTransId="{CF5B3D85-BADC-44A8-9D93-289140DB6A92}"/>
    <dgm:cxn modelId="{90CCB486-5F43-4108-991F-DB92C29BC05F}" type="presOf" srcId="{44A55B04-1738-467E-8F07-6409A7645D00}" destId="{5742B34B-39DC-4A25-91F1-138D2E5570D6}" srcOrd="0" destOrd="0" presId="urn:microsoft.com/office/officeart/2018/2/layout/IconLabelList"/>
    <dgm:cxn modelId="{17BF6794-CD84-4ADF-87B2-B5C98D8AC57A}" type="presOf" srcId="{108FC473-09BE-4D17-A4BB-0A44DB890325}" destId="{EBD8B906-3A1D-4BCA-B134-12A0A7CD4743}" srcOrd="0" destOrd="0" presId="urn:microsoft.com/office/officeart/2018/2/layout/IconLabelList"/>
    <dgm:cxn modelId="{B79614A6-AF91-4996-9E86-EB9277C2812E}" srcId="{108FC473-09BE-4D17-A4BB-0A44DB890325}" destId="{8A5D7A2D-A214-4775-A4E8-1A3044B876B9}" srcOrd="2" destOrd="0" parTransId="{A54FBB49-886B-4840-B575-27CF80BE75D8}" sibTransId="{5189AA3C-D805-46CF-A773-A0ECCF4DC4FC}"/>
    <dgm:cxn modelId="{29D385C8-5B6B-4AB4-A32D-FAC3C90BE302}" type="presOf" srcId="{8A5D7A2D-A214-4775-A4E8-1A3044B876B9}" destId="{DF193FD8-DA39-4D8E-8DEA-8A7F95EF4E77}" srcOrd="0" destOrd="0" presId="urn:microsoft.com/office/officeart/2018/2/layout/IconLabelList"/>
    <dgm:cxn modelId="{1E3AF3DF-D025-443C-91DA-8B3447650EAB}" srcId="{108FC473-09BE-4D17-A4BB-0A44DB890325}" destId="{42415728-2757-44FA-BD6D-C6C6C5F5F857}" srcOrd="0" destOrd="0" parTransId="{4BEA5A94-2DF9-49C9-9529-EC202A172ED1}" sibTransId="{16A50F78-EEB7-4733-B937-6484947BCD28}"/>
    <dgm:cxn modelId="{14E96EE6-BEBD-41CF-9F3E-D934E8E5D51A}" type="presOf" srcId="{42415728-2757-44FA-BD6D-C6C6C5F5F857}" destId="{6E2D7BD4-894C-4349-A470-8E01279BC599}" srcOrd="0" destOrd="0" presId="urn:microsoft.com/office/officeart/2018/2/layout/IconLabelList"/>
    <dgm:cxn modelId="{0C66FB4E-54B4-4DFD-A6B5-1B8365A56134}" type="presParOf" srcId="{EBD8B906-3A1D-4BCA-B134-12A0A7CD4743}" destId="{36D4EE7E-93B8-434D-8C22-23DA30E4F5B2}" srcOrd="0" destOrd="0" presId="urn:microsoft.com/office/officeart/2018/2/layout/IconLabelList"/>
    <dgm:cxn modelId="{B218D7F7-5F88-48C6-A7E1-5C4624BFB234}" type="presParOf" srcId="{36D4EE7E-93B8-434D-8C22-23DA30E4F5B2}" destId="{2D80C4E4-B0A4-452D-B42F-424DA44CD32F}" srcOrd="0" destOrd="0" presId="urn:microsoft.com/office/officeart/2018/2/layout/IconLabelList"/>
    <dgm:cxn modelId="{68DD1379-7BEC-4CE0-A875-FE3BD30C3038}" type="presParOf" srcId="{36D4EE7E-93B8-434D-8C22-23DA30E4F5B2}" destId="{B6C15D74-1C86-49F8-BF32-F3814D1542FB}" srcOrd="1" destOrd="0" presId="urn:microsoft.com/office/officeart/2018/2/layout/IconLabelList"/>
    <dgm:cxn modelId="{981BE2D9-5567-4D82-9BE3-B8D1E430E5EC}" type="presParOf" srcId="{36D4EE7E-93B8-434D-8C22-23DA30E4F5B2}" destId="{6E2D7BD4-894C-4349-A470-8E01279BC599}" srcOrd="2" destOrd="0" presId="urn:microsoft.com/office/officeart/2018/2/layout/IconLabelList"/>
    <dgm:cxn modelId="{0B68BDD5-2584-4DCB-9825-3B517443947A}" type="presParOf" srcId="{EBD8B906-3A1D-4BCA-B134-12A0A7CD4743}" destId="{D5BBA3DF-1F35-4434-B2ED-F84484F0E72E}" srcOrd="1" destOrd="0" presId="urn:microsoft.com/office/officeart/2018/2/layout/IconLabelList"/>
    <dgm:cxn modelId="{F8C71F90-540F-4842-94FD-781BC52CC2E7}" type="presParOf" srcId="{EBD8B906-3A1D-4BCA-B134-12A0A7CD4743}" destId="{C0DE32A1-181A-4B9E-9854-678A3B09D114}" srcOrd="2" destOrd="0" presId="urn:microsoft.com/office/officeart/2018/2/layout/IconLabelList"/>
    <dgm:cxn modelId="{8F3C525F-C9ED-4224-A6D2-18BAF8AE0115}" type="presParOf" srcId="{C0DE32A1-181A-4B9E-9854-678A3B09D114}" destId="{8F159DEE-DCC7-48D7-9ACB-80F1DF16E651}" srcOrd="0" destOrd="0" presId="urn:microsoft.com/office/officeart/2018/2/layout/IconLabelList"/>
    <dgm:cxn modelId="{C3771867-A6E0-4661-89F0-7A81A78663F5}" type="presParOf" srcId="{C0DE32A1-181A-4B9E-9854-678A3B09D114}" destId="{18106ACD-6CFD-4C87-AFF1-3969CA8D05F0}" srcOrd="1" destOrd="0" presId="urn:microsoft.com/office/officeart/2018/2/layout/IconLabelList"/>
    <dgm:cxn modelId="{FCDD662E-7BB9-435A-A89C-B8F1AC32E8E3}" type="presParOf" srcId="{C0DE32A1-181A-4B9E-9854-678A3B09D114}" destId="{5742B34B-39DC-4A25-91F1-138D2E5570D6}" srcOrd="2" destOrd="0" presId="urn:microsoft.com/office/officeart/2018/2/layout/IconLabelList"/>
    <dgm:cxn modelId="{85168C72-8C9A-4DCB-A0BD-B918B7DB4415}" type="presParOf" srcId="{EBD8B906-3A1D-4BCA-B134-12A0A7CD4743}" destId="{71D7BF68-FD5F-4ED0-AECC-BCE660D10E60}" srcOrd="3" destOrd="0" presId="urn:microsoft.com/office/officeart/2018/2/layout/IconLabelList"/>
    <dgm:cxn modelId="{85374C74-EFD9-4A47-AB40-ECB258DD8C0B}" type="presParOf" srcId="{EBD8B906-3A1D-4BCA-B134-12A0A7CD4743}" destId="{B6873084-0C62-4552-BB85-BB7B11549907}" srcOrd="4" destOrd="0" presId="urn:microsoft.com/office/officeart/2018/2/layout/IconLabelList"/>
    <dgm:cxn modelId="{101DF8F3-4178-47B5-B625-771124C64D9A}" type="presParOf" srcId="{B6873084-0C62-4552-BB85-BB7B11549907}" destId="{B4597B93-B5C3-40DA-83D5-45E431CD7DC8}" srcOrd="0" destOrd="0" presId="urn:microsoft.com/office/officeart/2018/2/layout/IconLabelList"/>
    <dgm:cxn modelId="{2621C59F-303D-496B-A202-646ABB98930A}" type="presParOf" srcId="{B6873084-0C62-4552-BB85-BB7B11549907}" destId="{26EEF6FE-66EC-4E0C-AA9B-195CF01892C1}" srcOrd="1" destOrd="0" presId="urn:microsoft.com/office/officeart/2018/2/layout/IconLabelList"/>
    <dgm:cxn modelId="{7F52E024-62B3-462B-987A-7FFDB62C7130}" type="presParOf" srcId="{B6873084-0C62-4552-BB85-BB7B11549907}" destId="{DF193FD8-DA39-4D8E-8DEA-8A7F95EF4E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649576-8447-4C85-B757-6D5A764EF61E}">
      <dsp:nvSpPr>
        <dsp:cNvPr id="0" name=""/>
        <dsp:cNvSpPr/>
      </dsp:nvSpPr>
      <dsp:spPr>
        <a:xfrm>
          <a:off x="702434" y="59638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E5F14-0DE2-4A09-BE81-0F46D556D6CF}">
      <dsp:nvSpPr>
        <dsp:cNvPr id="0" name=""/>
        <dsp:cNvSpPr/>
      </dsp:nvSpPr>
      <dsp:spPr>
        <a:xfrm>
          <a:off x="1119247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8A8B8-292B-42BC-8E2A-B50528D04F45}">
      <dsp:nvSpPr>
        <dsp:cNvPr id="0" name=""/>
        <dsp:cNvSpPr/>
      </dsp:nvSpPr>
      <dsp:spPr>
        <a:xfrm>
          <a:off x="77216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Brain tumor segmentation is a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critical step in medical image analysis.</a:t>
          </a:r>
        </a:p>
      </dsp:txBody>
      <dsp:txXfrm>
        <a:off x="77216" y="2624638"/>
        <a:ext cx="3206250" cy="720000"/>
      </dsp:txXfrm>
    </dsp:sp>
    <dsp:sp modelId="{A9A04DDD-362B-427A-BA07-86FF7469975F}">
      <dsp:nvSpPr>
        <dsp:cNvPr id="0" name=""/>
        <dsp:cNvSpPr/>
      </dsp:nvSpPr>
      <dsp:spPr>
        <a:xfrm>
          <a:off x="4469778" y="59638"/>
          <a:ext cx="1955812" cy="1955812"/>
        </a:xfrm>
        <a:prstGeom prst="ellipse">
          <a:avLst/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7DD7F6-75DF-42B5-83E3-B6841A488A31}">
      <dsp:nvSpPr>
        <dsp:cNvPr id="0" name=""/>
        <dsp:cNvSpPr/>
      </dsp:nvSpPr>
      <dsp:spPr>
        <a:xfrm>
          <a:off x="4886591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B67E-C05D-4AF3-B68A-96D96B2D71D2}">
      <dsp:nvSpPr>
        <dsp:cNvPr id="0" name=""/>
        <dsp:cNvSpPr/>
      </dsp:nvSpPr>
      <dsp:spPr>
        <a:xfrm>
          <a:off x="3844559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Helps in </a:t>
          </a:r>
          <a:r>
            <a:rPr lang="en-US" sz="1200" b="1" kern="1200" dirty="0"/>
            <a:t>diagnosis,</a:t>
          </a:r>
          <a:r>
            <a:rPr lang="en-US" sz="1200" kern="1200" dirty="0"/>
            <a:t> treatment planning, and monitoring.</a:t>
          </a:r>
        </a:p>
      </dsp:txBody>
      <dsp:txXfrm>
        <a:off x="3844559" y="2624638"/>
        <a:ext cx="3206250" cy="720000"/>
      </dsp:txXfrm>
    </dsp:sp>
    <dsp:sp modelId="{37BEC480-B28D-47EC-BDFB-9D2C0ADFB4C7}">
      <dsp:nvSpPr>
        <dsp:cNvPr id="0" name=""/>
        <dsp:cNvSpPr/>
      </dsp:nvSpPr>
      <dsp:spPr>
        <a:xfrm>
          <a:off x="8237122" y="59638"/>
          <a:ext cx="1955812" cy="1955812"/>
        </a:xfrm>
        <a:prstGeom prst="ellipse">
          <a:avLst/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800E8E-173A-412D-AD49-7815E3C41649}">
      <dsp:nvSpPr>
        <dsp:cNvPr id="0" name=""/>
        <dsp:cNvSpPr/>
      </dsp:nvSpPr>
      <dsp:spPr>
        <a:xfrm>
          <a:off x="8653935" y="476450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6E2D5-464F-4146-B0AD-CA087656562C}">
      <dsp:nvSpPr>
        <dsp:cNvPr id="0" name=""/>
        <dsp:cNvSpPr/>
      </dsp:nvSpPr>
      <dsp:spPr>
        <a:xfrm>
          <a:off x="7611903" y="2624638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b="1" kern="1200" dirty="0"/>
            <a:t>Automated methods like K-means </a:t>
          </a:r>
          <a:r>
            <a:rPr lang="en-US" sz="1200" kern="1200" dirty="0"/>
            <a:t>clustering improve </a:t>
          </a:r>
          <a:r>
            <a:rPr lang="en-US" sz="1200" b="1" kern="1200" dirty="0"/>
            <a:t>speed</a:t>
          </a:r>
          <a:r>
            <a:rPr lang="en-US" sz="1200" kern="1200" dirty="0"/>
            <a:t> and consistency over manual labeling.</a:t>
          </a:r>
        </a:p>
      </dsp:txBody>
      <dsp:txXfrm>
        <a:off x="7611903" y="2624638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80C4E4-B0A4-452D-B42F-424DA44CD32F}">
      <dsp:nvSpPr>
        <dsp:cNvPr id="0" name=""/>
        <dsp:cNvSpPr/>
      </dsp:nvSpPr>
      <dsp:spPr>
        <a:xfrm>
          <a:off x="938072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2D7BD4-894C-4349-A470-8E01279BC599}">
      <dsp:nvSpPr>
        <dsp:cNvPr id="0" name=""/>
        <dsp:cNvSpPr/>
      </dsp:nvSpPr>
      <dsp:spPr>
        <a:xfrm>
          <a:off x="52256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Unsupervised learning algorithm used for grouping data.</a:t>
          </a:r>
        </a:p>
      </dsp:txBody>
      <dsp:txXfrm>
        <a:off x="52256" y="2258388"/>
        <a:ext cx="3221151" cy="720000"/>
      </dsp:txXfrm>
    </dsp:sp>
    <dsp:sp modelId="{8F159DEE-DCC7-48D7-9ACB-80F1DF16E651}">
      <dsp:nvSpPr>
        <dsp:cNvPr id="0" name=""/>
        <dsp:cNvSpPr/>
      </dsp:nvSpPr>
      <dsp:spPr>
        <a:xfrm>
          <a:off x="4722925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42B34B-39DC-4A25-91F1-138D2E5570D6}">
      <dsp:nvSpPr>
        <dsp:cNvPr id="0" name=""/>
        <dsp:cNvSpPr/>
      </dsp:nvSpPr>
      <dsp:spPr>
        <a:xfrm>
          <a:off x="3837109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Divides image pixels into K clusters based on similarity (e.g., intensity or color).</a:t>
          </a:r>
        </a:p>
      </dsp:txBody>
      <dsp:txXfrm>
        <a:off x="3837109" y="2258388"/>
        <a:ext cx="3221151" cy="720000"/>
      </dsp:txXfrm>
    </dsp:sp>
    <dsp:sp modelId="{B4597B93-B5C3-40DA-83D5-45E431CD7DC8}">
      <dsp:nvSpPr>
        <dsp:cNvPr id="0" name=""/>
        <dsp:cNvSpPr/>
      </dsp:nvSpPr>
      <dsp:spPr>
        <a:xfrm>
          <a:off x="8507778" y="425888"/>
          <a:ext cx="1449518" cy="14495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93FD8-DA39-4D8E-8DEA-8A7F95EF4E77}">
      <dsp:nvSpPr>
        <dsp:cNvPr id="0" name=""/>
        <dsp:cNvSpPr/>
      </dsp:nvSpPr>
      <dsp:spPr>
        <a:xfrm>
          <a:off x="7621962" y="2258388"/>
          <a:ext cx="322115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Iterative process that assigns pixels to the nearest cluster center and updates those centers.</a:t>
          </a:r>
        </a:p>
      </dsp:txBody>
      <dsp:txXfrm>
        <a:off x="7621962" y="2258388"/>
        <a:ext cx="322115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0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471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81919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15994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171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7489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420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92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01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4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15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37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47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3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56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4C097-09D9-35DF-BDCC-8249412FB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3312" y="452718"/>
            <a:ext cx="8947522" cy="140053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Brain Tumor</a:t>
            </a:r>
            <a:br>
              <a:rPr lang="en-US" sz="2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300" b="1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Segmentation using K-means Clustering</a:t>
            </a:r>
            <a:br>
              <a:rPr lang="en-US" sz="2300" b="0" i="0" kern="1200" cap="all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2300" b="0" i="0" kern="1200" cap="all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199B7-E0A5-8902-4C52-F73D9B977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3312" y="2763520"/>
            <a:ext cx="8946541" cy="348487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Wingdings 3" charset="2"/>
              <a:buChar char=""/>
            </a:pPr>
            <a:r>
              <a:rPr lang="en-US" dirty="0">
                <a:solidFill>
                  <a:schemeClr val="tx1"/>
                </a:solidFill>
              </a:rPr>
              <a:t>BMED469 – Biomedical Image Processing</a:t>
            </a:r>
          </a:p>
          <a:p>
            <a:pPr indent="-228600" algn="ctr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  <a:p>
            <a:pPr indent="-228600" algn="ctr">
              <a:buFont typeface="Wingdings 3" charset="2"/>
              <a:buChar char=""/>
            </a:pPr>
            <a:r>
              <a:rPr lang="en-US" b="1" dirty="0">
                <a:solidFill>
                  <a:schemeClr val="accent1"/>
                </a:solidFill>
              </a:rPr>
              <a:t>Name:  Awab </a:t>
            </a:r>
            <a:r>
              <a:rPr lang="en-US" b="1" dirty="0" err="1">
                <a:solidFill>
                  <a:schemeClr val="accent1"/>
                </a:solidFill>
              </a:rPr>
              <a:t>abdallah</a:t>
            </a:r>
            <a:endParaRPr lang="en-US" b="1" dirty="0">
              <a:solidFill>
                <a:schemeClr val="accent1"/>
              </a:solidFill>
            </a:endParaRPr>
          </a:p>
          <a:p>
            <a:pPr indent="-228600" algn="ctr">
              <a:buFont typeface="Wingdings 3" charset="2"/>
              <a:buChar char=""/>
            </a:pPr>
            <a:r>
              <a:rPr lang="en-US" b="1" dirty="0">
                <a:solidFill>
                  <a:schemeClr val="accent1"/>
                </a:solidFill>
              </a:rPr>
              <a:t>Student id : 22700366</a:t>
            </a:r>
          </a:p>
          <a:p>
            <a:pPr indent="-228600" algn="ctr">
              <a:buFont typeface="Wingdings 3" charset="2"/>
              <a:buChar char=""/>
            </a:pPr>
            <a:r>
              <a:rPr lang="en-US" b="1" dirty="0">
                <a:solidFill>
                  <a:schemeClr val="accent1"/>
                </a:solidFill>
              </a:rPr>
              <a:t>Term: Spring 2024/2025</a:t>
            </a:r>
          </a:p>
          <a:p>
            <a:pPr indent="-228600">
              <a:buFont typeface="Wingdings 3" charset="2"/>
              <a:buChar char="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274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3256A-D4B1-7746-FBD9-47E6BB27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D4E19-DC7F-C073-C8D8-149E30BE6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clustering provides a simple, effective technique for brain tumor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for unlabeled data and quick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limitation: sensitive to the choice of 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work: compare with advanced methods like deep learning and include labeled ground truth for validation.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64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D7F707-DB41-0CD5-C74D-6F919847C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b="1">
                <a:solidFill>
                  <a:srgbClr val="EBEBEB"/>
                </a:solidFill>
              </a:rPr>
              <a:t>Introduction</a:t>
            </a:r>
            <a:br>
              <a:rPr lang="en-GB" sz="3300">
                <a:solidFill>
                  <a:srgbClr val="EBEBEB"/>
                </a:solidFill>
              </a:rPr>
            </a:br>
            <a:endParaRPr lang="en-GB" sz="3300">
              <a:solidFill>
                <a:srgbClr val="EBEBEB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5C978006-640B-30CA-C686-34E0318ABA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9554581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1699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FE07C-04D6-813C-9131-D5CF9BAA6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b="1">
                <a:solidFill>
                  <a:srgbClr val="EBEBEB"/>
                </a:solidFill>
              </a:rPr>
              <a:t>What is K-means Clustering?</a:t>
            </a:r>
            <a:br>
              <a:rPr lang="en-GB" sz="3300">
                <a:solidFill>
                  <a:srgbClr val="EBEBEB"/>
                </a:solidFill>
              </a:rPr>
            </a:br>
            <a:endParaRPr lang="en-GB" sz="3300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F565D4C-9C9F-0C47-C199-7BC21A1A78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846724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8693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07C2-EAB2-0958-7BCF-D3E9382A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b="1" dirty="0"/>
              <a:t>How K-means is Applied in Image Segmentation</a:t>
            </a:r>
            <a:br>
              <a:rPr lang="en-US" sz="3000" b="1" dirty="0"/>
            </a:br>
            <a:endParaRPr lang="en-US" sz="3000" b="1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05064BC-4974-F31D-57F4-1183E4DF7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873" y="2012811"/>
            <a:ext cx="8916498" cy="38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1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EF51A9-7F23-64D6-655E-4F7861A4D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/>
              <a:t>How K-means is Applied in Image Segmentation</a:t>
            </a:r>
            <a:br>
              <a:rPr lang="en-US" sz="3000"/>
            </a:br>
            <a:endParaRPr lang="en-GB" sz="300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C1E233-EA4C-0102-9B38-FE5B4BE95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961357"/>
            <a:ext cx="9258754" cy="39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21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487CD-D965-9E6F-F6AA-A881DB34D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Demo Preparation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47C9-D2D2-6E25-3428-3874FE6D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K-means segmentation will be demonstrated live using MATLAB.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Image: brain tumor MRI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Output: segmented tumor region based on selected K value.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illustration of the segmentation process.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088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DADD-ADD3-AE78-F0BD-89B3F96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Visual Results for Different K Values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7DD3-B36C-0F1E-81CD-428C47E0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Comparison of segmented images using different K values (e.g., 3, 5, 7, 9).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Lower K: coarser segmentation.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Higher K: finer details but possible over-segmentation.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80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AA65C6-E7DF-BCBA-80D4-1C9891445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rgbClr val="EBEBEB"/>
                </a:solidFill>
              </a:rPr>
              <a:t>Quantitative Evaluation</a:t>
            </a:r>
            <a:br>
              <a:rPr lang="en-US" sz="3600">
                <a:solidFill>
                  <a:srgbClr val="EBEBEB"/>
                </a:solidFill>
              </a:rPr>
            </a:br>
            <a:endParaRPr lang="en-GB" sz="36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4D1B7A-6770-BB6A-4414-4D8C9D91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996985"/>
            <a:ext cx="5449889" cy="4864026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D02B3-44B7-EE98-8770-354D598E9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Analysis of segmented images: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Pixel distribution across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Observed segmentation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BEBEB"/>
                </a:solidFill>
              </a:rPr>
              <a:t>Visual clarity of tumor regions.</a:t>
            </a:r>
          </a:p>
          <a:p>
            <a:pPr marL="0" indent="0">
              <a:buNone/>
            </a:pPr>
            <a:endParaRPr lang="en-GB" dirty="0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225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A2F47-2086-B754-B8A0-0863356D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300" b="1">
                <a:solidFill>
                  <a:srgbClr val="EBEBEB"/>
                </a:solidFill>
              </a:rPr>
              <a:t>Slide 8: Qualitative Analysis</a:t>
            </a:r>
            <a:br>
              <a:rPr lang="en-GB" sz="3300">
                <a:solidFill>
                  <a:srgbClr val="EBEBEB"/>
                </a:solidFill>
              </a:rPr>
            </a:br>
            <a:endParaRPr lang="en-GB" sz="3300">
              <a:solidFill>
                <a:srgbClr val="EBEBEB"/>
              </a:solidFill>
            </a:endParaRP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5" name="Picture 4" descr="A close-up of a brain scan&#10;&#10;AI-generated content may be incorrect.">
            <a:extLst>
              <a:ext uri="{FF2B5EF4-FFF2-40B4-BE49-F238E27FC236}">
                <a16:creationId xmlns:a16="http://schemas.microsoft.com/office/drawing/2014/main" id="{62AF4EB1-C280-90AE-61BE-B8BAD8B0A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2" y="2073339"/>
            <a:ext cx="5449889" cy="2711319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26AF6-2FCB-8CA0-5BD0-B05515381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416650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>
              <a:solidFill>
                <a:srgbClr val="EBEBEB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BEBEB"/>
                </a:solidFill>
              </a:rPr>
              <a:t>Visual comparison: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BEBEB"/>
                </a:solidFill>
              </a:rPr>
              <a:t>Original MRI image vs. segmented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BEBEB"/>
                </a:solidFill>
              </a:rPr>
              <a:t>Emphasis on the tumor boundary visibility.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solidFill>
                  <a:srgbClr val="EBEBEB"/>
                </a:solidFill>
              </a:rPr>
              <a:t>How cluster-based segmentation enhances diagnostic insight</a:t>
            </a:r>
          </a:p>
        </p:txBody>
      </p:sp>
    </p:spTree>
    <p:extLst>
      <p:ext uri="{BB962C8B-B14F-4D97-AF65-F5344CB8AC3E}">
        <p14:creationId xmlns:p14="http://schemas.microsoft.com/office/powerpoint/2010/main" val="1399656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309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Brain Tumor  Segmentation using K-means Clustering </vt:lpstr>
      <vt:lpstr>Introduction </vt:lpstr>
      <vt:lpstr>What is K-means Clustering? </vt:lpstr>
      <vt:lpstr>How K-means is Applied in Image Segmentation </vt:lpstr>
      <vt:lpstr>How K-means is Applied in Image Segmentation </vt:lpstr>
      <vt:lpstr>Live Demo Preparation </vt:lpstr>
      <vt:lpstr>Visual Results for Different K Values </vt:lpstr>
      <vt:lpstr>Quantitative Evaluation </vt:lpstr>
      <vt:lpstr>Slide 8: Qualitative Analysis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اواب عبد الهادي</dc:creator>
  <cp:lastModifiedBy>اواب عبد الهادي</cp:lastModifiedBy>
  <cp:revision>2</cp:revision>
  <dcterms:created xsi:type="dcterms:W3CDTF">2025-06-03T09:44:47Z</dcterms:created>
  <dcterms:modified xsi:type="dcterms:W3CDTF">2025-06-03T11:12:24Z</dcterms:modified>
</cp:coreProperties>
</file>