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98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94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424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87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7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44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92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5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6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7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61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1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ikabazaar.com/blogs/parts-of-a-dental-x-ray-machi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B745-2264-CB0A-0E7A-E30E6BB41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109" y="-1435003"/>
            <a:ext cx="8825658" cy="3329581"/>
          </a:xfrm>
        </p:spPr>
        <p:txBody>
          <a:bodyPr/>
          <a:lstStyle/>
          <a:p>
            <a:r>
              <a:rPr lang="en-GB" sz="4800" dirty="0"/>
              <a:t>Dental Radiography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39AF4-B030-87A1-87D9-882B57CC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420" y="3048849"/>
            <a:ext cx="10790311" cy="382914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BMED434 – Medical Imaging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</a:rPr>
              <a:t>Awab Abdallah 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</a:rPr>
              <a:t>22700366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</a:rPr>
              <a:t>Date: 2/6/2025</a:t>
            </a:r>
            <a:endParaRPr lang="en-GB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1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5195-308A-00E1-E242-2CD8979C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Applications</a:t>
            </a:r>
            <a:br>
              <a:rPr lang="en-US" sz="4400" b="1" dirty="0"/>
            </a:b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8C03-93BF-AC0F-35C7-1B9F9438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Routine dental exams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Orthodontic planning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surgical guidance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Endodontic (root canal) evaluation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99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D8FE-5A09-8685-13D3-98CED645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2B31-2EE7-75E0-92DF-0CB2A3E3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system components and regulations ensures optimal performance , Continuous training and calibration are essential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27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6DA9-14FD-71D7-4515-D8A3F963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012E-E84C-D281-206A-3B57FC8F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Parts of a Dental X-ray Machine | </a:t>
            </a:r>
            <a:r>
              <a:rPr lang="en-US" dirty="0" err="1">
                <a:hlinkClick r:id="rId2"/>
              </a:rPr>
              <a:t>Medikabazaar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4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79D6-ADAB-CE5F-169E-F829E43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14" y="1129793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261C-4B6D-2D15-7D3B-3EA91B55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114" y="3993400"/>
            <a:ext cx="8946541" cy="419548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/>
              <a:t>Any Question </a:t>
            </a:r>
            <a:r>
              <a:rPr lang="en-US" sz="2800" b="1" dirty="0"/>
              <a:t>?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3373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CE4C-02D3-B64E-C6EF-39BC815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8526-333A-2A9E-152B-76D21D15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75" y="1557327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Importance of dental radiography</a:t>
            </a:r>
          </a:p>
          <a:p>
            <a:r>
              <a:rPr lang="en-US" sz="2400" dirty="0"/>
              <a:t>Types of systems: Intraoral, </a:t>
            </a:r>
            <a:r>
              <a:rPr lang="en-GB" sz="2000" dirty="0"/>
              <a:t>Extraoral</a:t>
            </a:r>
            <a:endParaRPr lang="en-US" sz="2400" dirty="0"/>
          </a:p>
          <a:p>
            <a:r>
              <a:rPr lang="en-US" sz="2400" dirty="0"/>
              <a:t>working principles</a:t>
            </a:r>
          </a:p>
          <a:p>
            <a:r>
              <a:rPr lang="en-US" sz="2400" dirty="0"/>
              <a:t> device structure</a:t>
            </a:r>
          </a:p>
          <a:p>
            <a:r>
              <a:rPr lang="en-US" sz="2400" dirty="0"/>
              <a:t> calibration, and safety</a:t>
            </a:r>
          </a:p>
          <a:p>
            <a:r>
              <a:rPr lang="en-US" sz="2400" dirty="0"/>
              <a:t>Application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99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7459-EB1C-C625-CB3D-23E6C753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790" y="1485900"/>
            <a:ext cx="6763794" cy="3886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What Is Dental Radiography?</a:t>
            </a:r>
            <a:br>
              <a:rPr lang="en-US" sz="3600" b="1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13" name="Content Placeholder 12" descr="A dentist pointing at x-ray of teeth&#10;&#10;AI-generated content may be incorrect.">
            <a:extLst>
              <a:ext uri="{FF2B5EF4-FFF2-40B4-BE49-F238E27FC236}">
                <a16:creationId xmlns:a16="http://schemas.microsoft.com/office/drawing/2014/main" id="{926E4FC0-915F-0D50-9416-5BD144625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6" r="25526"/>
          <a:stretch>
            <a:fillRect/>
          </a:stretch>
        </p:blipFill>
        <p:spPr>
          <a:xfrm>
            <a:off x="102416" y="14297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715D36-D26E-1FC9-03D1-A77408E10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378" y="3736182"/>
            <a:ext cx="4638903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Imaging technique.. teeth, jaw, and oral structures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2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diagnosis of decay, infection, bone loss, and more</a:t>
            </a:r>
          </a:p>
        </p:txBody>
      </p:sp>
    </p:spTree>
    <p:extLst>
      <p:ext uri="{BB962C8B-B14F-4D97-AF65-F5344CB8AC3E}">
        <p14:creationId xmlns:p14="http://schemas.microsoft.com/office/powerpoint/2010/main" val="19076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x-ray images of teeth and teeth&#10;&#10;AI-generated content may be incorrect.">
            <a:extLst>
              <a:ext uri="{FF2B5EF4-FFF2-40B4-BE49-F238E27FC236}">
                <a16:creationId xmlns:a16="http://schemas.microsoft.com/office/drawing/2014/main" id="{B64B3E4D-361D-F57E-9B85-8345000BD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79" y="353499"/>
            <a:ext cx="8159652" cy="6179577"/>
          </a:xfrm>
        </p:spPr>
      </p:pic>
    </p:spTree>
    <p:extLst>
      <p:ext uri="{BB962C8B-B14F-4D97-AF65-F5344CB8AC3E}">
        <p14:creationId xmlns:p14="http://schemas.microsoft.com/office/powerpoint/2010/main" val="77405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F9F5-B09D-8D4C-9BC0-2FE3706B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774" y="745492"/>
            <a:ext cx="9836150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EBEBEB"/>
                </a:solidFill>
              </a:rPr>
              <a:t>[ X-ray Machine ]      ---&gt;  [ Mouth ]       ---&gt;                  [ Sensor/Film ]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↓                                         ↓                                                  ↓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Sends X-rays            Teeth &amp; bones absorb                   Image formed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 X-rays → lighter             →        shows teeth,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Soft tissue passes                       bones, cavities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 X-rays → darker</a:t>
            </a:r>
            <a:br>
              <a:rPr lang="en-US" sz="1800" dirty="0">
                <a:solidFill>
                  <a:srgbClr val="EBEBEB"/>
                </a:solidFill>
              </a:rPr>
            </a:br>
            <a:endParaRPr lang="en-US" sz="1800" dirty="0">
              <a:solidFill>
                <a:srgbClr val="EBEBEB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DF3710-CA6C-C762-5A88-2B89166D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r="8374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640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C17A-C291-C5CA-26A2-8F627BCB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System Components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effectLst/>
              </a:rPr>
              <a:t>Tube Head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Extension Arm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Control Panel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Image Receptor: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Film, digital sensor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Embedded Systems</a:t>
            </a:r>
            <a:br>
              <a:rPr lang="en-US" sz="1800" dirty="0">
                <a:effectLst/>
              </a:rPr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21" name="Content Placeholder 20" descr="A white box with a knob and metal handles&#10;&#10;AI-generated content may be incorrect.">
            <a:extLst>
              <a:ext uri="{FF2B5EF4-FFF2-40B4-BE49-F238E27FC236}">
                <a16:creationId xmlns:a16="http://schemas.microsoft.com/office/drawing/2014/main" id="{AD9431F2-4D64-DE1F-922F-DAD16214B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98" y="962904"/>
            <a:ext cx="2369532" cy="2369532"/>
          </a:xfrm>
          <a:prstGeom prst="rect">
            <a:avLst/>
          </a:prstGeom>
          <a:effectLst/>
        </p:spPr>
      </p:pic>
      <p:pic>
        <p:nvPicPr>
          <p:cNvPr id="17" name="Content Placeholder 16" descr="A close-up of a light bulb&#10;&#10;AI-generated content may be incorrect.">
            <a:extLst>
              <a:ext uri="{FF2B5EF4-FFF2-40B4-BE49-F238E27FC236}">
                <a16:creationId xmlns:a16="http://schemas.microsoft.com/office/drawing/2014/main" id="{00C1BE73-1853-DDBF-EB81-C60F8A40E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0" y="1132632"/>
            <a:ext cx="3039745" cy="2029029"/>
          </a:xfrm>
          <a:prstGeom prst="rect">
            <a:avLst/>
          </a:prstGeom>
          <a:effectLst/>
        </p:spPr>
      </p:pic>
      <p:pic>
        <p:nvPicPr>
          <p:cNvPr id="4" name="Picture 3" descr="A close-up of a radiography&#10;&#10;AI-generated content may be incorrect.">
            <a:extLst>
              <a:ext uri="{FF2B5EF4-FFF2-40B4-BE49-F238E27FC236}">
                <a16:creationId xmlns:a16="http://schemas.microsoft.com/office/drawing/2014/main" id="{8BD54722-A19E-7747-4E87-1C44B6C38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0" y="3528520"/>
            <a:ext cx="3034288" cy="2369532"/>
          </a:xfrm>
          <a:prstGeom prst="rect">
            <a:avLst/>
          </a:prstGeom>
          <a:effectLst/>
        </p:spPr>
      </p:pic>
      <p:pic>
        <p:nvPicPr>
          <p:cNvPr id="13" name="Content Placeholder 12" descr="A person getting a dental x-ray treatment&#10;&#10;AI-generated content may be incorrect.">
            <a:extLst>
              <a:ext uri="{FF2B5EF4-FFF2-40B4-BE49-F238E27FC236}">
                <a16:creationId xmlns:a16="http://schemas.microsoft.com/office/drawing/2014/main" id="{55499D04-B9BB-7128-2916-B58C53733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0" y="4033667"/>
            <a:ext cx="3039745" cy="13602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557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4DC0-B70D-7570-FAE2-6A66A541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Calibration Methods</a:t>
            </a:r>
            <a:br>
              <a:rPr lang="en-US" sz="1400" b="1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2C44-9D06-314F-07FC-5B7374F2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Mechanical Calibration: Beam alignment, movement check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Electrical Calibration: </a:t>
            </a:r>
            <a:r>
              <a:rPr lang="en-US" sz="2000" dirty="0" err="1"/>
              <a:t>kVp</a:t>
            </a:r>
            <a:r>
              <a:rPr lang="en-US" sz="2000" dirty="0"/>
              <a:t>, mA, exposure time, dose</a:t>
            </a:r>
            <a:br>
              <a:rPr lang="en-US" sz="2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273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4148-51E4-BFBE-DB7A-04893847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111" y="0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high-voltage circuit</a:t>
            </a:r>
            <a:br>
              <a:rPr lang="en-US" b="1" dirty="0"/>
            </a:br>
            <a:r>
              <a:rPr lang="en-US" b="1" dirty="0"/>
              <a:t>low-voltage circuit</a:t>
            </a:r>
            <a:br>
              <a:rPr lang="en-US" b="1" dirty="0"/>
            </a:br>
            <a:r>
              <a:rPr lang="en-US" b="1" dirty="0"/>
              <a:t>control circuits</a:t>
            </a:r>
            <a:br>
              <a:rPr lang="en-US" b="1" dirty="0"/>
            </a:br>
            <a:br>
              <a:rPr lang="en-US" b="1" dirty="0"/>
            </a:br>
            <a:endParaRPr lang="en-GB" dirty="0"/>
          </a:p>
        </p:txBody>
      </p:sp>
      <p:pic>
        <p:nvPicPr>
          <p:cNvPr id="5" name="Content Placeholder 4" descr="Diagram of a transformer with wires and a few wires&#10;&#10;AI-generated content may be incorrect.">
            <a:extLst>
              <a:ext uri="{FF2B5EF4-FFF2-40B4-BE49-F238E27FC236}">
                <a16:creationId xmlns:a16="http://schemas.microsoft.com/office/drawing/2014/main" id="{1727332D-ED47-C998-8F4E-F7912FCB4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41" y="2052638"/>
            <a:ext cx="6177094" cy="4195762"/>
          </a:xfrm>
        </p:spPr>
      </p:pic>
    </p:spTree>
    <p:extLst>
      <p:ext uri="{BB962C8B-B14F-4D97-AF65-F5344CB8AC3E}">
        <p14:creationId xmlns:p14="http://schemas.microsoft.com/office/powerpoint/2010/main" val="320008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AD32-7D49-A157-6DB6-5F42B826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Standards &amp;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2505-F7C3-0EDC-2D48-81DFB381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Dental X-ray systems must follow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IEC 60601</a:t>
            </a:r>
            <a:r>
              <a:rPr lang="en-US" dirty="0"/>
              <a:t> ensures the equipment is safe.</a:t>
            </a:r>
          </a:p>
          <a:p>
            <a:pPr>
              <a:buNone/>
            </a:pPr>
            <a:r>
              <a:rPr lang="en-US" b="1" dirty="0"/>
              <a:t>IAEA and WHO</a:t>
            </a:r>
            <a:r>
              <a:rPr lang="en-US" dirty="0"/>
              <a:t> give guidelines for radiation protection.</a:t>
            </a:r>
          </a:p>
          <a:p>
            <a:pPr>
              <a:buNone/>
            </a:pPr>
            <a:r>
              <a:rPr lang="en-US" dirty="0"/>
              <a:t>Each country , handles licensing and inspections.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35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642</TotalTime>
  <Words>261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Dental Radiography Systems</vt:lpstr>
      <vt:lpstr>Introduction</vt:lpstr>
      <vt:lpstr>What Is Dental Radiography?     </vt:lpstr>
      <vt:lpstr>PowerPoint Presentation</vt:lpstr>
      <vt:lpstr>[ X-ray Machine ]      ---&gt;  [ Mouth ]       ---&gt;                  [ Sensor/Film ]        ↓                                         ↓                                                  ↓  Sends X-rays            Teeth &amp; bones absorb                   Image formed                                         X-rays → lighter             →        shows teeth,                                        Soft tissue passes                       bones, cavities                                         X-rays → darker </vt:lpstr>
      <vt:lpstr>System Components  Tube Head Extension Arm Control Panel  Image Receptor: Film, digital sensor  Embedded Systems  </vt:lpstr>
      <vt:lpstr>Calibration Methods  </vt:lpstr>
      <vt:lpstr>high-voltage circuit low-voltage circuit control circuits  </vt:lpstr>
      <vt:lpstr>Standards &amp; Regulations</vt:lpstr>
      <vt:lpstr>Applications </vt:lpstr>
      <vt:lpstr>Conclusion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اواب عبد الهادي</dc:creator>
  <cp:lastModifiedBy>اواب عبد الهادي</cp:lastModifiedBy>
  <cp:revision>4</cp:revision>
  <dcterms:created xsi:type="dcterms:W3CDTF">2025-06-01T11:47:39Z</dcterms:created>
  <dcterms:modified xsi:type="dcterms:W3CDTF">2025-06-02T07:23:37Z</dcterms:modified>
</cp:coreProperties>
</file>