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2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27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4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8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4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7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88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5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3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7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9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89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7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4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B255E1-CEDE-40E2-A56E-46F4B45847EF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DA03-2C32-4011-B6E1-A9CB9643C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88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B745-2264-CB0A-0E7A-E30E6BB41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Dental Radiography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39AF4-B030-87A1-87D9-882B57CC1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Course: BMED434 – Medical Imaging</a:t>
            </a:r>
          </a:p>
          <a:p>
            <a:r>
              <a:rPr lang="en-US" dirty="0"/>
              <a:t>Awab Abdallah 22700366</a:t>
            </a:r>
          </a:p>
          <a:p>
            <a:r>
              <a:rPr lang="en-US" dirty="0"/>
              <a:t>Date: 2/6/2025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21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D8FE-5A09-8685-13D3-98CED645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2B31-2EE7-75E0-92DF-0CB2A3E3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Dental radiography is vital to accurate diagnosis Safe,</a:t>
            </a:r>
          </a:p>
          <a:p>
            <a:r>
              <a:rPr lang="en-US" dirty="0"/>
              <a:t> reliable imaging depends on proper design and maintenance</a:t>
            </a:r>
          </a:p>
          <a:p>
            <a:r>
              <a:rPr lang="en-US" dirty="0"/>
              <a:t> Understanding system components and regulations ensures optimal performance </a:t>
            </a:r>
          </a:p>
          <a:p>
            <a:r>
              <a:rPr lang="en-US" dirty="0"/>
              <a:t>Continuous training and calibration are essential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27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CE4C-02D3-B64E-C6EF-39BC815F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8526-333A-2A9E-152B-76D21D15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75" y="155732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Importance of dental radiography in diagnostics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Types of systems: Intraoral, Panoramic, CBCT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Goal: Explore working principles, device structure, calibration, and safety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99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7459-EB1C-C625-CB3D-23E6C753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516" y="571500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What Is Dental Radiography?</a:t>
            </a:r>
            <a:br>
              <a:rPr lang="en-US" sz="2000" b="1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13" name="Content Placeholder 12" descr="A dentist pointing at x-ray of teeth&#10;&#10;AI-generated content may be incorrect.">
            <a:extLst>
              <a:ext uri="{FF2B5EF4-FFF2-40B4-BE49-F238E27FC236}">
                <a16:creationId xmlns:a16="http://schemas.microsoft.com/office/drawing/2014/main" id="{926E4FC0-915F-0D50-9416-5BD14462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6" r="25526"/>
          <a:stretch>
            <a:fillRect/>
          </a:stretch>
        </p:blipFill>
        <p:spPr>
          <a:xfrm>
            <a:off x="102416" y="9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9715D36-D26E-1FC9-03D1-A77408E1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40" y="1714500"/>
            <a:ext cx="4638903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Imaging technique using X-rays to visualize teeth, jaw, and oral structures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Enables diagnosis of decay, infection, bone loss, and more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24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Non-invasive, fast, and widely used</a:t>
            </a:r>
          </a:p>
        </p:txBody>
      </p:sp>
    </p:spTree>
    <p:extLst>
      <p:ext uri="{BB962C8B-B14F-4D97-AF65-F5344CB8AC3E}">
        <p14:creationId xmlns:p14="http://schemas.microsoft.com/office/powerpoint/2010/main" val="19076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9F9F5-B09D-8D4C-9BC0-2FE3706B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774" y="745492"/>
            <a:ext cx="9836150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[ X-ray Machine ]      ---&gt;  [ Mouth ]       ---&gt;                  [ Sensor/Film ]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↓                                         ↓                                                  ↓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Sends X-rays            Teeth &amp; bones absorb                   Image formed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lighter             →        shows teeth,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Soft tissue passes                       bones, cavities</a:t>
            </a:r>
            <a:br>
              <a:rPr lang="en-US" sz="1800" dirty="0">
                <a:solidFill>
                  <a:srgbClr val="EBEBEB"/>
                </a:solidFill>
              </a:rPr>
            </a:br>
            <a:r>
              <a:rPr lang="en-US" sz="1800" dirty="0">
                <a:solidFill>
                  <a:srgbClr val="EBEBEB"/>
                </a:solidFill>
              </a:rPr>
              <a:t>                                        X-rays → darker</a:t>
            </a:r>
            <a:br>
              <a:rPr lang="en-US" sz="1800" dirty="0">
                <a:solidFill>
                  <a:srgbClr val="EBEBEB"/>
                </a:solidFill>
              </a:rPr>
            </a:br>
            <a:endParaRPr lang="en-US" sz="1800" dirty="0">
              <a:solidFill>
                <a:srgbClr val="EBEBEB"/>
              </a:solidFill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DF3710-CA6C-C762-5A88-2B89166DE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r="8374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C17A-C291-C5CA-26A2-8F627BCB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76" y="2497418"/>
            <a:ext cx="4165580" cy="140053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kern="1200" dirty="0">
                <a:latin typeface="+mj-lt"/>
                <a:ea typeface="+mj-ea"/>
                <a:cs typeface="+mj-cs"/>
              </a:rPr>
              <a:t>System Components</a:t>
            </a:r>
            <a:br>
              <a:rPr lang="en-US" sz="3100" dirty="0"/>
            </a:br>
            <a:br>
              <a:rPr lang="en-US" sz="3100" b="0" i="0" kern="1200" dirty="0">
                <a:latin typeface="+mj-lt"/>
                <a:ea typeface="+mj-ea"/>
                <a:cs typeface="+mj-cs"/>
              </a:rPr>
            </a:br>
            <a: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  <a:t>The Tube Head</a:t>
            </a:r>
            <a:b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</a:br>
            <a: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  <a:t>An Extension Arm</a:t>
            </a:r>
            <a:b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</a:br>
            <a: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  <a:t>The Control Panel</a:t>
            </a:r>
            <a:b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</a:br>
            <a: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  <a:t>Image Receptor: Film, digital sensor</a:t>
            </a:r>
            <a:b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</a:br>
            <a:r>
              <a:rPr lang="en-US" sz="3100" b="1" i="0" dirty="0">
                <a:solidFill>
                  <a:schemeClr val="tx1"/>
                </a:solidFill>
                <a:effectLst/>
                <a:latin typeface="__Lexend_a5bcf5"/>
              </a:rPr>
              <a:t>Embedded Systems</a:t>
            </a:r>
            <a:br>
              <a:rPr lang="en-US" sz="1100" b="1" i="0" dirty="0">
                <a:solidFill>
                  <a:schemeClr val="tx1"/>
                </a:solidFill>
                <a:effectLst/>
                <a:latin typeface="__Lexend_a5bcf5"/>
              </a:rPr>
            </a:br>
            <a:br>
              <a:rPr lang="en-US" sz="1100" b="0" i="0" kern="1200" dirty="0">
                <a:latin typeface="+mj-lt"/>
                <a:ea typeface="+mj-ea"/>
                <a:cs typeface="+mj-cs"/>
              </a:rPr>
            </a:br>
            <a:endParaRPr lang="en-US" sz="1100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A white box with a knob and metal handles&#10;&#10;AI-generated content may be incorrect.">
            <a:extLst>
              <a:ext uri="{FF2B5EF4-FFF2-40B4-BE49-F238E27FC236}">
                <a16:creationId xmlns:a16="http://schemas.microsoft.com/office/drawing/2014/main" id="{AD9431F2-4D64-DE1F-922F-DAD16214B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86" y="647699"/>
            <a:ext cx="2162555" cy="2162555"/>
          </a:xfrm>
          <a:prstGeom prst="rect">
            <a:avLst/>
          </a:prstGeom>
          <a:effectLst/>
        </p:spPr>
      </p:pic>
      <p:pic>
        <p:nvPicPr>
          <p:cNvPr id="17" name="Content Placeholder 16" descr="A close-up of a light bulb&#10;&#10;AI-generated content may be incorrect.">
            <a:extLst>
              <a:ext uri="{FF2B5EF4-FFF2-40B4-BE49-F238E27FC236}">
                <a16:creationId xmlns:a16="http://schemas.microsoft.com/office/drawing/2014/main" id="{00C1BE73-1853-DDBF-EB81-C60F8A40E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709" y="851964"/>
            <a:ext cx="2627752" cy="1754024"/>
          </a:xfrm>
          <a:prstGeom prst="rect">
            <a:avLst/>
          </a:prstGeom>
          <a:effectLst/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3" name="Content Placeholder 12" descr="A person getting a dental x-ray treatment&#10;&#10;AI-generated content may be incorrect.">
            <a:extLst>
              <a:ext uri="{FF2B5EF4-FFF2-40B4-BE49-F238E27FC236}">
                <a16:creationId xmlns:a16="http://schemas.microsoft.com/office/drawing/2014/main" id="{55499D04-B9BB-7128-2916-B58C53733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0" y="3407979"/>
            <a:ext cx="5449471" cy="24386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557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74DC0-B70D-7570-FAE2-6A66A541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Calibration Methods</a:t>
            </a:r>
            <a:br>
              <a:rPr lang="en-US" sz="1400" b="1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2C44-9D06-314F-07FC-5B7374F2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Mechanical Calibration: Beam alignment, movement check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Electrical Calibration: </a:t>
            </a:r>
            <a:r>
              <a:rPr lang="en-US" sz="2000" dirty="0" err="1"/>
              <a:t>kVp</a:t>
            </a:r>
            <a:r>
              <a:rPr lang="en-US" sz="2000" dirty="0"/>
              <a:t>, mA, exposure time, dose</a:t>
            </a:r>
            <a:br>
              <a:rPr lang="en-US" sz="20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273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C41C-90AA-750D-A27D-AD8CC9C8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Electrical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1C53-FB9D-BDC8-A3AB-62D4D703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"Dental X-ray machines have three main electrical circuits.</a:t>
            </a:r>
          </a:p>
          <a:p>
            <a:pPr>
              <a:buNone/>
            </a:pPr>
            <a:r>
              <a:rPr lang="en-US" dirty="0"/>
              <a:t>First, the </a:t>
            </a:r>
            <a:r>
              <a:rPr lang="en-US" b="1" dirty="0"/>
              <a:t>high-voltage circuit</a:t>
            </a:r>
            <a:r>
              <a:rPr lang="en-US" dirty="0"/>
              <a:t> controls the tube voltage, or </a:t>
            </a:r>
            <a:r>
              <a:rPr lang="en-US" b="1" dirty="0" err="1"/>
              <a:t>kVp</a:t>
            </a:r>
            <a:r>
              <a:rPr lang="en-US" dirty="0"/>
              <a:t>, which creates the X-rays.</a:t>
            </a:r>
          </a:p>
          <a:p>
            <a:pPr>
              <a:buNone/>
            </a:pPr>
            <a:r>
              <a:rPr lang="en-US" dirty="0"/>
              <a:t>Second, the </a:t>
            </a:r>
            <a:r>
              <a:rPr lang="en-US" b="1" dirty="0"/>
              <a:t>low-voltage circuit</a:t>
            </a:r>
            <a:r>
              <a:rPr lang="en-US" dirty="0"/>
              <a:t> heats the filament using </a:t>
            </a:r>
            <a:r>
              <a:rPr lang="en-US" b="1" dirty="0"/>
              <a:t>mA</a:t>
            </a:r>
            <a:r>
              <a:rPr lang="en-US" dirty="0"/>
              <a:t>, which controls how many X-rays are produced.</a:t>
            </a:r>
          </a:p>
          <a:p>
            <a:pPr>
              <a:buNone/>
            </a:pPr>
            <a:r>
              <a:rPr lang="en-US" dirty="0"/>
              <a:t>Lastly, the </a:t>
            </a:r>
            <a:r>
              <a:rPr lang="en-US" b="1" dirty="0"/>
              <a:t>control circuits</a:t>
            </a:r>
            <a:r>
              <a:rPr lang="en-US" dirty="0"/>
              <a:t> include </a:t>
            </a:r>
            <a:r>
              <a:rPr lang="en-US" b="1" dirty="0"/>
              <a:t>timers, safety interlocks, and microcontrollers</a:t>
            </a:r>
            <a:r>
              <a:rPr lang="en-US" dirty="0"/>
              <a:t> to make everything work safely and accurately.</a:t>
            </a:r>
          </a:p>
          <a:p>
            <a:r>
              <a:rPr lang="en-US" dirty="0"/>
              <a:t>The circuits also use components like </a:t>
            </a:r>
            <a:r>
              <a:rPr lang="en-US" b="1" dirty="0"/>
              <a:t>transformers</a:t>
            </a:r>
            <a:r>
              <a:rPr lang="en-US" dirty="0"/>
              <a:t> and </a:t>
            </a:r>
            <a:r>
              <a:rPr lang="en-US" b="1" dirty="0"/>
              <a:t>rectifiers</a:t>
            </a:r>
            <a:r>
              <a:rPr lang="en-US" dirty="0"/>
              <a:t> to manage power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88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AD32-7D49-A157-6DB6-5F42B826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Standards &amp;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2505-F7C3-0EDC-2D48-81DFB381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Dental X-ray systems must follow strict safety rules.</a:t>
            </a:r>
          </a:p>
          <a:p>
            <a:pPr>
              <a:buNone/>
            </a:pPr>
            <a:r>
              <a:rPr lang="en-US" b="1" dirty="0"/>
              <a:t>IEC 60601</a:t>
            </a:r>
            <a:r>
              <a:rPr lang="en-US" dirty="0"/>
              <a:t> ensures the equipment is safe.</a:t>
            </a:r>
          </a:p>
          <a:p>
            <a:pPr>
              <a:buNone/>
            </a:pPr>
            <a:r>
              <a:rPr lang="en-US" b="1" dirty="0"/>
              <a:t>IAEA and WHO</a:t>
            </a:r>
            <a:r>
              <a:rPr lang="en-US" dirty="0"/>
              <a:t> give guidelines for radiation protection.</a:t>
            </a:r>
          </a:p>
          <a:p>
            <a:pPr>
              <a:buNone/>
            </a:pPr>
            <a:r>
              <a:rPr lang="en-US" dirty="0"/>
              <a:t>Each country, like the </a:t>
            </a:r>
            <a:r>
              <a:rPr lang="en-US" b="1" dirty="0"/>
              <a:t>FDA</a:t>
            </a:r>
            <a:r>
              <a:rPr lang="en-US" dirty="0"/>
              <a:t> or </a:t>
            </a:r>
            <a:r>
              <a:rPr lang="en-US" b="1" dirty="0"/>
              <a:t>TAEK</a:t>
            </a:r>
            <a:r>
              <a:rPr lang="en-US" dirty="0"/>
              <a:t>, handles licensing and inspections.</a:t>
            </a:r>
          </a:p>
          <a:p>
            <a:pPr marL="0" indent="0">
              <a:buNone/>
            </a:pPr>
            <a:r>
              <a:rPr lang="en-US" dirty="0"/>
              <a:t>And for digital systems, </a:t>
            </a:r>
            <a:r>
              <a:rPr lang="en-US" b="1" dirty="0"/>
              <a:t>DICOM</a:t>
            </a:r>
            <a:r>
              <a:rPr lang="en-US" dirty="0"/>
              <a:t> and </a:t>
            </a:r>
            <a:r>
              <a:rPr lang="en-US" b="1" dirty="0"/>
              <a:t>HL7</a:t>
            </a:r>
            <a:r>
              <a:rPr lang="en-US" dirty="0"/>
              <a:t> make sure images and data are handled properly."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35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5195-308A-00E1-E242-2CD8979C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8C03-93BF-AC0F-35C7-1B9F943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Routine dental exams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Orthodontic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Implant and surgical guidance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Endodontic (root canal) 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993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</TotalTime>
  <Words>384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__Lexend_a5bcf5</vt:lpstr>
      <vt:lpstr>Arial</vt:lpstr>
      <vt:lpstr>Century Gothic</vt:lpstr>
      <vt:lpstr>Wingdings 3</vt:lpstr>
      <vt:lpstr>Ion</vt:lpstr>
      <vt:lpstr>Dental Radiography Systems</vt:lpstr>
      <vt:lpstr>Introduction</vt:lpstr>
      <vt:lpstr>What Is Dental Radiography?     </vt:lpstr>
      <vt:lpstr>[ X-ray Machine ]      ---&gt;  [ Mouth ]       ---&gt;                  [ Sensor/Film ]        ↓                                         ↓                                                  ↓  Sends X-rays            Teeth &amp; bones absorb                   Image formed                                         X-rays → lighter             →        shows teeth,                                        Soft tissue passes                       bones, cavities                                         X-rays → darker </vt:lpstr>
      <vt:lpstr>System Components  The Tube Head An Extension Arm The Control Panel Image Receptor: Film, digital sensor Embedded Systems  </vt:lpstr>
      <vt:lpstr>Calibration Methods  </vt:lpstr>
      <vt:lpstr>Electrical Circuits</vt:lpstr>
      <vt:lpstr>Standards &amp; Regulations</vt:lpstr>
      <vt:lpstr>Applications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اواب عبد الهادي</dc:creator>
  <cp:lastModifiedBy>اواب عبد الهادي</cp:lastModifiedBy>
  <cp:revision>2</cp:revision>
  <dcterms:created xsi:type="dcterms:W3CDTF">2025-06-01T11:47:39Z</dcterms:created>
  <dcterms:modified xsi:type="dcterms:W3CDTF">2025-06-01T20:47:23Z</dcterms:modified>
</cp:coreProperties>
</file>