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59" r:id="rId1"/>
  </p:sldMasterIdLst>
  <p:notesMasterIdLst>
    <p:notesMasterId r:id="rId28"/>
  </p:notesMasterIdLst>
  <p:sldIdLst>
    <p:sldId id="280" r:id="rId2"/>
    <p:sldId id="258" r:id="rId3"/>
    <p:sldId id="260" r:id="rId4"/>
    <p:sldId id="261" r:id="rId5"/>
    <p:sldId id="262" r:id="rId6"/>
    <p:sldId id="281" r:id="rId7"/>
    <p:sldId id="282" r:id="rId8"/>
    <p:sldId id="263" r:id="rId9"/>
    <p:sldId id="286" r:id="rId10"/>
    <p:sldId id="284" r:id="rId11"/>
    <p:sldId id="283" r:id="rId12"/>
    <p:sldId id="287" r:id="rId13"/>
    <p:sldId id="292" r:id="rId14"/>
    <p:sldId id="264" r:id="rId15"/>
    <p:sldId id="288" r:id="rId16"/>
    <p:sldId id="289" r:id="rId17"/>
    <p:sldId id="290" r:id="rId18"/>
    <p:sldId id="291" r:id="rId19"/>
    <p:sldId id="293" r:id="rId20"/>
    <p:sldId id="294" r:id="rId21"/>
    <p:sldId id="298" r:id="rId22"/>
    <p:sldId id="295" r:id="rId23"/>
    <p:sldId id="299" r:id="rId24"/>
    <p:sldId id="296" r:id="rId25"/>
    <p:sldId id="297" r:id="rId26"/>
    <p:sldId id="279" r:id="rId27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9"/>
      <p:bold r:id="rId30"/>
    </p:embeddedFont>
    <p:embeddedFont>
      <p:font typeface="Amatic SC" panose="00000500000000000000" pitchFamily="2" charset="-79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Franklin Gothic Heavy" panose="020B0903020102020204" pitchFamily="34" charset="0"/>
      <p:regular r:id="rId37"/>
      <p:italic r:id="rId38"/>
    </p:embeddedFont>
    <p:embeddedFont>
      <p:font typeface="Merriweather" panose="00000500000000000000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74F5DA-96E3-497C-9244-16960E8F8FE1}">
          <p14:sldIdLst>
            <p14:sldId id="280"/>
            <p14:sldId id="258"/>
            <p14:sldId id="260"/>
            <p14:sldId id="261"/>
            <p14:sldId id="262"/>
          </p14:sldIdLst>
        </p14:section>
        <p14:section name="Untitled Section" id="{72500388-3421-42AD-A0E5-B0100D91C0C3}">
          <p14:sldIdLst>
            <p14:sldId id="281"/>
            <p14:sldId id="282"/>
            <p14:sldId id="263"/>
            <p14:sldId id="286"/>
            <p14:sldId id="284"/>
            <p14:sldId id="283"/>
            <p14:sldId id="287"/>
            <p14:sldId id="292"/>
            <p14:sldId id="264"/>
            <p14:sldId id="288"/>
            <p14:sldId id="289"/>
            <p14:sldId id="290"/>
            <p14:sldId id="291"/>
          </p14:sldIdLst>
        </p14:section>
        <p14:section name="Untitled Section" id="{79D58E0C-9D94-48F2-9EFA-61671A18D2D7}">
          <p14:sldIdLst>
            <p14:sldId id="293"/>
            <p14:sldId id="294"/>
            <p14:sldId id="298"/>
            <p14:sldId id="295"/>
            <p14:sldId id="299"/>
            <p14:sldId id="296"/>
            <p14:sldId id="29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ad Safwat" initials="AS" lastIdx="4" clrIdx="0">
    <p:extLst>
      <p:ext uri="{19B8F6BF-5375-455C-9EA6-DF929625EA0E}">
        <p15:presenceInfo xmlns:p15="http://schemas.microsoft.com/office/powerpoint/2012/main" userId="24c5dd3675bcf4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9T20:31:59.047" idx="4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9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9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5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67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E31E0-CBED-4A54-8772-1FAD1D4F2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Google Shape;1891;p13">
            <a:extLst>
              <a:ext uri="{FF2B5EF4-FFF2-40B4-BE49-F238E27FC236}">
                <a16:creationId xmlns:a16="http://schemas.microsoft.com/office/drawing/2014/main" id="{8627E937-69A1-493A-A061-FAEB0A6715F3}"/>
              </a:ext>
            </a:extLst>
          </p:cNvPr>
          <p:cNvSpPr txBox="1">
            <a:spLocks/>
          </p:cNvSpPr>
          <p:nvPr/>
        </p:nvSpPr>
        <p:spPr>
          <a:xfrm>
            <a:off x="1244923" y="413497"/>
            <a:ext cx="623836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7200" dirty="0" err="1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Summarizeit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Text Summarizer using M.L &amp; D.L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C493-97E8-4EF3-B2FD-E5EE1F14A6BB}"/>
              </a:ext>
            </a:extLst>
          </p:cNvPr>
          <p:cNvSpPr txBox="1"/>
          <p:nvPr/>
        </p:nvSpPr>
        <p:spPr>
          <a:xfrm>
            <a:off x="2286000" y="41256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Franklin Gothic Heavy" panose="020B0903020102020204" pitchFamily="34" charset="0"/>
              </a:rPr>
              <a:t>Under the supervision of Dr. Mustafa Abdul-Salam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A0C9B-525A-4A31-98FA-5ABB6C82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77" y="1873051"/>
            <a:ext cx="5038725" cy="21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2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567E99-1AE5-455E-B8F2-AA7F0B3D3D6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2031" y="140677"/>
            <a:ext cx="8405446" cy="4839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related work</a:t>
            </a:r>
          </a:p>
          <a:p>
            <a:pPr marL="101600" indent="0"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MS"/>
              </a:rPr>
              <a:t>        Long Short Term Memory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(LSTM)</a:t>
            </a:r>
          </a:p>
          <a:p>
            <a:pPr marL="101600" indent="0">
              <a:buNone/>
            </a:pPr>
            <a:r>
              <a:rPr 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       - (LSTM)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is one of the RNN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’s that allows information to </a:t>
            </a:r>
            <a:r>
              <a:rPr lang="en-US" sz="1200" b="1" dirty="0">
                <a:solidFill>
                  <a:srgbClr val="202122"/>
                </a:solidFill>
                <a:latin typeface="Arial" panose="020B0604020202020204" pitchFamily="34" charset="0"/>
              </a:rPr>
              <a:t>persevere</a:t>
            </a:r>
          </a:p>
          <a:p>
            <a:pPr marL="101600" indent="0">
              <a:buNone/>
            </a:pP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  and can handle the </a:t>
            </a:r>
            <a:r>
              <a:rPr lang="en-US" sz="1200" b="1" dirty="0">
                <a:solidFill>
                  <a:srgbClr val="202122"/>
                </a:solidFill>
                <a:latin typeface="Arial" panose="020B0604020202020204" pitchFamily="34" charset="0"/>
              </a:rPr>
              <a:t>vanishing gradient problem</a:t>
            </a:r>
            <a:endParaRPr lang="en-US" sz="1400" b="1" i="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56018-2DCC-4CA3-818A-133A1A4A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89" y="1575582"/>
            <a:ext cx="8996289" cy="35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8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DD49CF-A96B-47E7-AC06-AA655D55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01311" y="492141"/>
            <a:ext cx="5479200" cy="819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related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CD214-F553-4876-8151-F766D01D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561513"/>
            <a:ext cx="3017520" cy="3581987"/>
          </a:xfrm>
          <a:prstGeom prst="rect">
            <a:avLst/>
          </a:prstGeom>
        </p:spPr>
      </p:pic>
      <p:sp>
        <p:nvSpPr>
          <p:cNvPr id="4" name="Google Shape;1943;p20">
            <a:extLst>
              <a:ext uri="{FF2B5EF4-FFF2-40B4-BE49-F238E27FC236}">
                <a16:creationId xmlns:a16="http://schemas.microsoft.com/office/drawing/2014/main" id="{169FE851-4560-441A-8A8D-D9AA6115792F}"/>
              </a:ext>
            </a:extLst>
          </p:cNvPr>
          <p:cNvSpPr txBox="1">
            <a:spLocks/>
          </p:cNvSpPr>
          <p:nvPr/>
        </p:nvSpPr>
        <p:spPr>
          <a:xfrm>
            <a:off x="1714451" y="1312041"/>
            <a:ext cx="3163438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800" b="1" dirty="0" err="1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SummarizerText</a:t>
            </a:r>
            <a:endParaRPr lang="en-US" sz="1800" b="1" dirty="0">
              <a:solidFill>
                <a:srgbClr val="212121"/>
              </a:solidFill>
              <a:latin typeface="Roboto" panose="02000000000000000000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Merriweather"/>
              <a:buNone/>
            </a:pPr>
            <a:endParaRPr lang="en-US" b="1" dirty="0"/>
          </a:p>
        </p:txBody>
      </p:sp>
      <p:sp>
        <p:nvSpPr>
          <p:cNvPr id="5" name="Google Shape;1945;p20">
            <a:extLst>
              <a:ext uri="{FF2B5EF4-FFF2-40B4-BE49-F238E27FC236}">
                <a16:creationId xmlns:a16="http://schemas.microsoft.com/office/drawing/2014/main" id="{D58BE5E6-5D13-4526-95E6-9B9B787D3543}"/>
              </a:ext>
            </a:extLst>
          </p:cNvPr>
          <p:cNvSpPr txBox="1">
            <a:spLocks/>
          </p:cNvSpPr>
          <p:nvPr/>
        </p:nvSpPr>
        <p:spPr>
          <a:xfrm>
            <a:off x="429064" y="1709225"/>
            <a:ext cx="5697416" cy="343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 err="1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SummarizerText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is an </a:t>
            </a:r>
            <a:r>
              <a:rPr lang="en-US" sz="1800" dirty="0" err="1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app that helps you to summarize the wiki articles , </a:t>
            </a:r>
          </a:p>
          <a:p>
            <a:pPr>
              <a:spcBef>
                <a:spcPts val="600"/>
              </a:spcBef>
            </a:pPr>
            <a:endParaRPr lang="en-US" sz="1800" dirty="0">
              <a:solidFill>
                <a:srgbClr val="212121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Disadvantages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- The app is no accurate , predicts wrong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DD49CF-A96B-47E7-AC06-AA655D55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01311" y="492141"/>
            <a:ext cx="5479200" cy="819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related work</a:t>
            </a:r>
          </a:p>
        </p:txBody>
      </p:sp>
      <p:sp>
        <p:nvSpPr>
          <p:cNvPr id="4" name="Google Shape;1943;p20">
            <a:extLst>
              <a:ext uri="{FF2B5EF4-FFF2-40B4-BE49-F238E27FC236}">
                <a16:creationId xmlns:a16="http://schemas.microsoft.com/office/drawing/2014/main" id="{169FE851-4560-441A-8A8D-D9AA6115792F}"/>
              </a:ext>
            </a:extLst>
          </p:cNvPr>
          <p:cNvSpPr txBox="1">
            <a:spLocks/>
          </p:cNvSpPr>
          <p:nvPr/>
        </p:nvSpPr>
        <p:spPr>
          <a:xfrm>
            <a:off x="1714451" y="1312041"/>
            <a:ext cx="3163438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erriweather"/>
              <a:buNone/>
            </a:pPr>
            <a:r>
              <a:rPr lang="en-US" sz="1800" b="1" dirty="0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Text </a:t>
            </a:r>
            <a:r>
              <a:rPr lang="en-US" sz="1800" b="1" dirty="0" err="1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Summarizer_AI</a:t>
            </a:r>
            <a:endParaRPr lang="en-US" b="1" dirty="0"/>
          </a:p>
        </p:txBody>
      </p:sp>
      <p:sp>
        <p:nvSpPr>
          <p:cNvPr id="5" name="Google Shape;1945;p20">
            <a:extLst>
              <a:ext uri="{FF2B5EF4-FFF2-40B4-BE49-F238E27FC236}">
                <a16:creationId xmlns:a16="http://schemas.microsoft.com/office/drawing/2014/main" id="{D58BE5E6-5D13-4526-95E6-9B9B787D3543}"/>
              </a:ext>
            </a:extLst>
          </p:cNvPr>
          <p:cNvSpPr txBox="1">
            <a:spLocks/>
          </p:cNvSpPr>
          <p:nvPr/>
        </p:nvSpPr>
        <p:spPr>
          <a:xfrm>
            <a:off x="429064" y="1709225"/>
            <a:ext cx="5697416" cy="343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Text Summarizer is an </a:t>
            </a:r>
            <a:r>
              <a:rPr lang="en-US" sz="1800" dirty="0" err="1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app that helps you to summarize the educational books , </a:t>
            </a:r>
          </a:p>
          <a:p>
            <a:pPr>
              <a:spcBef>
                <a:spcPts val="600"/>
              </a:spcBef>
            </a:pPr>
            <a:endParaRPr lang="en-US" sz="1800" dirty="0">
              <a:solidFill>
                <a:srgbClr val="212121"/>
              </a:solidFill>
              <a:latin typeface="Roboto" panose="02000000000000000000" pitchFamily="2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Disadvantages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The app is no accurate , predicts repeated words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800" dirty="0">
                <a:solidFill>
                  <a:srgbClr val="212121"/>
                </a:solidFill>
                <a:latin typeface="Roboto" panose="02000000000000000000" pitchFamily="2" charset="0"/>
                <a:cs typeface="Arial" panose="020B0604020202020204" pitchFamily="34" charset="0"/>
              </a:rPr>
              <a:t>Need not pay for it to use many times 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D197A-6BF4-0DC2-5499-0290586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08" y="355353"/>
            <a:ext cx="2343270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DE39-91E1-472B-8FD4-7DBBA3721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9F14B-20E6-427D-9F2F-526FC702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299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78A0AD-D6AC-43BB-BB95-D8A0D300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961449" y="1158551"/>
            <a:ext cx="5143502" cy="282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EF8D4-D691-4B82-8BAB-DC4FF1A498BA}"/>
              </a:ext>
            </a:extLst>
          </p:cNvPr>
          <p:cNvSpPr txBox="1"/>
          <p:nvPr/>
        </p:nvSpPr>
        <p:spPr>
          <a:xfrm>
            <a:off x="6213601" y="1506618"/>
            <a:ext cx="31827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Design and </a:t>
            </a:r>
          </a:p>
          <a:p>
            <a:r>
              <a:rPr lang="en-US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303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D5446-6C39-48F3-94BB-BCDA7A19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49" y="1087621"/>
            <a:ext cx="6466251" cy="4131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6F87E3-99EF-4ED4-BBBB-5251F7F5E68F}"/>
              </a:ext>
            </a:extLst>
          </p:cNvPr>
          <p:cNvSpPr txBox="1"/>
          <p:nvPr/>
        </p:nvSpPr>
        <p:spPr>
          <a:xfrm>
            <a:off x="0" y="237710"/>
            <a:ext cx="469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latin typeface="Franklin Gothic Heavy" panose="020B0903020102020204" pitchFamily="34" charset="0"/>
              </a:rPr>
              <a:t>UseCase</a:t>
            </a:r>
            <a:r>
              <a:rPr lang="en-US" sz="40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 Diagram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F87E3-99EF-4ED4-BBBB-5251F7F5E68F}"/>
              </a:ext>
            </a:extLst>
          </p:cNvPr>
          <p:cNvSpPr txBox="1"/>
          <p:nvPr/>
        </p:nvSpPr>
        <p:spPr>
          <a:xfrm>
            <a:off x="0" y="237710"/>
            <a:ext cx="469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Sequence Diagram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D32BB-A66D-1C84-819C-A1578ADF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1" y="945596"/>
            <a:ext cx="7818798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F87E3-99EF-4ED4-BBBB-5251F7F5E68F}"/>
              </a:ext>
            </a:extLst>
          </p:cNvPr>
          <p:cNvSpPr txBox="1"/>
          <p:nvPr/>
        </p:nvSpPr>
        <p:spPr>
          <a:xfrm>
            <a:off x="0" y="237710"/>
            <a:ext cx="469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State  Diagram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0DD0A-95D6-0001-7AA9-32B3C2AB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43" y="945596"/>
            <a:ext cx="7071938" cy="41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1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F87E3-99EF-4ED4-BBBB-5251F7F5E68F}"/>
              </a:ext>
            </a:extLst>
          </p:cNvPr>
          <p:cNvSpPr txBox="1"/>
          <p:nvPr/>
        </p:nvSpPr>
        <p:spPr>
          <a:xfrm>
            <a:off x="0" y="237710"/>
            <a:ext cx="469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Block  Diagram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BE9E0-82EC-3309-E699-C45733FC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49" y="1005840"/>
            <a:ext cx="4168501" cy="40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DE39-91E1-472B-8FD4-7DBBA3721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9F14B-20E6-427D-9F2F-526FC702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299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78A0AD-D6AC-43BB-BB95-D8A0D300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961449" y="1158551"/>
            <a:ext cx="5143502" cy="282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EF8D4-D691-4B82-8BAB-DC4FF1A498BA}"/>
              </a:ext>
            </a:extLst>
          </p:cNvPr>
          <p:cNvSpPr txBox="1"/>
          <p:nvPr/>
        </p:nvSpPr>
        <p:spPr>
          <a:xfrm>
            <a:off x="6120000" y="1506618"/>
            <a:ext cx="3276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Proposed model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307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106DF-CE85-29E4-1196-4D7ED9B8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8" y="154745"/>
            <a:ext cx="7842739" cy="949569"/>
          </a:xfrm>
        </p:spPr>
        <p:txBody>
          <a:bodyPr/>
          <a:lstStyle/>
          <a:p>
            <a:pPr marL="101600" indent="0" algn="l">
              <a:buNone/>
            </a:pPr>
            <a:r>
              <a:rPr lang="en-US" i="0" dirty="0"/>
              <a:t>Machine Learning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D89B-84CF-36DA-594E-B4C857BD6575}"/>
              </a:ext>
            </a:extLst>
          </p:cNvPr>
          <p:cNvSpPr txBox="1">
            <a:spLocks/>
          </p:cNvSpPr>
          <p:nvPr/>
        </p:nvSpPr>
        <p:spPr>
          <a:xfrm>
            <a:off x="432000" y="1152000"/>
            <a:ext cx="6668047" cy="333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1800" i="0" dirty="0">
                <a:solidFill>
                  <a:schemeClr val="tx1"/>
                </a:solidFill>
              </a:rPr>
              <a:t>I looked for a suitable dataset for the project and decided to use (Amazon Fine Foods Reviews).</a:t>
            </a:r>
            <a:endParaRPr lang="ar-EG" sz="1800" i="0" dirty="0">
              <a:solidFill>
                <a:schemeClr val="tx1"/>
              </a:solidFill>
            </a:endParaRPr>
          </a:p>
          <a:p>
            <a:pPr algn="l"/>
            <a:r>
              <a:rPr lang="en-US" sz="1800" i="0" dirty="0">
                <a:solidFill>
                  <a:schemeClr val="tx1"/>
                </a:solidFill>
              </a:rPr>
              <a:t>I compared the different algorithms and decided to use RNN, seq2seq model, Because it is better at dealing with Text data , </a:t>
            </a:r>
          </a:p>
          <a:p>
            <a:pPr algn="l"/>
            <a:r>
              <a:rPr lang="en-US" sz="1800" i="0" dirty="0">
                <a:solidFill>
                  <a:schemeClr val="tx1"/>
                </a:solidFill>
              </a:rPr>
              <a:t>Learning resources:</a:t>
            </a:r>
            <a:br>
              <a:rPr lang="en-US" sz="1800" i="0" dirty="0">
                <a:solidFill>
                  <a:schemeClr val="tx1"/>
                </a:solidFill>
              </a:rPr>
            </a:br>
            <a:r>
              <a:rPr lang="en-US" sz="1800" i="0" dirty="0">
                <a:solidFill>
                  <a:schemeClr val="tx1"/>
                </a:solidFill>
              </a:rPr>
              <a:t>	Machine learning from a to z</a:t>
            </a:r>
            <a:br>
              <a:rPr lang="en-US" sz="1800" i="0" dirty="0">
                <a:solidFill>
                  <a:schemeClr val="tx1"/>
                </a:solidFill>
              </a:rPr>
            </a:br>
            <a:r>
              <a:rPr lang="en-US" sz="1800" i="0" dirty="0">
                <a:solidFill>
                  <a:schemeClr val="tx1"/>
                </a:solidFill>
              </a:rPr>
              <a:t>	Deep learning from a to z</a:t>
            </a:r>
            <a:br>
              <a:rPr lang="en-US" sz="1800" i="0" dirty="0">
                <a:solidFill>
                  <a:schemeClr val="tx1"/>
                </a:solidFill>
              </a:rPr>
            </a:br>
            <a:r>
              <a:rPr lang="en-US" sz="1800" i="0" dirty="0">
                <a:solidFill>
                  <a:schemeClr val="tx1"/>
                </a:solidFill>
              </a:rPr>
              <a:t>	Google </a:t>
            </a:r>
            <a:r>
              <a:rPr lang="en-US" sz="1800" i="0" dirty="0" err="1">
                <a:solidFill>
                  <a:schemeClr val="tx1"/>
                </a:solidFill>
              </a:rPr>
              <a:t>Colab</a:t>
            </a:r>
            <a:r>
              <a:rPr lang="en-US" sz="1800" i="0" dirty="0">
                <a:solidFill>
                  <a:schemeClr val="tx1"/>
                </a:solidFill>
              </a:rPr>
              <a:t> crash course</a:t>
            </a:r>
            <a:br>
              <a:rPr lang="en-US" sz="1800" i="0" dirty="0">
                <a:solidFill>
                  <a:schemeClr val="tx1"/>
                </a:solidFill>
              </a:rPr>
            </a:br>
            <a:r>
              <a:rPr lang="en-US" sz="1800" i="0" dirty="0">
                <a:solidFill>
                  <a:schemeClr val="tx1"/>
                </a:solidFill>
              </a:rPr>
              <a:t>	Study the existing models from Kaggle</a:t>
            </a:r>
          </a:p>
          <a:p>
            <a:pPr algn="l"/>
            <a:endParaRPr lang="en-US" sz="1800" i="0" dirty="0">
              <a:solidFill>
                <a:schemeClr val="tx1"/>
              </a:solidFill>
            </a:endParaRPr>
          </a:p>
          <a:p>
            <a:pPr algn="l"/>
            <a:endParaRPr lang="en-US" sz="18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0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Awad Safwat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715250" y="2811319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I am here because I hope to give a goode presentations </a:t>
            </a:r>
            <a:r>
              <a:rPr lang="en-US" sz="1800" dirty="0"/>
              <a:t>about my graduation project </a:t>
            </a:r>
            <a:r>
              <a:rPr lang="en" sz="1800" dirty="0"/>
              <a:t>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(Summarizeit : text  summarizer App) 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106DF-CE85-29E4-1196-4D7ED9B8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0" y="206877"/>
            <a:ext cx="7842739" cy="949569"/>
          </a:xfrm>
        </p:spPr>
        <p:txBody>
          <a:bodyPr/>
          <a:lstStyle/>
          <a:p>
            <a:pPr marL="101600" indent="0" algn="l">
              <a:buNone/>
            </a:pPr>
            <a:r>
              <a:rPr lang="en-US" i="0" dirty="0"/>
              <a:t>Machine Learning Model -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D89B-84CF-36DA-594E-B4C857BD6575}"/>
              </a:ext>
            </a:extLst>
          </p:cNvPr>
          <p:cNvSpPr txBox="1">
            <a:spLocks/>
          </p:cNvSpPr>
          <p:nvPr/>
        </p:nvSpPr>
        <p:spPr>
          <a:xfrm>
            <a:off x="667322" y="1438837"/>
            <a:ext cx="6863029" cy="355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Accuracy 60%</a:t>
            </a:r>
          </a:p>
          <a:p>
            <a:pPr lvl="1" algn="l"/>
            <a:r>
              <a:rPr lang="en-US" sz="1400" dirty="0">
                <a:solidFill>
                  <a:schemeClr val="tx1"/>
                </a:solidFill>
              </a:rPr>
              <a:t>Solved by studying the existing models then make my unique technique   (RNN Layers) after that Accuracy improved to 81.80%.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The accuracy not enough to test our model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  Solved by implementing the ROUG test , and the Result is </a:t>
            </a:r>
          </a:p>
          <a:p>
            <a:pPr marL="101600" indent="0" algn="l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    rouge-1 = 0.60  ,    rouge-2  = 0.40 , rouge-l = 0.64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How to save the wights of model in a  file? to load it to the model when needed </a:t>
            </a:r>
          </a:p>
          <a:p>
            <a:pPr lvl="1" algn="l"/>
            <a:r>
              <a:rPr lang="en-US" sz="1400" dirty="0">
                <a:solidFill>
                  <a:schemeClr val="tx1"/>
                </a:solidFill>
              </a:rPr>
              <a:t>Solved by studying some old codes from stack overflow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Google </a:t>
            </a:r>
            <a:r>
              <a:rPr lang="en-US" sz="1400" dirty="0" err="1">
                <a:solidFill>
                  <a:schemeClr val="tx1"/>
                </a:solidFill>
              </a:rPr>
              <a:t>Colab</a:t>
            </a:r>
            <a:r>
              <a:rPr lang="en-US" sz="1400" dirty="0">
                <a:solidFill>
                  <a:schemeClr val="tx1"/>
                </a:solidFill>
              </a:rPr>
              <a:t> very slow</a:t>
            </a:r>
          </a:p>
          <a:p>
            <a:pPr lvl="1" algn="l"/>
            <a:r>
              <a:rPr lang="en-US" sz="1400" dirty="0">
                <a:solidFill>
                  <a:schemeClr val="tx1"/>
                </a:solidFill>
              </a:rPr>
              <a:t>Solved by purchase a Google </a:t>
            </a:r>
            <a:r>
              <a:rPr lang="en-US" sz="1400" dirty="0" err="1">
                <a:solidFill>
                  <a:schemeClr val="tx1"/>
                </a:solidFill>
              </a:rPr>
              <a:t>Colab</a:t>
            </a:r>
            <a:r>
              <a:rPr lang="en-US" sz="1400" dirty="0">
                <a:solidFill>
                  <a:schemeClr val="tx1"/>
                </a:solidFill>
              </a:rPr>
              <a:t> Pro.</a:t>
            </a:r>
          </a:p>
          <a:p>
            <a:pPr marL="101600" indent="0" algn="l">
              <a:buNone/>
            </a:pPr>
            <a:endParaRPr lang="en-US" sz="1400" i="0" dirty="0">
              <a:solidFill>
                <a:schemeClr val="tx1"/>
              </a:solidFill>
            </a:endParaRPr>
          </a:p>
          <a:p>
            <a:pPr algn="l"/>
            <a:endParaRPr lang="en-US" sz="1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7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106DF-CE85-29E4-1196-4D7ED9B8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0" y="206877"/>
            <a:ext cx="7842739" cy="949569"/>
          </a:xfrm>
        </p:spPr>
        <p:txBody>
          <a:bodyPr/>
          <a:lstStyle/>
          <a:p>
            <a:pPr marL="101600" indent="0" algn="l"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Comparing results with model with the same dataset </a:t>
            </a:r>
            <a:endParaRPr lang="en-US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63A55-4927-2FFB-F42F-B1F7D197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5" y="1158421"/>
            <a:ext cx="6422944" cy="377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9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106DF-CE85-29E4-1196-4D7ED9B8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530" y="206877"/>
            <a:ext cx="7842739" cy="949569"/>
          </a:xfrm>
        </p:spPr>
        <p:txBody>
          <a:bodyPr/>
          <a:lstStyle/>
          <a:p>
            <a:pPr marL="101600" indent="0" algn="l">
              <a:buNone/>
            </a:pPr>
            <a:r>
              <a:rPr lang="en-US" i="0" dirty="0"/>
              <a:t>Flutter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D89B-84CF-36DA-594E-B4C857BD6575}"/>
              </a:ext>
            </a:extLst>
          </p:cNvPr>
          <p:cNvSpPr txBox="1">
            <a:spLocks/>
          </p:cNvSpPr>
          <p:nvPr/>
        </p:nvSpPr>
        <p:spPr>
          <a:xfrm>
            <a:off x="667322" y="1438837"/>
            <a:ext cx="6863029" cy="355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Learning resources:</a:t>
            </a:r>
          </a:p>
          <a:p>
            <a:pPr lvl="1" algn="l"/>
            <a:r>
              <a:rPr lang="en-US" sz="1600" dirty="0">
                <a:solidFill>
                  <a:schemeClr val="tx1"/>
                </a:solidFill>
              </a:rPr>
              <a:t>Flutter Complete Guide (Udemy)</a:t>
            </a:r>
          </a:p>
          <a:p>
            <a:pPr marL="558800" lvl="1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558800" lvl="1" indent="0" algn="l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application was designed to be a tow screens and connected to the AI model with a REST API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 used Flask back-end technology to set up  the  REST API</a:t>
            </a:r>
          </a:p>
          <a:p>
            <a:pPr marL="101600" indent="0" algn="l">
              <a:buNone/>
            </a:pPr>
            <a:endParaRPr lang="en-US" sz="1600" i="0" dirty="0">
              <a:solidFill>
                <a:schemeClr val="tx1"/>
              </a:solidFill>
            </a:endParaRPr>
          </a:p>
          <a:p>
            <a:pPr algn="l"/>
            <a:endParaRPr lang="en-US" sz="16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4A326-B5EE-9021-6FB8-42E8BF1C0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2C10BC4-4753-C3C2-676A-58C511D7D27E}"/>
              </a:ext>
            </a:extLst>
          </p:cNvPr>
          <p:cNvSpPr txBox="1">
            <a:spLocks/>
          </p:cNvSpPr>
          <p:nvPr/>
        </p:nvSpPr>
        <p:spPr>
          <a:xfrm>
            <a:off x="297530" y="206878"/>
            <a:ext cx="7842739" cy="321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/>
            <a:r>
              <a:rPr lang="en-US" dirty="0">
                <a:solidFill>
                  <a:srgbClr val="FF0000"/>
                </a:solidFill>
              </a:rPr>
              <a:t>Result of the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CD628-B02C-E924-B2C5-9F6B2327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14" y="611840"/>
            <a:ext cx="4577572" cy="45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DE39-91E1-472B-8FD4-7DBBA3721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9F14B-20E6-427D-9F2F-526FC702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299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78A0AD-D6AC-43BB-BB95-D8A0D300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961449" y="1158551"/>
            <a:ext cx="5143502" cy="282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EF8D4-D691-4B82-8BAB-DC4FF1A498BA}"/>
              </a:ext>
            </a:extLst>
          </p:cNvPr>
          <p:cNvSpPr txBox="1"/>
          <p:nvPr/>
        </p:nvSpPr>
        <p:spPr>
          <a:xfrm>
            <a:off x="6120000" y="1506618"/>
            <a:ext cx="32763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110251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A8556-B30C-A549-B823-F9BC58CFE4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78DCFA-347F-1264-897E-A84B41DE6B1E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FF0000"/>
                </a:solidFill>
              </a:rPr>
              <a:t>Future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0A0751-05AF-F8E5-9328-B22BEB303879}"/>
              </a:ext>
            </a:extLst>
          </p:cNvPr>
          <p:cNvSpPr txBox="1">
            <a:spLocks/>
          </p:cNvSpPr>
          <p:nvPr/>
        </p:nvSpPr>
        <p:spPr>
          <a:xfrm>
            <a:off x="432001" y="1152000"/>
            <a:ext cx="8402718" cy="387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some features, such as</a:t>
            </a:r>
          </a:p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will train the model on a larger dataset 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possibility of creating an account (although it is not required to do a quick check).</a:t>
            </a:r>
          </a:p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will implement the BILSTM algorithm (which I already working on currently ) .</a:t>
            </a:r>
          </a:p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the model on a deferent datasets to be a general summarizer app </a:t>
            </a:r>
          </a:p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Implementing the feature of scanning text from images </a:t>
            </a:r>
          </a:p>
          <a:p>
            <a:pPr marL="342900" marR="0" lvl="0" indent="-342900" rtl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Implementing the feature  of text to speech 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Making a free version and a paid version for companies with more features that are specially developed according to the needs of each institution.</a:t>
            </a:r>
          </a:p>
        </p:txBody>
      </p:sp>
    </p:spTree>
    <p:extLst>
      <p:ext uri="{BB962C8B-B14F-4D97-AF65-F5344CB8AC3E}">
        <p14:creationId xmlns:p14="http://schemas.microsoft.com/office/powerpoint/2010/main" val="95349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Thanks!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2143" name="Google Shape;2143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44" name="Google Shape;2144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974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awad.safwat1999@gmail.com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01112375546</a:t>
            </a:r>
            <a:endParaRPr sz="1800" dirty="0"/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555071" y="160800"/>
            <a:ext cx="1929467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Problems:</a:t>
            </a:r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921;p17">
            <a:extLst>
              <a:ext uri="{FF2B5EF4-FFF2-40B4-BE49-F238E27FC236}">
                <a16:creationId xmlns:a16="http://schemas.microsoft.com/office/drawing/2014/main" id="{07787CF5-6BB8-40E7-BC79-467DAAD81FDA}"/>
              </a:ext>
            </a:extLst>
          </p:cNvPr>
          <p:cNvSpPr txBox="1">
            <a:spLocks/>
          </p:cNvSpPr>
          <p:nvPr/>
        </p:nvSpPr>
        <p:spPr>
          <a:xfrm>
            <a:off x="1419137" y="980700"/>
            <a:ext cx="5753449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Daily multitasking: </a:t>
            </a:r>
            <a:endParaRPr lang="en-US" dirty="0"/>
          </a:p>
        </p:txBody>
      </p:sp>
      <p:sp>
        <p:nvSpPr>
          <p:cNvPr id="5" name="Google Shape;1921;p17">
            <a:extLst>
              <a:ext uri="{FF2B5EF4-FFF2-40B4-BE49-F238E27FC236}">
                <a16:creationId xmlns:a16="http://schemas.microsoft.com/office/drawing/2014/main" id="{E4D369F7-5B5B-49F1-9AAC-EA9055DD64EA}"/>
              </a:ext>
            </a:extLst>
          </p:cNvPr>
          <p:cNvSpPr txBox="1">
            <a:spLocks/>
          </p:cNvSpPr>
          <p:nvPr/>
        </p:nvSpPr>
        <p:spPr>
          <a:xfrm>
            <a:off x="1419137" y="1495594"/>
            <a:ext cx="6768518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time available does not match the required tasks:</a:t>
            </a:r>
            <a:endParaRPr lang="en-US" dirty="0"/>
          </a:p>
        </p:txBody>
      </p:sp>
      <p:sp>
        <p:nvSpPr>
          <p:cNvPr id="6" name="Google Shape;1921;p17">
            <a:extLst>
              <a:ext uri="{FF2B5EF4-FFF2-40B4-BE49-F238E27FC236}">
                <a16:creationId xmlns:a16="http://schemas.microsoft.com/office/drawing/2014/main" id="{E56B0285-BE61-4CB3-99AC-C559FCB38C4A}"/>
              </a:ext>
            </a:extLst>
          </p:cNvPr>
          <p:cNvSpPr txBox="1">
            <a:spLocks/>
          </p:cNvSpPr>
          <p:nvPr/>
        </p:nvSpPr>
        <p:spPr>
          <a:xfrm>
            <a:off x="1419137" y="2105606"/>
            <a:ext cx="6768518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Lots of information sources:</a:t>
            </a:r>
            <a:endParaRPr lang="en-US" dirty="0"/>
          </a:p>
        </p:txBody>
      </p:sp>
      <p:sp>
        <p:nvSpPr>
          <p:cNvPr id="7" name="Google Shape;1921;p17">
            <a:extLst>
              <a:ext uri="{FF2B5EF4-FFF2-40B4-BE49-F238E27FC236}">
                <a16:creationId xmlns:a16="http://schemas.microsoft.com/office/drawing/2014/main" id="{C6F474AC-8053-4F53-802D-577C4EE75E97}"/>
              </a:ext>
            </a:extLst>
          </p:cNvPr>
          <p:cNvSpPr txBox="1">
            <a:spLocks/>
          </p:cNvSpPr>
          <p:nvPr/>
        </p:nvSpPr>
        <p:spPr>
          <a:xfrm>
            <a:off x="1419137" y="2726815"/>
            <a:ext cx="6768518" cy="6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Exerting more mental and physical effort: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D6462B-C340-4CA2-9368-17E6CD5C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95" y="160233"/>
            <a:ext cx="1151089" cy="1500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51B49-9675-4183-8442-5601768BC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784" y="2270498"/>
            <a:ext cx="1787380" cy="2625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0CFB0F-4D6B-4AD9-BF1D-EAA9528B2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48024"/>
            <a:ext cx="1899487" cy="1663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829746" y="748860"/>
            <a:ext cx="2299347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latin typeface="Franklin Gothic Heavy" panose="020B0903020102020204" pitchFamily="34" charset="0"/>
              </a:rPr>
              <a:t>Objectives :</a:t>
            </a:r>
            <a:endParaRPr lang="en-US" sz="6000" dirty="0">
              <a:latin typeface="Franklin Gothic Heavy" panose="020B0903020102020204" pitchFamily="34" charset="0"/>
            </a:endParaRP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1927;p18">
            <a:extLst>
              <a:ext uri="{FF2B5EF4-FFF2-40B4-BE49-F238E27FC236}">
                <a16:creationId xmlns:a16="http://schemas.microsoft.com/office/drawing/2014/main" id="{0F970AF3-297C-40B0-8331-05E0B41755DD}"/>
              </a:ext>
            </a:extLst>
          </p:cNvPr>
          <p:cNvSpPr txBox="1">
            <a:spLocks/>
          </p:cNvSpPr>
          <p:nvPr/>
        </p:nvSpPr>
        <p:spPr>
          <a:xfrm>
            <a:off x="1602931" y="1496878"/>
            <a:ext cx="6718948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l"/>
            <a:r>
              <a:rPr lang="en-US" sz="2800" dirty="0">
                <a:latin typeface="Franklin Gothic Heavy" panose="020B0903020102020204" pitchFamily="34" charset="0"/>
              </a:rPr>
              <a:t> </a:t>
            </a:r>
            <a:endParaRPr lang="en-US" sz="6000" dirty="0">
              <a:latin typeface="Franklin Gothic Heavy" panose="020B0903020102020204" pitchFamily="34" charset="0"/>
            </a:endParaRPr>
          </a:p>
        </p:txBody>
      </p:sp>
      <p:sp>
        <p:nvSpPr>
          <p:cNvPr id="9" name="Google Shape;1927;p18">
            <a:extLst>
              <a:ext uri="{FF2B5EF4-FFF2-40B4-BE49-F238E27FC236}">
                <a16:creationId xmlns:a16="http://schemas.microsoft.com/office/drawing/2014/main" id="{E69389FE-1F96-4433-9FD3-0E450624E7C0}"/>
              </a:ext>
            </a:extLst>
          </p:cNvPr>
          <p:cNvSpPr txBox="1">
            <a:spLocks/>
          </p:cNvSpPr>
          <p:nvPr/>
        </p:nvSpPr>
        <p:spPr>
          <a:xfrm>
            <a:off x="1353673" y="1474447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Try to reduce the size of the task</a:t>
            </a:r>
            <a:r>
              <a:rPr lang="en-US" sz="2000" b="0" dirty="0">
                <a:solidFill>
                  <a:srgbClr val="000000"/>
                </a:solidFill>
                <a:latin typeface="Roboto" panose="02000000000000000000" pitchFamily="2" charset="0"/>
              </a:rPr>
              <a:t>s :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10" name="Google Shape;1927;p18">
            <a:extLst>
              <a:ext uri="{FF2B5EF4-FFF2-40B4-BE49-F238E27FC236}">
                <a16:creationId xmlns:a16="http://schemas.microsoft.com/office/drawing/2014/main" id="{D7B0A223-C99B-459E-970A-C560247CF219}"/>
              </a:ext>
            </a:extLst>
          </p:cNvPr>
          <p:cNvSpPr txBox="1">
            <a:spLocks/>
          </p:cNvSpPr>
          <p:nvPr/>
        </p:nvSpPr>
        <p:spPr>
          <a:xfrm>
            <a:off x="1353673" y="2008816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Save some time for the user: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11" name="Google Shape;1927;p18">
            <a:extLst>
              <a:ext uri="{FF2B5EF4-FFF2-40B4-BE49-F238E27FC236}">
                <a16:creationId xmlns:a16="http://schemas.microsoft.com/office/drawing/2014/main" id="{162B3005-836D-4FC1-8C0C-547EC4C1FBBC}"/>
              </a:ext>
            </a:extLst>
          </p:cNvPr>
          <p:cNvSpPr txBox="1">
            <a:spLocks/>
          </p:cNvSpPr>
          <p:nvPr/>
        </p:nvSpPr>
        <p:spPr>
          <a:xfrm>
            <a:off x="1353673" y="2895943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Helping the user to find as many sources as possible in the shortest possible time: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12" name="Google Shape;1927;p18">
            <a:extLst>
              <a:ext uri="{FF2B5EF4-FFF2-40B4-BE49-F238E27FC236}">
                <a16:creationId xmlns:a16="http://schemas.microsoft.com/office/drawing/2014/main" id="{ECD90E52-9288-4ACF-9103-EDA48238C347}"/>
              </a:ext>
            </a:extLst>
          </p:cNvPr>
          <p:cNvSpPr txBox="1">
            <a:spLocks/>
          </p:cNvSpPr>
          <p:nvPr/>
        </p:nvSpPr>
        <p:spPr>
          <a:xfrm>
            <a:off x="1353673" y="3606691"/>
            <a:ext cx="6718948" cy="47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Reduce user effort: 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3071A5-2D18-40FF-A172-E0A3AC69E79A}"/>
              </a:ext>
            </a:extLst>
          </p:cNvPr>
          <p:cNvSpPr txBox="1">
            <a:spLocks/>
          </p:cNvSpPr>
          <p:nvPr/>
        </p:nvSpPr>
        <p:spPr>
          <a:xfrm>
            <a:off x="796191" y="906904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Solutions :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DB612D-AADA-405C-B5A2-CD22B62E2B2E}"/>
              </a:ext>
            </a:extLst>
          </p:cNvPr>
          <p:cNvSpPr txBox="1">
            <a:spLocks/>
          </p:cNvSpPr>
          <p:nvPr/>
        </p:nvSpPr>
        <p:spPr>
          <a:xfrm>
            <a:off x="1131750" y="2079877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  The ability to summarize texts with high </a:t>
            </a: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</a:rPr>
              <a:t>accuracy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446D80E-E981-4FDC-948C-8C4D896B98B3}"/>
              </a:ext>
            </a:extLst>
          </p:cNvPr>
          <p:cNvSpPr txBox="1">
            <a:spLocks/>
          </p:cNvSpPr>
          <p:nvPr/>
        </p:nvSpPr>
        <p:spPr>
          <a:xfrm>
            <a:off x="1131750" y="3816975"/>
            <a:ext cx="6880500" cy="582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Enable the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text-to-speech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feature in the program: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72A821E-539F-49F3-AC5B-74557DCA6358}"/>
              </a:ext>
            </a:extLst>
          </p:cNvPr>
          <p:cNvSpPr txBox="1">
            <a:spLocks/>
          </p:cNvSpPr>
          <p:nvPr/>
        </p:nvSpPr>
        <p:spPr>
          <a:xfrm>
            <a:off x="1131750" y="2798969"/>
            <a:ext cx="6880500" cy="858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There is more than one way to enter text </a:t>
            </a:r>
          </a:p>
          <a:p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    </a:t>
            </a:r>
            <a:r>
              <a:rPr lang="en-US" sz="2000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 upload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 text file )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:              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DE39-91E1-472B-8FD4-7DBBA3721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9F14B-20E6-427D-9F2F-526FC702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2997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78A0AD-D6AC-43BB-BB95-D8A0D300E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961449" y="1158551"/>
            <a:ext cx="5143502" cy="282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EF8D4-D691-4B82-8BAB-DC4FF1A498BA}"/>
              </a:ext>
            </a:extLst>
          </p:cNvPr>
          <p:cNvSpPr txBox="1"/>
          <p:nvPr/>
        </p:nvSpPr>
        <p:spPr>
          <a:xfrm>
            <a:off x="6213601" y="1506618"/>
            <a:ext cx="31827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Introduction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278946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33591F-3039-4EC6-85FD-50316F79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0886" y="527961"/>
            <a:ext cx="5479200" cy="819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4D31AB3-4C4C-4E2C-98AC-156F33D5D13B}"/>
              </a:ext>
            </a:extLst>
          </p:cNvPr>
          <p:cNvSpPr txBox="1">
            <a:spLocks/>
          </p:cNvSpPr>
          <p:nvPr/>
        </p:nvSpPr>
        <p:spPr>
          <a:xfrm>
            <a:off x="1204044" y="1461116"/>
            <a:ext cx="7939956" cy="2105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1">
                    <a:lumMod val="50000"/>
                  </a:schemeClr>
                </a:solidFill>
              </a:rPr>
              <a:t>( </a:t>
            </a:r>
            <a:r>
              <a:rPr lang="en-US" sz="1600" i="0" dirty="0" err="1">
                <a:solidFill>
                  <a:schemeClr val="tx1">
                    <a:lumMod val="50000"/>
                  </a:schemeClr>
                </a:solidFill>
              </a:rPr>
              <a:t>Summarizeit</a:t>
            </a:r>
            <a:r>
              <a:rPr lang="en-US" sz="1600" i="0" dirty="0">
                <a:solidFill>
                  <a:schemeClr val="tx1">
                    <a:lumMod val="50000"/>
                  </a:schemeClr>
                </a:solidFill>
              </a:rPr>
              <a:t>)  will be one of the best free apps </a:t>
            </a:r>
          </a:p>
          <a:p>
            <a:pPr marL="101600" indent="0" algn="l">
              <a:buNone/>
            </a:pPr>
            <a:r>
              <a:rPr lang="en-US" sz="1600" i="0" dirty="0">
                <a:solidFill>
                  <a:schemeClr val="tx1">
                    <a:lumMod val="50000"/>
                  </a:schemeClr>
                </a:solidFill>
              </a:rPr>
              <a:t>         for summarizing the long documents in an easy way with the DL</a:t>
            </a:r>
          </a:p>
          <a:p>
            <a:pPr marL="101600" indent="0" algn="l">
              <a:buNone/>
            </a:pPr>
            <a:endParaRPr lang="en-US" sz="1600" i="0" dirty="0">
              <a:solidFill>
                <a:schemeClr val="tx1">
                  <a:lumMod val="50000"/>
                </a:schemeClr>
              </a:solidFill>
            </a:endParaRPr>
          </a:p>
          <a:p>
            <a:pPr marL="101600" indent="0" algn="l">
              <a:buNone/>
            </a:pPr>
            <a:r>
              <a:rPr lang="en-US" sz="1600" i="0" dirty="0">
                <a:solidFill>
                  <a:schemeClr val="tx1">
                    <a:lumMod val="50000"/>
                  </a:schemeClr>
                </a:solidFill>
              </a:rPr>
              <a:t>   after the user inter the text , It will be processed to be ready </a:t>
            </a:r>
          </a:p>
          <a:p>
            <a:pPr marL="101600" indent="0" algn="l">
              <a:buNone/>
            </a:pPr>
            <a:r>
              <a:rPr lang="en-US" sz="1600" i="0" dirty="0">
                <a:solidFill>
                  <a:schemeClr val="tx1">
                    <a:lumMod val="50000"/>
                  </a:schemeClr>
                </a:solidFill>
              </a:rPr>
              <a:t>   for processing with the pre trained model , then the result will be matched </a:t>
            </a:r>
          </a:p>
          <a:p>
            <a:pPr marL="101600" indent="0" algn="l">
              <a:buNone/>
            </a:pPr>
            <a:r>
              <a:rPr lang="en-US" sz="1600" i="0" dirty="0">
                <a:solidFill>
                  <a:schemeClr val="tx1">
                    <a:lumMod val="50000"/>
                  </a:schemeClr>
                </a:solidFill>
              </a:rPr>
              <a:t>  With predicted words ,the send it to the app to display it to the user </a:t>
            </a:r>
          </a:p>
        </p:txBody>
      </p:sp>
    </p:spTree>
    <p:extLst>
      <p:ext uri="{BB962C8B-B14F-4D97-AF65-F5344CB8AC3E}">
        <p14:creationId xmlns:p14="http://schemas.microsoft.com/office/powerpoint/2010/main" val="259416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567E99-1AE5-455E-B8F2-AA7F0B3D3D6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2031" y="506437"/>
            <a:ext cx="8405446" cy="4473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related work</a:t>
            </a:r>
          </a:p>
          <a:p>
            <a:pPr marL="101600" indent="0">
              <a:buNone/>
            </a:pPr>
            <a:r>
              <a:rPr 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Seq2Seq =&gt; Encoder Decoder </a:t>
            </a:r>
            <a:endParaRPr lang="en-US" sz="1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- (Seq2Seq) </a:t>
            </a:r>
            <a:r>
              <a:rPr 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are the approach that we needed to implement to solve the problem of many to many </a:t>
            </a:r>
            <a:endParaRPr lang="en-US" sz="1400" b="1" i="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37CC0-50A3-1317-35D2-88B169D3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74" y="1931903"/>
            <a:ext cx="5021393" cy="2800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567E99-1AE5-455E-B8F2-AA7F0B3D3D6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2031" y="506437"/>
            <a:ext cx="8405446" cy="4473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related work</a:t>
            </a:r>
          </a:p>
          <a:p>
            <a:pPr marL="101600" indent="0">
              <a:buNone/>
            </a:pP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recurrent neural network (RNN)</a:t>
            </a:r>
          </a:p>
          <a:p>
            <a:pPr marL="101600" indent="0">
              <a:buNone/>
            </a:pPr>
            <a:r>
              <a:rPr lang="en-US" sz="1400" b="1" dirty="0">
                <a:solidFill>
                  <a:srgbClr val="202122"/>
                </a:solidFill>
                <a:latin typeface="Arial" panose="020B0604020202020204" pitchFamily="34" charset="0"/>
              </a:rPr>
              <a:t>- (RNN) </a:t>
            </a:r>
            <a:r>
              <a:rPr 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are the state of the art algorithm for sequential data</a:t>
            </a:r>
            <a:endParaRPr lang="en-US" sz="1400" b="1" i="0" dirty="0"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016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1A0D1-D16F-40EF-B885-F1A680B6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8" y="1794477"/>
            <a:ext cx="7582486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99891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780</Words>
  <Application>Microsoft Office PowerPoint</Application>
  <PresentationFormat>On-screen Show (16:9)</PresentationFormat>
  <Paragraphs>121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Courier New</vt:lpstr>
      <vt:lpstr>Calibri</vt:lpstr>
      <vt:lpstr>CMS</vt:lpstr>
      <vt:lpstr>Agency FB</vt:lpstr>
      <vt:lpstr>Merriweather</vt:lpstr>
      <vt:lpstr>Arial</vt:lpstr>
      <vt:lpstr>Symbol</vt:lpstr>
      <vt:lpstr>Roboto</vt:lpstr>
      <vt:lpstr>Times New Roman</vt:lpstr>
      <vt:lpstr>Helvetica Neue</vt:lpstr>
      <vt:lpstr>Wingdings</vt:lpstr>
      <vt:lpstr>Franklin Gothic Heavy</vt:lpstr>
      <vt:lpstr>Amatic SC</vt:lpstr>
      <vt:lpstr>Nathaniel template</vt:lpstr>
      <vt:lpstr>PowerPoint Presentation</vt:lpstr>
      <vt:lpstr>Hello!</vt:lpstr>
      <vt:lpstr>PowerPoint Presentation</vt:lpstr>
      <vt:lpstr>Objectives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Summarizer USIng Machine learning</dc:title>
  <cp:lastModifiedBy>Awad Safwat</cp:lastModifiedBy>
  <cp:revision>9</cp:revision>
  <dcterms:modified xsi:type="dcterms:W3CDTF">2022-05-09T19:06:45Z</dcterms:modified>
</cp:coreProperties>
</file>