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1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82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3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75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4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3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5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CC13A-67EC-49C0-B5F8-55D4871367E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EB9633B-FC4B-4634-A06B-79708765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B110-BDA9-0780-3F51-EDA5A8983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936" y="794326"/>
            <a:ext cx="8825658" cy="1008945"/>
          </a:xfrm>
        </p:spPr>
        <p:txBody>
          <a:bodyPr/>
          <a:lstStyle/>
          <a:p>
            <a:r>
              <a:rPr lang="en-US" dirty="0"/>
              <a:t>Applied Deep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B46AF-F98E-7741-ED7B-E59C89244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7" y="2115127"/>
            <a:ext cx="10464800" cy="20874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Classification of Chemical Compounds by Magnetic Order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Muhamad Alawad 12402140</a:t>
            </a:r>
          </a:p>
        </p:txBody>
      </p:sp>
    </p:spTree>
    <p:extLst>
      <p:ext uri="{BB962C8B-B14F-4D97-AF65-F5344CB8AC3E}">
        <p14:creationId xmlns:p14="http://schemas.microsoft.com/office/powerpoint/2010/main" val="285081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CCCE-DB96-F735-C041-6DB6B5F9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674A-9906-8AB5-4B3F-B059E5EEC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092864"/>
          </a:xfrm>
        </p:spPr>
        <p:txBody>
          <a:bodyPr>
            <a:normAutofit/>
          </a:bodyPr>
          <a:lstStyle/>
          <a:p>
            <a:r>
              <a:rPr lang="en-US" dirty="0"/>
              <a:t>Understanding the Dataset is crucial as Deep Learning is </a:t>
            </a:r>
            <a:r>
              <a:rPr lang="en-US" b="1" dirty="0"/>
              <a:t>Data-centric</a:t>
            </a:r>
            <a:r>
              <a:rPr lang="en-US" dirty="0"/>
              <a:t> not </a:t>
            </a:r>
            <a:r>
              <a:rPr lang="en-US" b="1" dirty="0"/>
              <a:t>Algorithm-centric.</a:t>
            </a:r>
          </a:p>
          <a:p>
            <a:endParaRPr lang="en-US" b="1" dirty="0"/>
          </a:p>
          <a:p>
            <a:r>
              <a:rPr lang="en-US" dirty="0"/>
              <a:t>During error analysis, relying only on bias and variance is necessary but not sufficient. </a:t>
            </a:r>
          </a:p>
          <a:p>
            <a:endParaRPr lang="en-US" dirty="0"/>
          </a:p>
          <a:p>
            <a:r>
              <a:rPr lang="en-US" dirty="0"/>
              <a:t>Manual error analysis would solve this problem. </a:t>
            </a:r>
          </a:p>
          <a:p>
            <a:endParaRPr lang="en-US" dirty="0"/>
          </a:p>
          <a:p>
            <a:r>
              <a:rPr lang="en-US" dirty="0"/>
              <a:t> If this was anticipated then precision, recall and F1 score would be a better metric than categorical accuracy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8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4672-B964-776E-79B2-C18B00AA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2C0C-838D-4D80-E3FC-A47C58D2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Despite powerful frameworks and abundant data, a project’s success hinges on human decisions about </a:t>
            </a:r>
          </a:p>
          <a:p>
            <a:r>
              <a:rPr lang="en-US" b="1" i="0" dirty="0">
                <a:effectLst/>
                <a:latin typeface="-apple-system"/>
              </a:rPr>
              <a:t>1. data cleaning and understanding</a:t>
            </a:r>
            <a:r>
              <a:rPr lang="en-US" b="0" i="0" dirty="0">
                <a:effectLst/>
                <a:latin typeface="-apple-system"/>
              </a:rPr>
              <a:t>, </a:t>
            </a:r>
          </a:p>
          <a:p>
            <a:r>
              <a:rPr lang="en-US" b="1" i="0" dirty="0">
                <a:effectLst/>
                <a:latin typeface="-apple-system"/>
              </a:rPr>
              <a:t>2. feature engineering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b="1" i="0" dirty="0">
                <a:effectLst/>
                <a:latin typeface="-apple-system"/>
              </a:rPr>
              <a:t>3. metric selection.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1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C502-594E-FBEE-393E-39FB00AF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E45F-5D33-28FA-B662-C8FB9DB67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947154" cy="3806536"/>
          </a:xfrm>
        </p:spPr>
        <p:txBody>
          <a:bodyPr/>
          <a:lstStyle/>
          <a:p>
            <a:r>
              <a:rPr lang="en-US" dirty="0"/>
              <a:t>Classifying Materials by their Magnetic Ordering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 feature x: chemical formula + density (119-vector)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Output: the magnetic order (Ferro, Non, Ferri, Anti)  (4-vector)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A6F85-C818-107E-5E94-BEBF197E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5" y="5030786"/>
            <a:ext cx="10939751" cy="127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4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D396C-E7E3-AA11-4277-CA747E7BB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7C9A-ED8B-5B83-7199-1BAF47BF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BFB7-3882-9974-5EDC-42878F03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947154" cy="3806536"/>
          </a:xfrm>
        </p:spPr>
        <p:txBody>
          <a:bodyPr/>
          <a:lstStyle/>
          <a:p>
            <a:r>
              <a:rPr lang="en-US" dirty="0"/>
              <a:t>Experimental trials are expensive and time consuming</a:t>
            </a:r>
          </a:p>
          <a:p>
            <a:endParaRPr lang="en-US" dirty="0"/>
          </a:p>
          <a:p>
            <a:r>
              <a:rPr lang="en-US" dirty="0"/>
              <a:t>Inferring the magnetic properties by known features saves recourses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In literature most researchers use non-deep learning approaches and limit the scope of their model (e.g. organic , materials including 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E42D-4595-BA82-F2E0-906BFC0B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Deep Learning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36A9-A9B4-2980-DCF6-A0E6BC6B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Architecture used was traditional Neural Networks. </a:t>
            </a:r>
          </a:p>
          <a:p>
            <a:r>
              <a:rPr lang="en-US" dirty="0"/>
              <a:t>The model details are as follows: 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 Parameters number: ~ 2,000,000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Number of layers  40 layers with </a:t>
            </a:r>
            <a:r>
              <a:rPr lang="en-US" dirty="0" err="1"/>
              <a:t>SiLU</a:t>
            </a:r>
            <a:r>
              <a:rPr lang="en-US" dirty="0"/>
              <a:t> activation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Number of nodes 256 for hidden layers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Number of nodes in the output layer is 4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Pro TPUs were used to 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395609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733D-3FEA-423D-490D-E9CC1F64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B288-5EC0-A546-0C37-9293FC7C2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973700" cy="3416300"/>
          </a:xfrm>
        </p:spPr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was used </a:t>
            </a:r>
          </a:p>
          <a:p>
            <a:endParaRPr lang="en-US" dirty="0"/>
          </a:p>
          <a:p>
            <a:r>
              <a:rPr lang="en-US" dirty="0"/>
              <a:t>The user inputs the chemical formula and density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CF4E0-6ADE-AB74-2A6E-324BB85D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46" y="2746192"/>
            <a:ext cx="7370185" cy="363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7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D2D5-1865-4F97-6AE3-9331B56D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Metrics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2A34-96E6-C37B-2DAF-819931CF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accuracy was used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accuracy reached 65%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No matter how many layers/nodes the accuracy did not change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It was thought that the model reached the </a:t>
            </a:r>
            <a:r>
              <a:rPr lang="en-US" b="1" dirty="0"/>
              <a:t>“Bayes’ error”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4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D402-A968-9BFB-0E74-097F10A5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23FE-0152-C710-E60D-1AADF918E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performance did not improve and it seems that:</a:t>
            </a:r>
          </a:p>
          <a:p>
            <a:pPr>
              <a:buClr>
                <a:schemeClr val="tx1"/>
              </a:buClr>
              <a:buSzPct val="107000"/>
              <a:buFont typeface="+mj-lt"/>
              <a:buAutoNum type="arabicPeriod"/>
            </a:pPr>
            <a:r>
              <a:rPr lang="en-US" dirty="0"/>
              <a:t>Using only TWO features did hurt the performance</a:t>
            </a:r>
          </a:p>
          <a:p>
            <a:pPr>
              <a:buClr>
                <a:schemeClr val="tx1"/>
              </a:buClr>
              <a:buSzPct val="107000"/>
              <a:buFont typeface="+mj-lt"/>
              <a:buAutoNum type="arabicPeriod"/>
            </a:pPr>
            <a:r>
              <a:rPr lang="en-US" dirty="0"/>
              <a:t>The GNNs would have leveraged locality so it would be a better architecture </a:t>
            </a:r>
          </a:p>
          <a:p>
            <a:pPr marL="0" indent="0">
              <a:buClr>
                <a:schemeClr val="tx1"/>
              </a:buClr>
              <a:buSzPct val="107000"/>
              <a:buNone/>
            </a:pPr>
            <a:endParaRPr lang="en-US" dirty="0"/>
          </a:p>
          <a:p>
            <a:pPr>
              <a:buClr>
                <a:srgbClr val="92D050"/>
              </a:buClr>
            </a:pPr>
            <a:r>
              <a:rPr lang="en-US" dirty="0"/>
              <a:t>Yet the bottleneck was more nuanced and interesting </a:t>
            </a:r>
          </a:p>
        </p:txBody>
      </p:sp>
    </p:spTree>
    <p:extLst>
      <p:ext uri="{BB962C8B-B14F-4D97-AF65-F5344CB8AC3E}">
        <p14:creationId xmlns:p14="http://schemas.microsoft.com/office/powerpoint/2010/main" val="147833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ED35B-2E5F-07F7-51A3-64A18BAC2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8A4A-5541-6764-E5A2-571326BA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E064-6887-6905-FFF6-631C1F05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performance did not improve and it seems that:</a:t>
            </a:r>
          </a:p>
          <a:p>
            <a:pPr>
              <a:buClr>
                <a:schemeClr val="tx1"/>
              </a:buClr>
              <a:buSzPct val="107000"/>
              <a:buFont typeface="+mj-lt"/>
              <a:buAutoNum type="arabicPeriod"/>
            </a:pPr>
            <a:r>
              <a:rPr lang="en-US" dirty="0"/>
              <a:t>Using only TWO features did hurt the performance</a:t>
            </a:r>
          </a:p>
          <a:p>
            <a:pPr>
              <a:buClr>
                <a:schemeClr val="tx1"/>
              </a:buClr>
              <a:buSzPct val="107000"/>
              <a:buFont typeface="+mj-lt"/>
              <a:buAutoNum type="arabicPeriod"/>
            </a:pPr>
            <a:r>
              <a:rPr lang="en-US" dirty="0"/>
              <a:t>The GNNs would have leveraged locality so it would be a better architecture </a:t>
            </a:r>
          </a:p>
          <a:p>
            <a:pPr marL="0" indent="0">
              <a:buClr>
                <a:schemeClr val="tx1"/>
              </a:buClr>
              <a:buSzPct val="107000"/>
              <a:buNone/>
            </a:pPr>
            <a:endParaRPr lang="en-US" dirty="0"/>
          </a:p>
          <a:p>
            <a:pPr>
              <a:buClr>
                <a:srgbClr val="92D050"/>
              </a:buClr>
            </a:pPr>
            <a:r>
              <a:rPr lang="en-US" dirty="0"/>
              <a:t>Yet the bottleneck was more nuanced and interesting </a:t>
            </a:r>
          </a:p>
          <a:p>
            <a:pPr marL="0" indent="0" algn="ctr">
              <a:buClr>
                <a:srgbClr val="92D050"/>
              </a:buClr>
              <a:buNone/>
            </a:pPr>
            <a:r>
              <a:rPr lang="en-US" b="1" dirty="0"/>
              <a:t>Most materials in nature are non-magnetic</a:t>
            </a:r>
          </a:p>
          <a:p>
            <a:pPr marL="0" indent="0" algn="ctr">
              <a:buClr>
                <a:srgbClr val="92D050"/>
              </a:buClr>
              <a:buNone/>
            </a:pPr>
            <a:r>
              <a:rPr lang="en-US" b="1" dirty="0"/>
              <a:t>The Data is skewed</a:t>
            </a:r>
          </a:p>
          <a:p>
            <a:pPr marL="0" indent="0">
              <a:buClr>
                <a:srgbClr val="92D050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0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29D7-054A-5C30-FB66-97FAE587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EC4F-0A5C-52EC-3E08-F69F0849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</a:t>
            </a:r>
            <a:r>
              <a:rPr lang="en-US" b="1" dirty="0"/>
              <a:t>skewed</a:t>
            </a:r>
            <a:r>
              <a:rPr lang="en-US" dirty="0"/>
              <a:t> </a:t>
            </a:r>
          </a:p>
          <a:p>
            <a:r>
              <a:rPr lang="en-US" dirty="0"/>
              <a:t>The Model seems to output only non-magnetic as an assumption that all materials are not.</a:t>
            </a:r>
          </a:p>
          <a:p>
            <a:r>
              <a:rPr lang="en-US" dirty="0"/>
              <a:t>The algorithm rendered itself equivalent to a basic print statement.</a:t>
            </a:r>
          </a:p>
          <a:p>
            <a:pPr marL="0" indent="0" algn="ctr">
              <a:buNone/>
            </a:pPr>
            <a:r>
              <a:rPr lang="en-US" b="1" dirty="0"/>
              <a:t>Print(“non-magnetic”)</a:t>
            </a:r>
          </a:p>
        </p:txBody>
      </p:sp>
    </p:spTree>
    <p:extLst>
      <p:ext uri="{BB962C8B-B14F-4D97-AF65-F5344CB8AC3E}">
        <p14:creationId xmlns:p14="http://schemas.microsoft.com/office/powerpoint/2010/main" val="2945606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427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Century Gothic</vt:lpstr>
      <vt:lpstr>Wingdings 3</vt:lpstr>
      <vt:lpstr>Ion Boardroom</vt:lpstr>
      <vt:lpstr>Applied Deep Learning </vt:lpstr>
      <vt:lpstr>Problem Statement</vt:lpstr>
      <vt:lpstr>Problem Significance</vt:lpstr>
      <vt:lpstr>The Deep Learning Solution</vt:lpstr>
      <vt:lpstr>The Demonstration</vt:lpstr>
      <vt:lpstr>The Metrics Used </vt:lpstr>
      <vt:lpstr>Diagnostics</vt:lpstr>
      <vt:lpstr>Diagnostics</vt:lpstr>
      <vt:lpstr>The issue</vt:lpstr>
      <vt:lpstr>Lessons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Muhamad Alawad</dc:creator>
  <cp:lastModifiedBy>Muhamad Alawad</cp:lastModifiedBy>
  <cp:revision>2</cp:revision>
  <dcterms:created xsi:type="dcterms:W3CDTF">2025-01-19T20:03:50Z</dcterms:created>
  <dcterms:modified xsi:type="dcterms:W3CDTF">2025-01-19T22:30:53Z</dcterms:modified>
</cp:coreProperties>
</file>