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5" r:id="rId10"/>
    <p:sldId id="268" r:id="rId11"/>
    <p:sldId id="262" r:id="rId12"/>
    <p:sldId id="263" r:id="rId13"/>
    <p:sldId id="264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B300-EB4E-4F35-A08A-8816C5A3C41B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C64F-AFD7-4BA3-AFE5-5C399D813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B300-EB4E-4F35-A08A-8816C5A3C41B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C64F-AFD7-4BA3-AFE5-5C399D813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B300-EB4E-4F35-A08A-8816C5A3C41B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C64F-AFD7-4BA3-AFE5-5C399D813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B300-EB4E-4F35-A08A-8816C5A3C41B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C64F-AFD7-4BA3-AFE5-5C399D813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B300-EB4E-4F35-A08A-8816C5A3C41B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C64F-AFD7-4BA3-AFE5-5C399D813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B300-EB4E-4F35-A08A-8816C5A3C41B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C64F-AFD7-4BA3-AFE5-5C399D813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B300-EB4E-4F35-A08A-8816C5A3C41B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C64F-AFD7-4BA3-AFE5-5C399D813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B300-EB4E-4F35-A08A-8816C5A3C41B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C64F-AFD7-4BA3-AFE5-5C399D813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B300-EB4E-4F35-A08A-8816C5A3C41B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C64F-AFD7-4BA3-AFE5-5C399D813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B300-EB4E-4F35-A08A-8816C5A3C41B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C64F-AFD7-4BA3-AFE5-5C399D813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B300-EB4E-4F35-A08A-8816C5A3C41B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C64F-AFD7-4BA3-AFE5-5C399D813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B300-EB4E-4F35-A08A-8816C5A3C41B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C64F-AFD7-4BA3-AFE5-5C399D813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748" y="1295400"/>
            <a:ext cx="874925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DELETION OF AN ELEMENT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The procedure for deleting a given node z </a:t>
            </a:r>
            <a:r>
              <a:rPr lang="en-US" sz="2000" dirty="0" smtClean="0"/>
              <a:t>from a binary </a:t>
            </a:r>
            <a:r>
              <a:rPr lang="en-US" sz="2000" dirty="0"/>
              <a:t>search tree has 3 cases </a:t>
            </a:r>
          </a:p>
          <a:p>
            <a:r>
              <a:rPr lang="en-US" sz="2000" dirty="0"/>
              <a:t>1. If z has no children, we modify its parent p[z] to replace z with </a:t>
            </a:r>
            <a:r>
              <a:rPr lang="en-US" sz="2000" dirty="0" err="1" smtClean="0"/>
              <a:t>nul</a:t>
            </a:r>
            <a:r>
              <a:rPr lang="en-US" sz="2000" dirty="0" smtClean="0"/>
              <a:t> </a:t>
            </a:r>
            <a:r>
              <a:rPr lang="en-US" sz="2000" dirty="0"/>
              <a:t>as its child. </a:t>
            </a:r>
          </a:p>
        </p:txBody>
      </p:sp>
      <p:pic>
        <p:nvPicPr>
          <p:cNvPr id="3074" name="Picture 2" descr="BST remove example, remove -4 from the 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581400"/>
            <a:ext cx="5343525" cy="1971676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4191000" y="4343400"/>
            <a:ext cx="5455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4525963"/>
          </a:xfrm>
        </p:spPr>
        <p:txBody>
          <a:bodyPr/>
          <a:lstStyle/>
          <a:p>
            <a:r>
              <a:rPr lang="en-US" sz="2400" dirty="0" smtClean="0"/>
              <a:t>2. If the node has only a single child, we slice out by making a new link between its child and its parent. </a:t>
            </a:r>
          </a:p>
          <a:p>
            <a:endParaRPr lang="en-US" dirty="0"/>
          </a:p>
        </p:txBody>
      </p:sp>
      <p:pic>
        <p:nvPicPr>
          <p:cNvPr id="2050" name="Picture 2" descr="BST remove example, remove 18 from the tree, pic.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3076575" cy="2571751"/>
          </a:xfrm>
          <a:prstGeom prst="rect">
            <a:avLst/>
          </a:prstGeom>
          <a:noFill/>
        </p:spPr>
      </p:pic>
      <p:pic>
        <p:nvPicPr>
          <p:cNvPr id="2052" name="Picture 4" descr="BST remove example, remove 18 from the tree, pic.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219200"/>
            <a:ext cx="3076575" cy="2571751"/>
          </a:xfrm>
          <a:prstGeom prst="rect">
            <a:avLst/>
          </a:prstGeom>
          <a:noFill/>
        </p:spPr>
      </p:pic>
      <p:pic>
        <p:nvPicPr>
          <p:cNvPr id="2054" name="Picture 6" descr="BST remove example, remove 18 from the tree, pic.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038600"/>
            <a:ext cx="2895600" cy="1962150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645408" y="2362200"/>
            <a:ext cx="8503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319976">
            <a:off x="5335840" y="3915365"/>
            <a:ext cx="582168" cy="69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/>
          <a:lstStyle/>
          <a:p>
            <a:r>
              <a:rPr lang="en-US" sz="2400" dirty="0" smtClean="0"/>
              <a:t>3. If the node has two children, we slice out </a:t>
            </a:r>
            <a:r>
              <a:rPr lang="en-US" sz="2400" dirty="0" err="1" smtClean="0"/>
              <a:t>z’s</a:t>
            </a:r>
            <a:r>
              <a:rPr lang="en-US" sz="2400" dirty="0" smtClean="0"/>
              <a:t> successor y, which has no left child and replace </a:t>
            </a:r>
            <a:r>
              <a:rPr lang="en-US" sz="2400" dirty="0" err="1" smtClean="0"/>
              <a:t>z’s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1506" name="Picture 2" descr="two children case, pic.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5238750" cy="2857500"/>
          </a:xfrm>
          <a:prstGeom prst="rect">
            <a:avLst/>
          </a:prstGeom>
          <a:noFill/>
        </p:spPr>
      </p:pic>
      <p:pic>
        <p:nvPicPr>
          <p:cNvPr id="21508" name="Picture 4" descr="two children case, pic.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95400"/>
            <a:ext cx="5238750" cy="2857500"/>
          </a:xfrm>
          <a:prstGeom prst="rect">
            <a:avLst/>
          </a:prstGeom>
          <a:noFill/>
        </p:spPr>
      </p:pic>
      <p:pic>
        <p:nvPicPr>
          <p:cNvPr id="21510" name="Picture 6" descr="two children case, pic.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4000500"/>
            <a:ext cx="5238750" cy="2857500"/>
          </a:xfrm>
          <a:prstGeom prst="rect">
            <a:avLst/>
          </a:prstGeom>
          <a:noFill/>
        </p:spPr>
      </p:pic>
      <p:pic>
        <p:nvPicPr>
          <p:cNvPr id="21512" name="Picture 8" descr="two children case, pic.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000500"/>
            <a:ext cx="5238750" cy="2857500"/>
          </a:xfrm>
          <a:prstGeom prst="rect">
            <a:avLst/>
          </a:prstGeom>
          <a:noFill/>
        </p:spPr>
      </p:pic>
      <p:sp>
        <p:nvSpPr>
          <p:cNvPr id="9" name="Right Arrow 8"/>
          <p:cNvSpPr/>
          <p:nvPr/>
        </p:nvSpPr>
        <p:spPr>
          <a:xfrm>
            <a:off x="3733800" y="25908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172200" y="3505200"/>
            <a:ext cx="277368" cy="393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H="1">
            <a:off x="3886200" y="48768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49815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133600"/>
            <a:ext cx="86201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DEFINITION:  A </a:t>
            </a:r>
            <a:r>
              <a:rPr lang="en-US" sz="2400" dirty="0"/>
              <a:t>binary tree is called binary search </a:t>
            </a:r>
            <a:r>
              <a:rPr lang="en-US" sz="2400" dirty="0" smtClean="0"/>
              <a:t>tree(T) </a:t>
            </a:r>
            <a:r>
              <a:rPr lang="en-US" sz="2400" dirty="0"/>
              <a:t>if each node N of T has the property: The value at N is greater than every value in the left sub tree of N and less than or equal to every value in the right sub tree of N.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3977" y="2209800"/>
            <a:ext cx="307222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3729975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25" y="2895601"/>
            <a:ext cx="4480050" cy="282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927"/>
            <a:ext cx="5334000" cy="66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CONSTRUCTION OF BINARY SEARCH TREE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400" b="1" dirty="0" smtClean="0"/>
              <a:t>(using linked list)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1600" y="48006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"/>
            <a:ext cx="7391400" cy="616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4648200" cy="24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867" y="3962400"/>
            <a:ext cx="8674133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TRAVERSING BINARY SEARCH TREES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   There </a:t>
            </a:r>
            <a:r>
              <a:rPr lang="en-US" sz="2800" dirty="0"/>
              <a:t>are three standard ways of traversing a </a:t>
            </a:r>
            <a:r>
              <a:rPr lang="en-US" sz="2800" dirty="0" smtClean="0"/>
              <a:t>binary search </a:t>
            </a:r>
            <a:r>
              <a:rPr lang="en-US" sz="2800" dirty="0"/>
              <a:t>tree T with root R. These three algorithms are called preorder, in order, post order.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u="sng" dirty="0"/>
              <a:t>Preorder (p) </a:t>
            </a:r>
          </a:p>
          <a:p>
            <a:pPr>
              <a:buNone/>
            </a:pPr>
            <a:r>
              <a:rPr lang="en-US" sz="2800" dirty="0" smtClean="0"/>
              <a:t>         </a:t>
            </a:r>
            <a:r>
              <a:rPr lang="en-US" sz="2400" dirty="0" smtClean="0"/>
              <a:t>If </a:t>
            </a:r>
            <a:r>
              <a:rPr lang="en-US" sz="2400" dirty="0"/>
              <a:t>p! =null 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Visit </a:t>
            </a:r>
            <a:r>
              <a:rPr lang="en-US" sz="2400" dirty="0"/>
              <a:t>info (p) </a:t>
            </a:r>
          </a:p>
          <a:p>
            <a:pPr>
              <a:buNone/>
            </a:pPr>
            <a:r>
              <a:rPr lang="en-US" sz="2400" dirty="0" smtClean="0"/>
              <a:t>           Preorder </a:t>
            </a:r>
            <a:r>
              <a:rPr lang="en-US" sz="2400" dirty="0"/>
              <a:t>(left (p)) 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Preorder </a:t>
            </a:r>
            <a:r>
              <a:rPr lang="en-US" sz="2400" dirty="0"/>
              <a:t>(right (p))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order (p)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400" dirty="0" smtClean="0"/>
              <a:t>If </a:t>
            </a:r>
            <a:r>
              <a:rPr lang="en-US" sz="2400" dirty="0"/>
              <a:t>p! =</a:t>
            </a:r>
            <a:r>
              <a:rPr lang="en-US" sz="2400" dirty="0" smtClean="0"/>
              <a:t>null</a:t>
            </a:r>
          </a:p>
          <a:p>
            <a:pPr>
              <a:buNone/>
            </a:pPr>
            <a:r>
              <a:rPr lang="en-US" sz="2400" dirty="0" smtClean="0"/>
              <a:t>         In </a:t>
            </a:r>
            <a:r>
              <a:rPr lang="en-US" sz="2400" dirty="0"/>
              <a:t>order (left (p)) </a:t>
            </a:r>
          </a:p>
          <a:p>
            <a:pPr>
              <a:buNone/>
            </a:pPr>
            <a:r>
              <a:rPr lang="en-US" sz="2400" dirty="0" smtClean="0"/>
              <a:t>         Visit </a:t>
            </a:r>
            <a:r>
              <a:rPr lang="en-US" sz="2400" dirty="0"/>
              <a:t>info (p) </a:t>
            </a:r>
          </a:p>
          <a:p>
            <a:pPr>
              <a:buNone/>
            </a:pPr>
            <a:r>
              <a:rPr lang="en-US" sz="2400" dirty="0" smtClean="0"/>
              <a:t>         In </a:t>
            </a:r>
            <a:r>
              <a:rPr lang="en-US" sz="2400" dirty="0"/>
              <a:t>order (right (p))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dirty="0"/>
              <a:t>Post order (p) </a:t>
            </a:r>
          </a:p>
          <a:p>
            <a:pPr>
              <a:buNone/>
            </a:pPr>
            <a:r>
              <a:rPr lang="en-US" sz="2400" dirty="0" smtClean="0"/>
              <a:t>         If </a:t>
            </a:r>
            <a:r>
              <a:rPr lang="en-US" sz="2400" dirty="0"/>
              <a:t>p! =null </a:t>
            </a:r>
          </a:p>
          <a:p>
            <a:pPr>
              <a:buNone/>
            </a:pPr>
            <a:r>
              <a:rPr lang="en-US" sz="2400" dirty="0" smtClean="0"/>
              <a:t>         Post </a:t>
            </a:r>
            <a:r>
              <a:rPr lang="en-US" sz="2400" dirty="0"/>
              <a:t>order (left (p)) </a:t>
            </a:r>
          </a:p>
          <a:p>
            <a:pPr>
              <a:buNone/>
            </a:pPr>
            <a:r>
              <a:rPr lang="en-US" sz="2400" dirty="0" smtClean="0"/>
              <a:t>         Post </a:t>
            </a:r>
            <a:r>
              <a:rPr lang="en-US" sz="2400" dirty="0"/>
              <a:t>order (right (p)) </a:t>
            </a:r>
          </a:p>
          <a:p>
            <a:pPr>
              <a:buNone/>
            </a:pPr>
            <a:r>
              <a:rPr lang="en-US" sz="2400" dirty="0" smtClean="0"/>
              <a:t>         Visit </a:t>
            </a:r>
            <a:r>
              <a:rPr lang="en-US" sz="2400" dirty="0"/>
              <a:t>info (p) 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/>
              <a:t>Note: complexity for traversing the binary search tree is O (n)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INSERTING AN ELEMENT </a:t>
            </a:r>
            <a:endParaRPr lang="en-US" sz="3200" dirty="0"/>
          </a:p>
        </p:txBody>
      </p:sp>
      <p:sp>
        <p:nvSpPr>
          <p:cNvPr id="2050" name="AutoShape 2" descr="http://btechsmartclass.com/DS/images/BST%20Construc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btechsmartclass.com/DS/images/BST%20Construc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19200"/>
            <a:ext cx="4528460" cy="52832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303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BINARY SEARCH TREE</vt:lpstr>
      <vt:lpstr>Slide 2</vt:lpstr>
      <vt:lpstr>Slide 3</vt:lpstr>
      <vt:lpstr>Slide 4</vt:lpstr>
      <vt:lpstr>CONSTRUCTION OF BINARY SEARCH TREE  (using linked list)</vt:lpstr>
      <vt:lpstr>Slide 6</vt:lpstr>
      <vt:lpstr>TRAVERSING BINARY SEARCH TREES </vt:lpstr>
      <vt:lpstr>Slide 8</vt:lpstr>
      <vt:lpstr>INSERTING AN ELEMENT </vt:lpstr>
      <vt:lpstr>Slide 10</vt:lpstr>
      <vt:lpstr>DELETION OF AN ELEMENT </vt:lpstr>
      <vt:lpstr>Slide 12</vt:lpstr>
      <vt:lpstr>Slide 13</vt:lpstr>
      <vt:lpstr>Slide 14</vt:lpstr>
    </vt:vector>
  </TitlesOfParts>
  <Company>Tata Steel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user</dc:creator>
  <cp:lastModifiedBy>user</cp:lastModifiedBy>
  <cp:revision>110</cp:revision>
  <dcterms:created xsi:type="dcterms:W3CDTF">2017-08-21T13:18:52Z</dcterms:created>
  <dcterms:modified xsi:type="dcterms:W3CDTF">2017-08-22T08:00:40Z</dcterms:modified>
</cp:coreProperties>
</file>