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7" r:id="rId8"/>
    <p:sldId id="261" r:id="rId9"/>
    <p:sldId id="262" r:id="rId10"/>
    <p:sldId id="263" r:id="rId11"/>
    <p:sldId id="269" r:id="rId12"/>
    <p:sldId id="270" r:id="rId13"/>
    <p:sldId id="264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1C92B7-6488-4779-8420-E4FC901EEAD8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A90556-120A-4314-822B-671BE403D554}">
      <dgm:prSet custT="1"/>
      <dgm:spPr/>
      <dgm:t>
        <a:bodyPr/>
        <a:lstStyle/>
        <a:p>
          <a:r>
            <a:rPr lang="en-US" sz="1800" dirty="0"/>
            <a:t>User inputs industry, location, and market scenario.</a:t>
          </a:r>
        </a:p>
      </dgm:t>
    </dgm:pt>
    <dgm:pt modelId="{499C91DF-DA06-4B66-A6F7-6E779F86D7DF}" type="parTrans" cxnId="{30033597-8D58-4246-B7DB-BF78733E2402}">
      <dgm:prSet/>
      <dgm:spPr/>
      <dgm:t>
        <a:bodyPr/>
        <a:lstStyle/>
        <a:p>
          <a:endParaRPr lang="en-US"/>
        </a:p>
      </dgm:t>
    </dgm:pt>
    <dgm:pt modelId="{22FC26FE-3FD1-493B-ACC3-9FFFDCDC0FA5}" type="sibTrans" cxnId="{30033597-8D58-4246-B7DB-BF78733E240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8761447-F755-450E-8A6A-BA59F2A2D87A}">
      <dgm:prSet/>
      <dgm:spPr/>
      <dgm:t>
        <a:bodyPr/>
        <a:lstStyle/>
        <a:p>
          <a:r>
            <a:rPr lang="en-US" dirty="0"/>
            <a:t>API fetches financial news, earnings reports, and social media sentiment.</a:t>
          </a:r>
        </a:p>
      </dgm:t>
    </dgm:pt>
    <dgm:pt modelId="{5E15EAE9-E346-48BB-B284-B93E9D12D1F0}" type="parTrans" cxnId="{55438036-A88C-4AB5-9871-AC49552D2CC5}">
      <dgm:prSet/>
      <dgm:spPr/>
      <dgm:t>
        <a:bodyPr/>
        <a:lstStyle/>
        <a:p>
          <a:endParaRPr lang="en-US"/>
        </a:p>
      </dgm:t>
    </dgm:pt>
    <dgm:pt modelId="{BA71D2C0-6A9D-4791-A849-168ED2B61F09}" type="sibTrans" cxnId="{55438036-A88C-4AB5-9871-AC49552D2CC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D6BA5D0-5DAF-4E7A-B7BF-2639A79AAE41}">
      <dgm:prSet/>
      <dgm:spPr/>
      <dgm:t>
        <a:bodyPr/>
        <a:lstStyle/>
        <a:p>
          <a:r>
            <a:rPr lang="en-US" dirty="0"/>
            <a:t>GPT-4 classifies sentiment for each data source.</a:t>
          </a:r>
        </a:p>
      </dgm:t>
    </dgm:pt>
    <dgm:pt modelId="{745D5066-228B-483C-8877-D08FF1569148}" type="parTrans" cxnId="{9AA0D655-FEB1-4E4E-88DC-1F95CAC253B9}">
      <dgm:prSet/>
      <dgm:spPr/>
      <dgm:t>
        <a:bodyPr/>
        <a:lstStyle/>
        <a:p>
          <a:endParaRPr lang="en-US"/>
        </a:p>
      </dgm:t>
    </dgm:pt>
    <dgm:pt modelId="{4EA37557-2964-411E-8C53-8990D66D0E87}" type="sibTrans" cxnId="{9AA0D655-FEB1-4E4E-88DC-1F95CAC253B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F7D28EA-E21D-4B12-A26D-CC16839C13EB}">
      <dgm:prSet/>
      <dgm:spPr/>
      <dgm:t>
        <a:bodyPr/>
        <a:lstStyle/>
        <a:p>
          <a:r>
            <a:rPr lang="en-US" dirty="0"/>
            <a:t>A structured market risk report is generated.</a:t>
          </a:r>
        </a:p>
      </dgm:t>
    </dgm:pt>
    <dgm:pt modelId="{0E341E6F-7EC7-492D-AD2E-39A1A5DE89B1}" type="parTrans" cxnId="{609D5C7A-DA8A-42D4-8F98-3E1DFF4D20BD}">
      <dgm:prSet/>
      <dgm:spPr/>
      <dgm:t>
        <a:bodyPr/>
        <a:lstStyle/>
        <a:p>
          <a:endParaRPr lang="en-US"/>
        </a:p>
      </dgm:t>
    </dgm:pt>
    <dgm:pt modelId="{497D16B6-BFD3-487C-8B4D-EB84C6ABB347}" type="sibTrans" cxnId="{609D5C7A-DA8A-42D4-8F98-3E1DFF4D20BD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2A956BA8-5283-487D-8C1F-F1683B749C17}" type="pres">
      <dgm:prSet presAssocID="{A71C92B7-6488-4779-8420-E4FC901EEAD8}" presName="linearFlow" presStyleCnt="0">
        <dgm:presLayoutVars>
          <dgm:dir/>
          <dgm:animLvl val="lvl"/>
          <dgm:resizeHandles val="exact"/>
        </dgm:presLayoutVars>
      </dgm:prSet>
      <dgm:spPr/>
    </dgm:pt>
    <dgm:pt modelId="{8FABE1F9-E514-4444-83B5-3A11E249CBB9}" type="pres">
      <dgm:prSet presAssocID="{D6A90556-120A-4314-822B-671BE403D554}" presName="compositeNode" presStyleCnt="0"/>
      <dgm:spPr/>
    </dgm:pt>
    <dgm:pt modelId="{63E7F685-B44A-489A-9BD0-3C22FF4B603B}" type="pres">
      <dgm:prSet presAssocID="{D6A90556-120A-4314-822B-671BE403D55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4171FA0-E2A2-4C2A-BF2D-1A3B49E73EAC}" type="pres">
      <dgm:prSet presAssocID="{D6A90556-120A-4314-822B-671BE403D554}" presName="parSh" presStyleCnt="0"/>
      <dgm:spPr/>
    </dgm:pt>
    <dgm:pt modelId="{BBC162F0-F549-461B-8F59-9D114F4233E0}" type="pres">
      <dgm:prSet presAssocID="{D6A90556-120A-4314-822B-671BE403D554}" presName="lineNode" presStyleLbl="alignAccFollowNode1" presStyleIdx="0" presStyleCnt="12"/>
      <dgm:spPr/>
    </dgm:pt>
    <dgm:pt modelId="{1465EC19-A99F-4510-A9B4-C013236D3175}" type="pres">
      <dgm:prSet presAssocID="{D6A90556-120A-4314-822B-671BE403D554}" presName="lineArrowNode" presStyleLbl="alignAccFollowNode1" presStyleIdx="1" presStyleCnt="12"/>
      <dgm:spPr/>
    </dgm:pt>
    <dgm:pt modelId="{B8D149AE-E6CF-4DB0-96FD-50D8B64BA9C4}" type="pres">
      <dgm:prSet presAssocID="{22FC26FE-3FD1-493B-ACC3-9FFFDCDC0FA5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D7F6A38A-4842-4866-81EE-C3CE9AA2A06D}" type="pres">
      <dgm:prSet presAssocID="{22FC26FE-3FD1-493B-ACC3-9FFFDCDC0FA5}" presName="spacerBetweenCircleAndCallout" presStyleCnt="0">
        <dgm:presLayoutVars/>
      </dgm:prSet>
      <dgm:spPr/>
    </dgm:pt>
    <dgm:pt modelId="{DFB94538-BD15-45DA-AA9C-8F36FB36D103}" type="pres">
      <dgm:prSet presAssocID="{D6A90556-120A-4314-822B-671BE403D554}" presName="nodeText" presStyleLbl="alignAccFollowNode1" presStyleIdx="2" presStyleCnt="12">
        <dgm:presLayoutVars>
          <dgm:bulletEnabled val="1"/>
        </dgm:presLayoutVars>
      </dgm:prSet>
      <dgm:spPr/>
    </dgm:pt>
    <dgm:pt modelId="{3C77C2AE-21A6-4932-A709-98ED2237255D}" type="pres">
      <dgm:prSet presAssocID="{22FC26FE-3FD1-493B-ACC3-9FFFDCDC0FA5}" presName="sibTransComposite" presStyleCnt="0"/>
      <dgm:spPr/>
    </dgm:pt>
    <dgm:pt modelId="{69D1A2B0-A411-4327-B5C5-DAC5E26B6B2B}" type="pres">
      <dgm:prSet presAssocID="{58761447-F755-450E-8A6A-BA59F2A2D87A}" presName="compositeNode" presStyleCnt="0"/>
      <dgm:spPr/>
    </dgm:pt>
    <dgm:pt modelId="{82948A9B-1928-4E56-8020-3B2549CC855C}" type="pres">
      <dgm:prSet presAssocID="{58761447-F755-450E-8A6A-BA59F2A2D87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56DC066-EA47-44A0-BF4D-2355E33135B5}" type="pres">
      <dgm:prSet presAssocID="{58761447-F755-450E-8A6A-BA59F2A2D87A}" presName="parSh" presStyleCnt="0"/>
      <dgm:spPr/>
    </dgm:pt>
    <dgm:pt modelId="{50AD8146-CC46-43F9-BFBB-B6F6CD54208B}" type="pres">
      <dgm:prSet presAssocID="{58761447-F755-450E-8A6A-BA59F2A2D87A}" presName="lineNode" presStyleLbl="alignAccFollowNode1" presStyleIdx="3" presStyleCnt="12"/>
      <dgm:spPr/>
    </dgm:pt>
    <dgm:pt modelId="{65CAB1EB-3C6B-4507-8096-FA3BD59D79A9}" type="pres">
      <dgm:prSet presAssocID="{58761447-F755-450E-8A6A-BA59F2A2D87A}" presName="lineArrowNode" presStyleLbl="alignAccFollowNode1" presStyleIdx="4" presStyleCnt="12"/>
      <dgm:spPr/>
    </dgm:pt>
    <dgm:pt modelId="{059FA5F9-C8AB-49C4-A40A-5C49EBED1ECF}" type="pres">
      <dgm:prSet presAssocID="{BA71D2C0-6A9D-4791-A849-168ED2B61F09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BFA6BEE7-290B-45ED-8679-F3734417F6D2}" type="pres">
      <dgm:prSet presAssocID="{BA71D2C0-6A9D-4791-A849-168ED2B61F09}" presName="spacerBetweenCircleAndCallout" presStyleCnt="0">
        <dgm:presLayoutVars/>
      </dgm:prSet>
      <dgm:spPr/>
    </dgm:pt>
    <dgm:pt modelId="{FF71F8DC-CBF0-427F-9A25-27FDEEF540B9}" type="pres">
      <dgm:prSet presAssocID="{58761447-F755-450E-8A6A-BA59F2A2D87A}" presName="nodeText" presStyleLbl="alignAccFollowNode1" presStyleIdx="5" presStyleCnt="12">
        <dgm:presLayoutVars>
          <dgm:bulletEnabled val="1"/>
        </dgm:presLayoutVars>
      </dgm:prSet>
      <dgm:spPr/>
    </dgm:pt>
    <dgm:pt modelId="{CFE6D152-9A93-4BC2-909D-95AE0449E302}" type="pres">
      <dgm:prSet presAssocID="{BA71D2C0-6A9D-4791-A849-168ED2B61F09}" presName="sibTransComposite" presStyleCnt="0"/>
      <dgm:spPr/>
    </dgm:pt>
    <dgm:pt modelId="{D593B111-D94F-44B6-862F-7D5364575DFA}" type="pres">
      <dgm:prSet presAssocID="{FD6BA5D0-5DAF-4E7A-B7BF-2639A79AAE41}" presName="compositeNode" presStyleCnt="0"/>
      <dgm:spPr/>
    </dgm:pt>
    <dgm:pt modelId="{FADA21DB-40E6-4BF2-800E-2E0A1D211C83}" type="pres">
      <dgm:prSet presAssocID="{FD6BA5D0-5DAF-4E7A-B7BF-2639A79AAE4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3F12CAF-4C99-4CA0-B942-42486852946A}" type="pres">
      <dgm:prSet presAssocID="{FD6BA5D0-5DAF-4E7A-B7BF-2639A79AAE41}" presName="parSh" presStyleCnt="0"/>
      <dgm:spPr/>
    </dgm:pt>
    <dgm:pt modelId="{57CA79A0-EFDE-4B4E-B283-D1BC26AD2389}" type="pres">
      <dgm:prSet presAssocID="{FD6BA5D0-5DAF-4E7A-B7BF-2639A79AAE41}" presName="lineNode" presStyleLbl="alignAccFollowNode1" presStyleIdx="6" presStyleCnt="12"/>
      <dgm:spPr/>
    </dgm:pt>
    <dgm:pt modelId="{766E45FD-B67C-41FA-B94B-3C253CA98303}" type="pres">
      <dgm:prSet presAssocID="{FD6BA5D0-5DAF-4E7A-B7BF-2639A79AAE41}" presName="lineArrowNode" presStyleLbl="alignAccFollowNode1" presStyleIdx="7" presStyleCnt="12"/>
      <dgm:spPr/>
    </dgm:pt>
    <dgm:pt modelId="{E51CEAD9-EC1C-4446-A55A-BF70C9202768}" type="pres">
      <dgm:prSet presAssocID="{4EA37557-2964-411E-8C53-8990D66D0E87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ADF60413-0514-45A1-9063-FE2BCBB675FC}" type="pres">
      <dgm:prSet presAssocID="{4EA37557-2964-411E-8C53-8990D66D0E87}" presName="spacerBetweenCircleAndCallout" presStyleCnt="0">
        <dgm:presLayoutVars/>
      </dgm:prSet>
      <dgm:spPr/>
    </dgm:pt>
    <dgm:pt modelId="{4BDE6911-3453-460B-BBC8-285CD3714327}" type="pres">
      <dgm:prSet presAssocID="{FD6BA5D0-5DAF-4E7A-B7BF-2639A79AAE41}" presName="nodeText" presStyleLbl="alignAccFollowNode1" presStyleIdx="8" presStyleCnt="12">
        <dgm:presLayoutVars>
          <dgm:bulletEnabled val="1"/>
        </dgm:presLayoutVars>
      </dgm:prSet>
      <dgm:spPr/>
    </dgm:pt>
    <dgm:pt modelId="{B36E777F-C173-4A1D-9BD2-582CD96F3A4F}" type="pres">
      <dgm:prSet presAssocID="{4EA37557-2964-411E-8C53-8990D66D0E87}" presName="sibTransComposite" presStyleCnt="0"/>
      <dgm:spPr/>
    </dgm:pt>
    <dgm:pt modelId="{F6C2CAE5-8E76-42B2-8131-F0B8B1917E4E}" type="pres">
      <dgm:prSet presAssocID="{CF7D28EA-E21D-4B12-A26D-CC16839C13EB}" presName="compositeNode" presStyleCnt="0"/>
      <dgm:spPr/>
    </dgm:pt>
    <dgm:pt modelId="{4EE8CDB8-5C23-472B-B66C-615A4E85DA44}" type="pres">
      <dgm:prSet presAssocID="{CF7D28EA-E21D-4B12-A26D-CC16839C13E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3B40E87-9FE8-4AC4-8AD8-07B8B624ED47}" type="pres">
      <dgm:prSet presAssocID="{CF7D28EA-E21D-4B12-A26D-CC16839C13EB}" presName="parSh" presStyleCnt="0"/>
      <dgm:spPr/>
    </dgm:pt>
    <dgm:pt modelId="{D3471E02-6063-4AEC-8EBE-791C4721A5B2}" type="pres">
      <dgm:prSet presAssocID="{CF7D28EA-E21D-4B12-A26D-CC16839C13EB}" presName="lineNode" presStyleLbl="alignAccFollowNode1" presStyleIdx="9" presStyleCnt="12"/>
      <dgm:spPr/>
    </dgm:pt>
    <dgm:pt modelId="{B114D035-B92F-48B3-924F-447EA2C28556}" type="pres">
      <dgm:prSet presAssocID="{CF7D28EA-E21D-4B12-A26D-CC16839C13EB}" presName="lineArrowNode" presStyleLbl="alignAccFollowNode1" presStyleIdx="10" presStyleCnt="12"/>
      <dgm:spPr/>
    </dgm:pt>
    <dgm:pt modelId="{51F19348-9F38-457B-80F0-F6C0983EE5BD}" type="pres">
      <dgm:prSet presAssocID="{497D16B6-BFD3-487C-8B4D-EB84C6ABB347}" presName="sibTransNodeCircle" presStyleLbl="alignNode1" presStyleIdx="3" presStyleCnt="4">
        <dgm:presLayoutVars>
          <dgm:chMax val="0"/>
          <dgm:bulletEnabled/>
        </dgm:presLayoutVars>
      </dgm:prSet>
      <dgm:spPr/>
    </dgm:pt>
    <dgm:pt modelId="{DCAAA785-C592-4301-AFB6-AE7C711F1694}" type="pres">
      <dgm:prSet presAssocID="{497D16B6-BFD3-487C-8B4D-EB84C6ABB347}" presName="spacerBetweenCircleAndCallout" presStyleCnt="0">
        <dgm:presLayoutVars/>
      </dgm:prSet>
      <dgm:spPr/>
    </dgm:pt>
    <dgm:pt modelId="{F8DE375D-68B9-4AD7-BE88-065DCEB0929B}" type="pres">
      <dgm:prSet presAssocID="{CF7D28EA-E21D-4B12-A26D-CC16839C13EB}" presName="nodeText" presStyleLbl="alignAccFollowNode1" presStyleIdx="11" presStyleCnt="12">
        <dgm:presLayoutVars>
          <dgm:bulletEnabled val="1"/>
        </dgm:presLayoutVars>
      </dgm:prSet>
      <dgm:spPr/>
    </dgm:pt>
  </dgm:ptLst>
  <dgm:cxnLst>
    <dgm:cxn modelId="{3E08FE0B-7FDE-4165-AF8B-7474C57EF1CE}" type="presOf" srcId="{22FC26FE-3FD1-493B-ACC3-9FFFDCDC0FA5}" destId="{B8D149AE-E6CF-4DB0-96FD-50D8B64BA9C4}" srcOrd="0" destOrd="0" presId="urn:microsoft.com/office/officeart/2016/7/layout/LinearArrowProcessNumbered"/>
    <dgm:cxn modelId="{55438036-A88C-4AB5-9871-AC49552D2CC5}" srcId="{A71C92B7-6488-4779-8420-E4FC901EEAD8}" destId="{58761447-F755-450E-8A6A-BA59F2A2D87A}" srcOrd="1" destOrd="0" parTransId="{5E15EAE9-E346-48BB-B284-B93E9D12D1F0}" sibTransId="{BA71D2C0-6A9D-4791-A849-168ED2B61F09}"/>
    <dgm:cxn modelId="{E107F85F-E0BE-40A9-9A01-C955658C1EB5}" type="presOf" srcId="{A71C92B7-6488-4779-8420-E4FC901EEAD8}" destId="{2A956BA8-5283-487D-8C1F-F1683B749C17}" srcOrd="0" destOrd="0" presId="urn:microsoft.com/office/officeart/2016/7/layout/LinearArrowProcessNumbered"/>
    <dgm:cxn modelId="{D8089C41-EFEE-4B1D-903A-0FCF425F411D}" type="presOf" srcId="{CF7D28EA-E21D-4B12-A26D-CC16839C13EB}" destId="{F8DE375D-68B9-4AD7-BE88-065DCEB0929B}" srcOrd="0" destOrd="0" presId="urn:microsoft.com/office/officeart/2016/7/layout/LinearArrowProcessNumbered"/>
    <dgm:cxn modelId="{9AA0D655-FEB1-4E4E-88DC-1F95CAC253B9}" srcId="{A71C92B7-6488-4779-8420-E4FC901EEAD8}" destId="{FD6BA5D0-5DAF-4E7A-B7BF-2639A79AAE41}" srcOrd="2" destOrd="0" parTransId="{745D5066-228B-483C-8877-D08FF1569148}" sibTransId="{4EA37557-2964-411E-8C53-8990D66D0E87}"/>
    <dgm:cxn modelId="{609D5C7A-DA8A-42D4-8F98-3E1DFF4D20BD}" srcId="{A71C92B7-6488-4779-8420-E4FC901EEAD8}" destId="{CF7D28EA-E21D-4B12-A26D-CC16839C13EB}" srcOrd="3" destOrd="0" parTransId="{0E341E6F-7EC7-492D-AD2E-39A1A5DE89B1}" sibTransId="{497D16B6-BFD3-487C-8B4D-EB84C6ABB347}"/>
    <dgm:cxn modelId="{40544E8B-6D98-413D-B655-5DC075251604}" type="presOf" srcId="{4EA37557-2964-411E-8C53-8990D66D0E87}" destId="{E51CEAD9-EC1C-4446-A55A-BF70C9202768}" srcOrd="0" destOrd="0" presId="urn:microsoft.com/office/officeart/2016/7/layout/LinearArrowProcessNumbered"/>
    <dgm:cxn modelId="{CCEA9A8E-91F8-47C6-9920-CBE173BAA169}" type="presOf" srcId="{D6A90556-120A-4314-822B-671BE403D554}" destId="{DFB94538-BD15-45DA-AA9C-8F36FB36D103}" srcOrd="0" destOrd="0" presId="urn:microsoft.com/office/officeart/2016/7/layout/LinearArrowProcessNumbered"/>
    <dgm:cxn modelId="{30033597-8D58-4246-B7DB-BF78733E2402}" srcId="{A71C92B7-6488-4779-8420-E4FC901EEAD8}" destId="{D6A90556-120A-4314-822B-671BE403D554}" srcOrd="0" destOrd="0" parTransId="{499C91DF-DA06-4B66-A6F7-6E779F86D7DF}" sibTransId="{22FC26FE-3FD1-493B-ACC3-9FFFDCDC0FA5}"/>
    <dgm:cxn modelId="{F6F63DB1-EC4A-425A-BC8C-51BE3E3366F9}" type="presOf" srcId="{FD6BA5D0-5DAF-4E7A-B7BF-2639A79AAE41}" destId="{4BDE6911-3453-460B-BBC8-285CD3714327}" srcOrd="0" destOrd="0" presId="urn:microsoft.com/office/officeart/2016/7/layout/LinearArrowProcessNumbered"/>
    <dgm:cxn modelId="{3481B7B1-26E4-44DA-A34C-78C4FE1868C3}" type="presOf" srcId="{BA71D2C0-6A9D-4791-A849-168ED2B61F09}" destId="{059FA5F9-C8AB-49C4-A40A-5C49EBED1ECF}" srcOrd="0" destOrd="0" presId="urn:microsoft.com/office/officeart/2016/7/layout/LinearArrowProcessNumbered"/>
    <dgm:cxn modelId="{3DF3E3CB-6DBF-448D-9BBB-1598D291F854}" type="presOf" srcId="{58761447-F755-450E-8A6A-BA59F2A2D87A}" destId="{FF71F8DC-CBF0-427F-9A25-27FDEEF540B9}" srcOrd="0" destOrd="0" presId="urn:microsoft.com/office/officeart/2016/7/layout/LinearArrowProcessNumbered"/>
    <dgm:cxn modelId="{A1BDCAD5-5970-422A-A052-04EEF2CC1AFD}" type="presOf" srcId="{497D16B6-BFD3-487C-8B4D-EB84C6ABB347}" destId="{51F19348-9F38-457B-80F0-F6C0983EE5BD}" srcOrd="0" destOrd="0" presId="urn:microsoft.com/office/officeart/2016/7/layout/LinearArrowProcessNumbered"/>
    <dgm:cxn modelId="{565BB362-07C3-456F-9B3F-87B0F50EBD8F}" type="presParOf" srcId="{2A956BA8-5283-487D-8C1F-F1683B749C17}" destId="{8FABE1F9-E514-4444-83B5-3A11E249CBB9}" srcOrd="0" destOrd="0" presId="urn:microsoft.com/office/officeart/2016/7/layout/LinearArrowProcessNumbered"/>
    <dgm:cxn modelId="{408C4AFE-EEE8-4B2E-A719-99858A1D5F2A}" type="presParOf" srcId="{8FABE1F9-E514-4444-83B5-3A11E249CBB9}" destId="{63E7F685-B44A-489A-9BD0-3C22FF4B603B}" srcOrd="0" destOrd="0" presId="urn:microsoft.com/office/officeart/2016/7/layout/LinearArrowProcessNumbered"/>
    <dgm:cxn modelId="{16D08D8A-0618-405D-8196-8DDEDDD840A1}" type="presParOf" srcId="{8FABE1F9-E514-4444-83B5-3A11E249CBB9}" destId="{24171FA0-E2A2-4C2A-BF2D-1A3B49E73EAC}" srcOrd="1" destOrd="0" presId="urn:microsoft.com/office/officeart/2016/7/layout/LinearArrowProcessNumbered"/>
    <dgm:cxn modelId="{444152B1-31AF-4A61-BA0A-92EB6AC43740}" type="presParOf" srcId="{24171FA0-E2A2-4C2A-BF2D-1A3B49E73EAC}" destId="{BBC162F0-F549-461B-8F59-9D114F4233E0}" srcOrd="0" destOrd="0" presId="urn:microsoft.com/office/officeart/2016/7/layout/LinearArrowProcessNumbered"/>
    <dgm:cxn modelId="{B073A0CB-28C9-4DA6-A0AF-EBF824434FBE}" type="presParOf" srcId="{24171FA0-E2A2-4C2A-BF2D-1A3B49E73EAC}" destId="{1465EC19-A99F-4510-A9B4-C013236D3175}" srcOrd="1" destOrd="0" presId="urn:microsoft.com/office/officeart/2016/7/layout/LinearArrowProcessNumbered"/>
    <dgm:cxn modelId="{AF1C8C7F-1F5E-484C-AAA2-5BB16F7EACA3}" type="presParOf" srcId="{24171FA0-E2A2-4C2A-BF2D-1A3B49E73EAC}" destId="{B8D149AE-E6CF-4DB0-96FD-50D8B64BA9C4}" srcOrd="2" destOrd="0" presId="urn:microsoft.com/office/officeart/2016/7/layout/LinearArrowProcessNumbered"/>
    <dgm:cxn modelId="{14EFCB3C-C767-4D87-8657-E1B06A5F06DA}" type="presParOf" srcId="{24171FA0-E2A2-4C2A-BF2D-1A3B49E73EAC}" destId="{D7F6A38A-4842-4866-81EE-C3CE9AA2A06D}" srcOrd="3" destOrd="0" presId="urn:microsoft.com/office/officeart/2016/7/layout/LinearArrowProcessNumbered"/>
    <dgm:cxn modelId="{ED4F20AA-BAD6-48D5-AC0B-F48940771F4B}" type="presParOf" srcId="{8FABE1F9-E514-4444-83B5-3A11E249CBB9}" destId="{DFB94538-BD15-45DA-AA9C-8F36FB36D103}" srcOrd="2" destOrd="0" presId="urn:microsoft.com/office/officeart/2016/7/layout/LinearArrowProcessNumbered"/>
    <dgm:cxn modelId="{6AA255B7-014A-4C71-8B83-A391F14BEC1C}" type="presParOf" srcId="{2A956BA8-5283-487D-8C1F-F1683B749C17}" destId="{3C77C2AE-21A6-4932-A709-98ED2237255D}" srcOrd="1" destOrd="0" presId="urn:microsoft.com/office/officeart/2016/7/layout/LinearArrowProcessNumbered"/>
    <dgm:cxn modelId="{C3B2F1AB-C72C-4960-A72C-135525AB31D2}" type="presParOf" srcId="{2A956BA8-5283-487D-8C1F-F1683B749C17}" destId="{69D1A2B0-A411-4327-B5C5-DAC5E26B6B2B}" srcOrd="2" destOrd="0" presId="urn:microsoft.com/office/officeart/2016/7/layout/LinearArrowProcessNumbered"/>
    <dgm:cxn modelId="{859087F7-3ED5-4989-AA19-5792AD3E0CD9}" type="presParOf" srcId="{69D1A2B0-A411-4327-B5C5-DAC5E26B6B2B}" destId="{82948A9B-1928-4E56-8020-3B2549CC855C}" srcOrd="0" destOrd="0" presId="urn:microsoft.com/office/officeart/2016/7/layout/LinearArrowProcessNumbered"/>
    <dgm:cxn modelId="{1E7537EE-3F55-4E37-B639-CDFF44D707A9}" type="presParOf" srcId="{69D1A2B0-A411-4327-B5C5-DAC5E26B6B2B}" destId="{D56DC066-EA47-44A0-BF4D-2355E33135B5}" srcOrd="1" destOrd="0" presId="urn:microsoft.com/office/officeart/2016/7/layout/LinearArrowProcessNumbered"/>
    <dgm:cxn modelId="{5EC209A2-F054-4F56-9018-B717D0643843}" type="presParOf" srcId="{D56DC066-EA47-44A0-BF4D-2355E33135B5}" destId="{50AD8146-CC46-43F9-BFBB-B6F6CD54208B}" srcOrd="0" destOrd="0" presId="urn:microsoft.com/office/officeart/2016/7/layout/LinearArrowProcessNumbered"/>
    <dgm:cxn modelId="{0D03AE8D-B9D0-4B64-8BF8-784D4F346D9A}" type="presParOf" srcId="{D56DC066-EA47-44A0-BF4D-2355E33135B5}" destId="{65CAB1EB-3C6B-4507-8096-FA3BD59D79A9}" srcOrd="1" destOrd="0" presId="urn:microsoft.com/office/officeart/2016/7/layout/LinearArrowProcessNumbered"/>
    <dgm:cxn modelId="{FADFF271-DBBA-4B51-B4E5-D030F7723AA3}" type="presParOf" srcId="{D56DC066-EA47-44A0-BF4D-2355E33135B5}" destId="{059FA5F9-C8AB-49C4-A40A-5C49EBED1ECF}" srcOrd="2" destOrd="0" presId="urn:microsoft.com/office/officeart/2016/7/layout/LinearArrowProcessNumbered"/>
    <dgm:cxn modelId="{C105CE65-F85D-446F-95AB-45A311DACB93}" type="presParOf" srcId="{D56DC066-EA47-44A0-BF4D-2355E33135B5}" destId="{BFA6BEE7-290B-45ED-8679-F3734417F6D2}" srcOrd="3" destOrd="0" presId="urn:microsoft.com/office/officeart/2016/7/layout/LinearArrowProcessNumbered"/>
    <dgm:cxn modelId="{529FF118-9949-4212-BD1A-D11996B8B2C8}" type="presParOf" srcId="{69D1A2B0-A411-4327-B5C5-DAC5E26B6B2B}" destId="{FF71F8DC-CBF0-427F-9A25-27FDEEF540B9}" srcOrd="2" destOrd="0" presId="urn:microsoft.com/office/officeart/2016/7/layout/LinearArrowProcessNumbered"/>
    <dgm:cxn modelId="{9A81726F-99B9-439E-91D9-A032A1EB5410}" type="presParOf" srcId="{2A956BA8-5283-487D-8C1F-F1683B749C17}" destId="{CFE6D152-9A93-4BC2-909D-95AE0449E302}" srcOrd="3" destOrd="0" presId="urn:microsoft.com/office/officeart/2016/7/layout/LinearArrowProcessNumbered"/>
    <dgm:cxn modelId="{E37744F2-4539-4EE7-ADCF-7FEAB9CF9B7D}" type="presParOf" srcId="{2A956BA8-5283-487D-8C1F-F1683B749C17}" destId="{D593B111-D94F-44B6-862F-7D5364575DFA}" srcOrd="4" destOrd="0" presId="urn:microsoft.com/office/officeart/2016/7/layout/LinearArrowProcessNumbered"/>
    <dgm:cxn modelId="{CF3A435B-ACDA-49F5-B824-99534848D0D6}" type="presParOf" srcId="{D593B111-D94F-44B6-862F-7D5364575DFA}" destId="{FADA21DB-40E6-4BF2-800E-2E0A1D211C83}" srcOrd="0" destOrd="0" presId="urn:microsoft.com/office/officeart/2016/7/layout/LinearArrowProcessNumbered"/>
    <dgm:cxn modelId="{50DCACD2-D90F-48C7-B73A-45401CC91DF5}" type="presParOf" srcId="{D593B111-D94F-44B6-862F-7D5364575DFA}" destId="{13F12CAF-4C99-4CA0-B942-42486852946A}" srcOrd="1" destOrd="0" presId="urn:microsoft.com/office/officeart/2016/7/layout/LinearArrowProcessNumbered"/>
    <dgm:cxn modelId="{98055BC5-86DB-47CD-8DB4-E6B3AA93CA4C}" type="presParOf" srcId="{13F12CAF-4C99-4CA0-B942-42486852946A}" destId="{57CA79A0-EFDE-4B4E-B283-D1BC26AD2389}" srcOrd="0" destOrd="0" presId="urn:microsoft.com/office/officeart/2016/7/layout/LinearArrowProcessNumbered"/>
    <dgm:cxn modelId="{BEE17B30-0350-4A8C-BBB9-E24B22638AE1}" type="presParOf" srcId="{13F12CAF-4C99-4CA0-B942-42486852946A}" destId="{766E45FD-B67C-41FA-B94B-3C253CA98303}" srcOrd="1" destOrd="0" presId="urn:microsoft.com/office/officeart/2016/7/layout/LinearArrowProcessNumbered"/>
    <dgm:cxn modelId="{D7BD445B-E18B-4415-B1B1-16EFCA18F5DE}" type="presParOf" srcId="{13F12CAF-4C99-4CA0-B942-42486852946A}" destId="{E51CEAD9-EC1C-4446-A55A-BF70C9202768}" srcOrd="2" destOrd="0" presId="urn:microsoft.com/office/officeart/2016/7/layout/LinearArrowProcessNumbered"/>
    <dgm:cxn modelId="{3605872F-ED6E-41AE-954D-3C2226290A7A}" type="presParOf" srcId="{13F12CAF-4C99-4CA0-B942-42486852946A}" destId="{ADF60413-0514-45A1-9063-FE2BCBB675FC}" srcOrd="3" destOrd="0" presId="urn:microsoft.com/office/officeart/2016/7/layout/LinearArrowProcessNumbered"/>
    <dgm:cxn modelId="{2868A03A-9981-48E3-AD54-B4505691CB45}" type="presParOf" srcId="{D593B111-D94F-44B6-862F-7D5364575DFA}" destId="{4BDE6911-3453-460B-BBC8-285CD3714327}" srcOrd="2" destOrd="0" presId="urn:microsoft.com/office/officeart/2016/7/layout/LinearArrowProcessNumbered"/>
    <dgm:cxn modelId="{A9284CA8-C1EC-47B1-A5DF-B818BD120996}" type="presParOf" srcId="{2A956BA8-5283-487D-8C1F-F1683B749C17}" destId="{B36E777F-C173-4A1D-9BD2-582CD96F3A4F}" srcOrd="5" destOrd="0" presId="urn:microsoft.com/office/officeart/2016/7/layout/LinearArrowProcessNumbered"/>
    <dgm:cxn modelId="{98645ED8-45C2-46AD-BF84-9C4AF0152866}" type="presParOf" srcId="{2A956BA8-5283-487D-8C1F-F1683B749C17}" destId="{F6C2CAE5-8E76-42B2-8131-F0B8B1917E4E}" srcOrd="6" destOrd="0" presId="urn:microsoft.com/office/officeart/2016/7/layout/LinearArrowProcessNumbered"/>
    <dgm:cxn modelId="{74FF0000-C991-42D9-8341-CE2CAB5C5AC3}" type="presParOf" srcId="{F6C2CAE5-8E76-42B2-8131-F0B8B1917E4E}" destId="{4EE8CDB8-5C23-472B-B66C-615A4E85DA44}" srcOrd="0" destOrd="0" presId="urn:microsoft.com/office/officeart/2016/7/layout/LinearArrowProcessNumbered"/>
    <dgm:cxn modelId="{3999639C-5FB3-4943-96D3-0BEFEE5E4C68}" type="presParOf" srcId="{F6C2CAE5-8E76-42B2-8131-F0B8B1917E4E}" destId="{33B40E87-9FE8-4AC4-8AD8-07B8B624ED47}" srcOrd="1" destOrd="0" presId="urn:microsoft.com/office/officeart/2016/7/layout/LinearArrowProcessNumbered"/>
    <dgm:cxn modelId="{2AA0B41B-393B-44D0-9301-0DAB54068EF9}" type="presParOf" srcId="{33B40E87-9FE8-4AC4-8AD8-07B8B624ED47}" destId="{D3471E02-6063-4AEC-8EBE-791C4721A5B2}" srcOrd="0" destOrd="0" presId="urn:microsoft.com/office/officeart/2016/7/layout/LinearArrowProcessNumbered"/>
    <dgm:cxn modelId="{2A18D637-8889-4C67-ACFA-935FAA01E81D}" type="presParOf" srcId="{33B40E87-9FE8-4AC4-8AD8-07B8B624ED47}" destId="{B114D035-B92F-48B3-924F-447EA2C28556}" srcOrd="1" destOrd="0" presId="urn:microsoft.com/office/officeart/2016/7/layout/LinearArrowProcessNumbered"/>
    <dgm:cxn modelId="{8A017ECF-B400-4C0F-A39E-9D9B9123E890}" type="presParOf" srcId="{33B40E87-9FE8-4AC4-8AD8-07B8B624ED47}" destId="{51F19348-9F38-457B-80F0-F6C0983EE5BD}" srcOrd="2" destOrd="0" presId="urn:microsoft.com/office/officeart/2016/7/layout/LinearArrowProcessNumbered"/>
    <dgm:cxn modelId="{99CC2632-8B5B-4E4E-8BC7-6C15304A1411}" type="presParOf" srcId="{33B40E87-9FE8-4AC4-8AD8-07B8B624ED47}" destId="{DCAAA785-C592-4301-AFB6-AE7C711F1694}" srcOrd="3" destOrd="0" presId="urn:microsoft.com/office/officeart/2016/7/layout/LinearArrowProcessNumbered"/>
    <dgm:cxn modelId="{29059A88-F817-4DFE-8EA4-1549E52FDF0E}" type="presParOf" srcId="{F6C2CAE5-8E76-42B2-8131-F0B8B1917E4E}" destId="{F8DE375D-68B9-4AD7-BE88-065DCEB0929B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51E753-A7E2-4929-A14A-EE23FB3FC91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A15446-37E0-40B9-92B2-7BFDED47E6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Faster Insights:</a:t>
          </a:r>
          <a:r>
            <a:rPr lang="en-US" dirty="0"/>
            <a:t> Real-time sentiment analysis reduces lag in risk assessments.</a:t>
          </a:r>
        </a:p>
      </dgm:t>
    </dgm:pt>
    <dgm:pt modelId="{F69B64D2-9720-4C3D-A6A6-D3302AC0686E}" type="parTrans" cxnId="{76F19FAC-56E1-4036-9013-EB6634FE1DD1}">
      <dgm:prSet/>
      <dgm:spPr/>
      <dgm:t>
        <a:bodyPr/>
        <a:lstStyle/>
        <a:p>
          <a:endParaRPr lang="en-US"/>
        </a:p>
      </dgm:t>
    </dgm:pt>
    <dgm:pt modelId="{DBF5DEFC-9339-4A0A-936F-7785690F36A2}" type="sibTrans" cxnId="{76F19FAC-56E1-4036-9013-EB6634FE1DD1}">
      <dgm:prSet/>
      <dgm:spPr/>
      <dgm:t>
        <a:bodyPr/>
        <a:lstStyle/>
        <a:p>
          <a:endParaRPr lang="en-US"/>
        </a:p>
      </dgm:t>
    </dgm:pt>
    <dgm:pt modelId="{845A1609-A5AB-476C-A74C-D99519A703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Better Risk Assessment: </a:t>
          </a:r>
          <a:r>
            <a:rPr lang="en-US" dirty="0"/>
            <a:t>AI-driven reports improve decision-making accuracy by summarizing every possible aspect.</a:t>
          </a:r>
        </a:p>
      </dgm:t>
    </dgm:pt>
    <dgm:pt modelId="{9C364E31-80FB-47B0-9612-F44961E1C3AD}" type="parTrans" cxnId="{4CF247D2-A06E-4C02-A37E-F4B80E6220F0}">
      <dgm:prSet/>
      <dgm:spPr/>
      <dgm:t>
        <a:bodyPr/>
        <a:lstStyle/>
        <a:p>
          <a:endParaRPr lang="en-US"/>
        </a:p>
      </dgm:t>
    </dgm:pt>
    <dgm:pt modelId="{601CBC70-F231-429B-90AA-DAC5259DB0E3}" type="sibTrans" cxnId="{4CF247D2-A06E-4C02-A37E-F4B80E6220F0}">
      <dgm:prSet/>
      <dgm:spPr/>
      <dgm:t>
        <a:bodyPr/>
        <a:lstStyle/>
        <a:p>
          <a:endParaRPr lang="en-US"/>
        </a:p>
      </dgm:t>
    </dgm:pt>
    <dgm:pt modelId="{B5BD9851-10E5-4DE9-A776-B813783761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Cost Efficiency: </a:t>
          </a:r>
          <a:r>
            <a:rPr lang="en-US" dirty="0"/>
            <a:t>Automates manual analysis, reducing human effort. APIs will cost around $4/day with advance usage.</a:t>
          </a:r>
        </a:p>
      </dgm:t>
    </dgm:pt>
    <dgm:pt modelId="{8F7302BF-E1E9-4FDF-9D68-98FA6DF47852}" type="parTrans" cxnId="{8BE0D442-F8A8-4083-AB2C-ECEAC04796E1}">
      <dgm:prSet/>
      <dgm:spPr/>
      <dgm:t>
        <a:bodyPr/>
        <a:lstStyle/>
        <a:p>
          <a:endParaRPr lang="en-US"/>
        </a:p>
      </dgm:t>
    </dgm:pt>
    <dgm:pt modelId="{1BFA8B03-62FB-44B0-B96B-63D01064B4EF}" type="sibTrans" cxnId="{8BE0D442-F8A8-4083-AB2C-ECEAC04796E1}">
      <dgm:prSet/>
      <dgm:spPr/>
      <dgm:t>
        <a:bodyPr/>
        <a:lstStyle/>
        <a:p>
          <a:endParaRPr lang="en-US"/>
        </a:p>
      </dgm:t>
    </dgm:pt>
    <dgm:pt modelId="{95C436F9-AD0B-4664-B386-F757075245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Scalability: </a:t>
          </a:r>
          <a:r>
            <a:rPr lang="en-US" dirty="0"/>
            <a:t>Adaptable to give reports in any required format and can be updated by personalized formulas and weighted averages. </a:t>
          </a:r>
        </a:p>
      </dgm:t>
    </dgm:pt>
    <dgm:pt modelId="{699368D1-8CDF-4B0E-8A2A-8FA46D5000BE}" type="parTrans" cxnId="{78EE28F2-2568-433E-8AEF-82B9565701CA}">
      <dgm:prSet/>
      <dgm:spPr/>
      <dgm:t>
        <a:bodyPr/>
        <a:lstStyle/>
        <a:p>
          <a:endParaRPr lang="en-US"/>
        </a:p>
      </dgm:t>
    </dgm:pt>
    <dgm:pt modelId="{552794B2-7491-451C-8CB4-FA89ECC40E9B}" type="sibTrans" cxnId="{78EE28F2-2568-433E-8AEF-82B9565701CA}">
      <dgm:prSet/>
      <dgm:spPr/>
      <dgm:t>
        <a:bodyPr/>
        <a:lstStyle/>
        <a:p>
          <a:endParaRPr lang="en-US"/>
        </a:p>
      </dgm:t>
    </dgm:pt>
    <dgm:pt modelId="{F3AD8CBF-96F0-47E1-9BF9-45398A448707}" type="pres">
      <dgm:prSet presAssocID="{A651E753-A7E2-4929-A14A-EE23FB3FC91A}" presName="root" presStyleCnt="0">
        <dgm:presLayoutVars>
          <dgm:dir/>
          <dgm:resizeHandles val="exact"/>
        </dgm:presLayoutVars>
      </dgm:prSet>
      <dgm:spPr/>
    </dgm:pt>
    <dgm:pt modelId="{628EF18E-69C2-4FD8-B132-6EF3A40196EC}" type="pres">
      <dgm:prSet presAssocID="{A0A15446-37E0-40B9-92B2-7BFDED47E6BF}" presName="compNode" presStyleCnt="0"/>
      <dgm:spPr/>
    </dgm:pt>
    <dgm:pt modelId="{A1FEDA65-AA5E-4369-B608-25BEA9B20EB3}" type="pres">
      <dgm:prSet presAssocID="{A0A15446-37E0-40B9-92B2-7BFDED47E6BF}" presName="bgRect" presStyleLbl="bgShp" presStyleIdx="0" presStyleCnt="4"/>
      <dgm:spPr/>
    </dgm:pt>
    <dgm:pt modelId="{A9221BF4-FCDB-45FD-8264-6AAE40F37F9E}" type="pres">
      <dgm:prSet presAssocID="{A0A15446-37E0-40B9-92B2-7BFDED47E6B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9361F83-50B3-4F62-8785-58E9A9E291E3}" type="pres">
      <dgm:prSet presAssocID="{A0A15446-37E0-40B9-92B2-7BFDED47E6BF}" presName="spaceRect" presStyleCnt="0"/>
      <dgm:spPr/>
    </dgm:pt>
    <dgm:pt modelId="{241CA709-74EF-4E71-8527-5F280DB2F0DB}" type="pres">
      <dgm:prSet presAssocID="{A0A15446-37E0-40B9-92B2-7BFDED47E6BF}" presName="parTx" presStyleLbl="revTx" presStyleIdx="0" presStyleCnt="4">
        <dgm:presLayoutVars>
          <dgm:chMax val="0"/>
          <dgm:chPref val="0"/>
        </dgm:presLayoutVars>
      </dgm:prSet>
      <dgm:spPr/>
    </dgm:pt>
    <dgm:pt modelId="{AC14EDB3-B480-4ECD-BEA5-54B684AF946E}" type="pres">
      <dgm:prSet presAssocID="{DBF5DEFC-9339-4A0A-936F-7785690F36A2}" presName="sibTrans" presStyleCnt="0"/>
      <dgm:spPr/>
    </dgm:pt>
    <dgm:pt modelId="{06A73449-CA4C-4B8A-A542-AB91E6EE482F}" type="pres">
      <dgm:prSet presAssocID="{845A1609-A5AB-476C-A74C-D99519A7036F}" presName="compNode" presStyleCnt="0"/>
      <dgm:spPr/>
    </dgm:pt>
    <dgm:pt modelId="{2724D872-886F-457A-B894-75AF0B42DB4D}" type="pres">
      <dgm:prSet presAssocID="{845A1609-A5AB-476C-A74C-D99519A7036F}" presName="bgRect" presStyleLbl="bgShp" presStyleIdx="1" presStyleCnt="4"/>
      <dgm:spPr/>
    </dgm:pt>
    <dgm:pt modelId="{274233BA-5A57-4B68-AA0E-9B7647781C52}" type="pres">
      <dgm:prSet presAssocID="{845A1609-A5AB-476C-A74C-D99519A7036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88939EF-1B1B-4E11-B419-1D72B090D0D1}" type="pres">
      <dgm:prSet presAssocID="{845A1609-A5AB-476C-A74C-D99519A7036F}" presName="spaceRect" presStyleCnt="0"/>
      <dgm:spPr/>
    </dgm:pt>
    <dgm:pt modelId="{2F6C4589-67B2-441D-8406-9E33C2B76753}" type="pres">
      <dgm:prSet presAssocID="{845A1609-A5AB-476C-A74C-D99519A7036F}" presName="parTx" presStyleLbl="revTx" presStyleIdx="1" presStyleCnt="4">
        <dgm:presLayoutVars>
          <dgm:chMax val="0"/>
          <dgm:chPref val="0"/>
        </dgm:presLayoutVars>
      </dgm:prSet>
      <dgm:spPr/>
    </dgm:pt>
    <dgm:pt modelId="{02D040DD-B3DB-4E12-BA83-F38D8D430C19}" type="pres">
      <dgm:prSet presAssocID="{601CBC70-F231-429B-90AA-DAC5259DB0E3}" presName="sibTrans" presStyleCnt="0"/>
      <dgm:spPr/>
    </dgm:pt>
    <dgm:pt modelId="{C7D78068-C362-44A5-B539-EEA95AD3F727}" type="pres">
      <dgm:prSet presAssocID="{B5BD9851-10E5-4DE9-A776-B813783761E7}" presName="compNode" presStyleCnt="0"/>
      <dgm:spPr/>
    </dgm:pt>
    <dgm:pt modelId="{19E14E90-A2E2-402E-9408-6FE28EEA4EF2}" type="pres">
      <dgm:prSet presAssocID="{B5BD9851-10E5-4DE9-A776-B813783761E7}" presName="bgRect" presStyleLbl="bgShp" presStyleIdx="2" presStyleCnt="4"/>
      <dgm:spPr/>
    </dgm:pt>
    <dgm:pt modelId="{1D938EEF-A6CF-4AE0-84F1-76B40526684C}" type="pres">
      <dgm:prSet presAssocID="{B5BD9851-10E5-4DE9-A776-B813783761E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804717D-3CB1-498C-8E3C-C120631BA629}" type="pres">
      <dgm:prSet presAssocID="{B5BD9851-10E5-4DE9-A776-B813783761E7}" presName="spaceRect" presStyleCnt="0"/>
      <dgm:spPr/>
    </dgm:pt>
    <dgm:pt modelId="{7AE171EC-263C-4B3F-B585-2F6D7A345EFC}" type="pres">
      <dgm:prSet presAssocID="{B5BD9851-10E5-4DE9-A776-B813783761E7}" presName="parTx" presStyleLbl="revTx" presStyleIdx="2" presStyleCnt="4">
        <dgm:presLayoutVars>
          <dgm:chMax val="0"/>
          <dgm:chPref val="0"/>
        </dgm:presLayoutVars>
      </dgm:prSet>
      <dgm:spPr/>
    </dgm:pt>
    <dgm:pt modelId="{FE63F3AC-55DD-46FD-8D64-9E81169A4C03}" type="pres">
      <dgm:prSet presAssocID="{1BFA8B03-62FB-44B0-B96B-63D01064B4EF}" presName="sibTrans" presStyleCnt="0"/>
      <dgm:spPr/>
    </dgm:pt>
    <dgm:pt modelId="{C00AE9C2-E2A9-4277-A217-5DED617BE681}" type="pres">
      <dgm:prSet presAssocID="{95C436F9-AD0B-4664-B386-F75707524552}" presName="compNode" presStyleCnt="0"/>
      <dgm:spPr/>
    </dgm:pt>
    <dgm:pt modelId="{FA6EBBF1-EDC0-48F2-BD4B-C3904C8D68BD}" type="pres">
      <dgm:prSet presAssocID="{95C436F9-AD0B-4664-B386-F75707524552}" presName="bgRect" presStyleLbl="bgShp" presStyleIdx="3" presStyleCnt="4"/>
      <dgm:spPr/>
    </dgm:pt>
    <dgm:pt modelId="{BE17FDA6-C08A-4E34-AA8F-1F3A4743BEF5}" type="pres">
      <dgm:prSet presAssocID="{95C436F9-AD0B-4664-B386-F7570752455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2BC3116E-3AB1-4666-8C5D-FF4C221DE846}" type="pres">
      <dgm:prSet presAssocID="{95C436F9-AD0B-4664-B386-F75707524552}" presName="spaceRect" presStyleCnt="0"/>
      <dgm:spPr/>
    </dgm:pt>
    <dgm:pt modelId="{B240CE08-94F4-49B0-9715-DFD1028DF6FA}" type="pres">
      <dgm:prSet presAssocID="{95C436F9-AD0B-4664-B386-F7570752455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18C1703-2B3E-4FA6-9404-07DD55197091}" type="presOf" srcId="{B5BD9851-10E5-4DE9-A776-B813783761E7}" destId="{7AE171EC-263C-4B3F-B585-2F6D7A345EFC}" srcOrd="0" destOrd="0" presId="urn:microsoft.com/office/officeart/2018/2/layout/IconVerticalSolidList"/>
    <dgm:cxn modelId="{019D3805-7FC6-4E23-89DD-DF92F280B605}" type="presOf" srcId="{A0A15446-37E0-40B9-92B2-7BFDED47E6BF}" destId="{241CA709-74EF-4E71-8527-5F280DB2F0DB}" srcOrd="0" destOrd="0" presId="urn:microsoft.com/office/officeart/2018/2/layout/IconVerticalSolidList"/>
    <dgm:cxn modelId="{3E89C211-010E-4845-9433-3E5AEA53A41D}" type="presOf" srcId="{A651E753-A7E2-4929-A14A-EE23FB3FC91A}" destId="{F3AD8CBF-96F0-47E1-9BF9-45398A448707}" srcOrd="0" destOrd="0" presId="urn:microsoft.com/office/officeart/2018/2/layout/IconVerticalSolidList"/>
    <dgm:cxn modelId="{8481F63D-EFA8-4654-808D-157B52CCA550}" type="presOf" srcId="{845A1609-A5AB-476C-A74C-D99519A7036F}" destId="{2F6C4589-67B2-441D-8406-9E33C2B76753}" srcOrd="0" destOrd="0" presId="urn:microsoft.com/office/officeart/2018/2/layout/IconVerticalSolidList"/>
    <dgm:cxn modelId="{8BE0D442-F8A8-4083-AB2C-ECEAC04796E1}" srcId="{A651E753-A7E2-4929-A14A-EE23FB3FC91A}" destId="{B5BD9851-10E5-4DE9-A776-B813783761E7}" srcOrd="2" destOrd="0" parTransId="{8F7302BF-E1E9-4FDF-9D68-98FA6DF47852}" sibTransId="{1BFA8B03-62FB-44B0-B96B-63D01064B4EF}"/>
    <dgm:cxn modelId="{FAFF836A-98F4-41AB-BE8F-9DAFDAB01E82}" type="presOf" srcId="{95C436F9-AD0B-4664-B386-F75707524552}" destId="{B240CE08-94F4-49B0-9715-DFD1028DF6FA}" srcOrd="0" destOrd="0" presId="urn:microsoft.com/office/officeart/2018/2/layout/IconVerticalSolidList"/>
    <dgm:cxn modelId="{76F19FAC-56E1-4036-9013-EB6634FE1DD1}" srcId="{A651E753-A7E2-4929-A14A-EE23FB3FC91A}" destId="{A0A15446-37E0-40B9-92B2-7BFDED47E6BF}" srcOrd="0" destOrd="0" parTransId="{F69B64D2-9720-4C3D-A6A6-D3302AC0686E}" sibTransId="{DBF5DEFC-9339-4A0A-936F-7785690F36A2}"/>
    <dgm:cxn modelId="{4CF247D2-A06E-4C02-A37E-F4B80E6220F0}" srcId="{A651E753-A7E2-4929-A14A-EE23FB3FC91A}" destId="{845A1609-A5AB-476C-A74C-D99519A7036F}" srcOrd="1" destOrd="0" parTransId="{9C364E31-80FB-47B0-9612-F44961E1C3AD}" sibTransId="{601CBC70-F231-429B-90AA-DAC5259DB0E3}"/>
    <dgm:cxn modelId="{78EE28F2-2568-433E-8AEF-82B9565701CA}" srcId="{A651E753-A7E2-4929-A14A-EE23FB3FC91A}" destId="{95C436F9-AD0B-4664-B386-F75707524552}" srcOrd="3" destOrd="0" parTransId="{699368D1-8CDF-4B0E-8A2A-8FA46D5000BE}" sibTransId="{552794B2-7491-451C-8CB4-FA89ECC40E9B}"/>
    <dgm:cxn modelId="{50E55D44-1BF0-463F-9686-C5F06C681C8A}" type="presParOf" srcId="{F3AD8CBF-96F0-47E1-9BF9-45398A448707}" destId="{628EF18E-69C2-4FD8-B132-6EF3A40196EC}" srcOrd="0" destOrd="0" presId="urn:microsoft.com/office/officeart/2018/2/layout/IconVerticalSolidList"/>
    <dgm:cxn modelId="{301D30A8-D7E4-4AB9-AC12-71B06D546638}" type="presParOf" srcId="{628EF18E-69C2-4FD8-B132-6EF3A40196EC}" destId="{A1FEDA65-AA5E-4369-B608-25BEA9B20EB3}" srcOrd="0" destOrd="0" presId="urn:microsoft.com/office/officeart/2018/2/layout/IconVerticalSolidList"/>
    <dgm:cxn modelId="{AD7AFAAF-2795-4BC2-81A8-FCC45686BCCF}" type="presParOf" srcId="{628EF18E-69C2-4FD8-B132-6EF3A40196EC}" destId="{A9221BF4-FCDB-45FD-8264-6AAE40F37F9E}" srcOrd="1" destOrd="0" presId="urn:microsoft.com/office/officeart/2018/2/layout/IconVerticalSolidList"/>
    <dgm:cxn modelId="{75E70EBA-EA69-4B3D-A418-8442305D4D8D}" type="presParOf" srcId="{628EF18E-69C2-4FD8-B132-6EF3A40196EC}" destId="{69361F83-50B3-4F62-8785-58E9A9E291E3}" srcOrd="2" destOrd="0" presId="urn:microsoft.com/office/officeart/2018/2/layout/IconVerticalSolidList"/>
    <dgm:cxn modelId="{6FAB85E6-AB1F-4B75-8848-F9189C4C77F8}" type="presParOf" srcId="{628EF18E-69C2-4FD8-B132-6EF3A40196EC}" destId="{241CA709-74EF-4E71-8527-5F280DB2F0DB}" srcOrd="3" destOrd="0" presId="urn:microsoft.com/office/officeart/2018/2/layout/IconVerticalSolidList"/>
    <dgm:cxn modelId="{1F214FD5-9903-403A-BCF9-83518E45086C}" type="presParOf" srcId="{F3AD8CBF-96F0-47E1-9BF9-45398A448707}" destId="{AC14EDB3-B480-4ECD-BEA5-54B684AF946E}" srcOrd="1" destOrd="0" presId="urn:microsoft.com/office/officeart/2018/2/layout/IconVerticalSolidList"/>
    <dgm:cxn modelId="{9E5749F9-6255-4D5D-9281-830F3B825707}" type="presParOf" srcId="{F3AD8CBF-96F0-47E1-9BF9-45398A448707}" destId="{06A73449-CA4C-4B8A-A542-AB91E6EE482F}" srcOrd="2" destOrd="0" presId="urn:microsoft.com/office/officeart/2018/2/layout/IconVerticalSolidList"/>
    <dgm:cxn modelId="{6F9E6E37-426E-4439-8BA0-B941F2E89396}" type="presParOf" srcId="{06A73449-CA4C-4B8A-A542-AB91E6EE482F}" destId="{2724D872-886F-457A-B894-75AF0B42DB4D}" srcOrd="0" destOrd="0" presId="urn:microsoft.com/office/officeart/2018/2/layout/IconVerticalSolidList"/>
    <dgm:cxn modelId="{34B0B7B6-9EA6-4C7D-AE8F-089C5D7194F1}" type="presParOf" srcId="{06A73449-CA4C-4B8A-A542-AB91E6EE482F}" destId="{274233BA-5A57-4B68-AA0E-9B7647781C52}" srcOrd="1" destOrd="0" presId="urn:microsoft.com/office/officeart/2018/2/layout/IconVerticalSolidList"/>
    <dgm:cxn modelId="{C8BDB880-224A-4F7C-9788-6DC2583EBFD9}" type="presParOf" srcId="{06A73449-CA4C-4B8A-A542-AB91E6EE482F}" destId="{E88939EF-1B1B-4E11-B419-1D72B090D0D1}" srcOrd="2" destOrd="0" presId="urn:microsoft.com/office/officeart/2018/2/layout/IconVerticalSolidList"/>
    <dgm:cxn modelId="{9E1DE469-A7BF-413F-9BBB-BE24EDF18374}" type="presParOf" srcId="{06A73449-CA4C-4B8A-A542-AB91E6EE482F}" destId="{2F6C4589-67B2-441D-8406-9E33C2B76753}" srcOrd="3" destOrd="0" presId="urn:microsoft.com/office/officeart/2018/2/layout/IconVerticalSolidList"/>
    <dgm:cxn modelId="{B15B177B-9124-46E2-9469-B95EB23C78D3}" type="presParOf" srcId="{F3AD8CBF-96F0-47E1-9BF9-45398A448707}" destId="{02D040DD-B3DB-4E12-BA83-F38D8D430C19}" srcOrd="3" destOrd="0" presId="urn:microsoft.com/office/officeart/2018/2/layout/IconVerticalSolidList"/>
    <dgm:cxn modelId="{7757A895-89B2-4E73-B75A-EE3B2F3CD777}" type="presParOf" srcId="{F3AD8CBF-96F0-47E1-9BF9-45398A448707}" destId="{C7D78068-C362-44A5-B539-EEA95AD3F727}" srcOrd="4" destOrd="0" presId="urn:microsoft.com/office/officeart/2018/2/layout/IconVerticalSolidList"/>
    <dgm:cxn modelId="{43A07F2D-0CC2-4D93-B46A-5B4E9F26AFB5}" type="presParOf" srcId="{C7D78068-C362-44A5-B539-EEA95AD3F727}" destId="{19E14E90-A2E2-402E-9408-6FE28EEA4EF2}" srcOrd="0" destOrd="0" presId="urn:microsoft.com/office/officeart/2018/2/layout/IconVerticalSolidList"/>
    <dgm:cxn modelId="{902F82B4-30BD-4EEC-8ABA-865D2BEDA9E7}" type="presParOf" srcId="{C7D78068-C362-44A5-B539-EEA95AD3F727}" destId="{1D938EEF-A6CF-4AE0-84F1-76B40526684C}" srcOrd="1" destOrd="0" presId="urn:microsoft.com/office/officeart/2018/2/layout/IconVerticalSolidList"/>
    <dgm:cxn modelId="{77D099B7-AB05-4054-A1E9-FA060BA0E44A}" type="presParOf" srcId="{C7D78068-C362-44A5-B539-EEA95AD3F727}" destId="{0804717D-3CB1-498C-8E3C-C120631BA629}" srcOrd="2" destOrd="0" presId="urn:microsoft.com/office/officeart/2018/2/layout/IconVerticalSolidList"/>
    <dgm:cxn modelId="{79BB6062-8659-4DEC-8C09-C3A4A508713F}" type="presParOf" srcId="{C7D78068-C362-44A5-B539-EEA95AD3F727}" destId="{7AE171EC-263C-4B3F-B585-2F6D7A345EFC}" srcOrd="3" destOrd="0" presId="urn:microsoft.com/office/officeart/2018/2/layout/IconVerticalSolidList"/>
    <dgm:cxn modelId="{F13989CD-59B9-4AB2-BA62-FC4B619BE80B}" type="presParOf" srcId="{F3AD8CBF-96F0-47E1-9BF9-45398A448707}" destId="{FE63F3AC-55DD-46FD-8D64-9E81169A4C03}" srcOrd="5" destOrd="0" presId="urn:microsoft.com/office/officeart/2018/2/layout/IconVerticalSolidList"/>
    <dgm:cxn modelId="{B22B4A60-8F28-4F1F-A96C-6E4705C00CB4}" type="presParOf" srcId="{F3AD8CBF-96F0-47E1-9BF9-45398A448707}" destId="{C00AE9C2-E2A9-4277-A217-5DED617BE681}" srcOrd="6" destOrd="0" presId="urn:microsoft.com/office/officeart/2018/2/layout/IconVerticalSolidList"/>
    <dgm:cxn modelId="{5F778B25-D6D3-4AAF-8442-75D4625A1AEB}" type="presParOf" srcId="{C00AE9C2-E2A9-4277-A217-5DED617BE681}" destId="{FA6EBBF1-EDC0-48F2-BD4B-C3904C8D68BD}" srcOrd="0" destOrd="0" presId="urn:microsoft.com/office/officeart/2018/2/layout/IconVerticalSolidList"/>
    <dgm:cxn modelId="{CD32CD5C-BA4C-4E26-8B31-E5F28C8B52AF}" type="presParOf" srcId="{C00AE9C2-E2A9-4277-A217-5DED617BE681}" destId="{BE17FDA6-C08A-4E34-AA8F-1F3A4743BEF5}" srcOrd="1" destOrd="0" presId="urn:microsoft.com/office/officeart/2018/2/layout/IconVerticalSolidList"/>
    <dgm:cxn modelId="{0B06DC62-AC83-4AB1-813A-7EDDFD1253D5}" type="presParOf" srcId="{C00AE9C2-E2A9-4277-A217-5DED617BE681}" destId="{2BC3116E-3AB1-4666-8C5D-FF4C221DE846}" srcOrd="2" destOrd="0" presId="urn:microsoft.com/office/officeart/2018/2/layout/IconVerticalSolidList"/>
    <dgm:cxn modelId="{243AA17D-B14D-4EDA-A3F9-E2DE4B02B336}" type="presParOf" srcId="{C00AE9C2-E2A9-4277-A217-5DED617BE681}" destId="{B240CE08-94F4-49B0-9715-DFD1028DF6F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162F0-F549-461B-8F59-9D114F4233E0}">
      <dsp:nvSpPr>
        <dsp:cNvPr id="0" name=""/>
        <dsp:cNvSpPr/>
      </dsp:nvSpPr>
      <dsp:spPr>
        <a:xfrm>
          <a:off x="1028700" y="1197102"/>
          <a:ext cx="822960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65EC19-A99F-4510-A9B4-C013236D3175}">
      <dsp:nvSpPr>
        <dsp:cNvPr id="0" name=""/>
        <dsp:cNvSpPr/>
      </dsp:nvSpPr>
      <dsp:spPr>
        <a:xfrm>
          <a:off x="1901037" y="1128009"/>
          <a:ext cx="94640" cy="177654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D149AE-E6CF-4DB0-96FD-50D8B64BA9C4}">
      <dsp:nvSpPr>
        <dsp:cNvPr id="0" name=""/>
        <dsp:cNvSpPr/>
      </dsp:nvSpPr>
      <dsp:spPr>
        <a:xfrm>
          <a:off x="514805" y="786113"/>
          <a:ext cx="822049" cy="8220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00" tIns="31900" rIns="31900" bIns="319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1</a:t>
          </a:r>
        </a:p>
      </dsp:txBody>
      <dsp:txXfrm>
        <a:off x="635191" y="906499"/>
        <a:ext cx="581277" cy="581277"/>
      </dsp:txXfrm>
    </dsp:sp>
    <dsp:sp modelId="{DFB94538-BD15-45DA-AA9C-8F36FB36D103}">
      <dsp:nvSpPr>
        <dsp:cNvPr id="0" name=""/>
        <dsp:cNvSpPr/>
      </dsp:nvSpPr>
      <dsp:spPr>
        <a:xfrm>
          <a:off x="0" y="1773665"/>
          <a:ext cx="185166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61" tIns="165100" rIns="146061" bIns="1651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User inputs industry, location, and market scenario.</a:t>
          </a:r>
        </a:p>
      </dsp:txBody>
      <dsp:txXfrm>
        <a:off x="0" y="2143997"/>
        <a:ext cx="1851660" cy="1595268"/>
      </dsp:txXfrm>
    </dsp:sp>
    <dsp:sp modelId="{50AD8146-CC46-43F9-BFBB-B6F6CD54208B}">
      <dsp:nvSpPr>
        <dsp:cNvPr id="0" name=""/>
        <dsp:cNvSpPr/>
      </dsp:nvSpPr>
      <dsp:spPr>
        <a:xfrm>
          <a:off x="2057400" y="1197345"/>
          <a:ext cx="1851660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CAB1EB-3C6B-4507-8096-FA3BD59D79A9}">
      <dsp:nvSpPr>
        <dsp:cNvPr id="0" name=""/>
        <dsp:cNvSpPr/>
      </dsp:nvSpPr>
      <dsp:spPr>
        <a:xfrm>
          <a:off x="3958437" y="1128211"/>
          <a:ext cx="94640" cy="177864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9FA5F9-C8AB-49C4-A40A-5C49EBED1ECF}">
      <dsp:nvSpPr>
        <dsp:cNvPr id="0" name=""/>
        <dsp:cNvSpPr/>
      </dsp:nvSpPr>
      <dsp:spPr>
        <a:xfrm>
          <a:off x="2572205" y="786356"/>
          <a:ext cx="822049" cy="8220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00" tIns="31900" rIns="31900" bIns="319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2</a:t>
          </a:r>
        </a:p>
      </dsp:txBody>
      <dsp:txXfrm>
        <a:off x="2692591" y="906742"/>
        <a:ext cx="581277" cy="581277"/>
      </dsp:txXfrm>
    </dsp:sp>
    <dsp:sp modelId="{FF71F8DC-CBF0-427F-9A25-27FDEEF540B9}">
      <dsp:nvSpPr>
        <dsp:cNvPr id="0" name=""/>
        <dsp:cNvSpPr/>
      </dsp:nvSpPr>
      <dsp:spPr>
        <a:xfrm>
          <a:off x="2057400" y="1774249"/>
          <a:ext cx="185166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61" tIns="165100" rIns="146061" bIns="1651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API fetches financial news, earnings reports, and social media sentiment.</a:t>
          </a:r>
        </a:p>
      </dsp:txBody>
      <dsp:txXfrm>
        <a:off x="2057400" y="2144581"/>
        <a:ext cx="1851660" cy="1595268"/>
      </dsp:txXfrm>
    </dsp:sp>
    <dsp:sp modelId="{57CA79A0-EFDE-4B4E-B283-D1BC26AD2389}">
      <dsp:nvSpPr>
        <dsp:cNvPr id="0" name=""/>
        <dsp:cNvSpPr/>
      </dsp:nvSpPr>
      <dsp:spPr>
        <a:xfrm>
          <a:off x="4114800" y="1197345"/>
          <a:ext cx="1851660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6E45FD-B67C-41FA-B94B-3C253CA98303}">
      <dsp:nvSpPr>
        <dsp:cNvPr id="0" name=""/>
        <dsp:cNvSpPr/>
      </dsp:nvSpPr>
      <dsp:spPr>
        <a:xfrm>
          <a:off x="6015837" y="1128211"/>
          <a:ext cx="94640" cy="177864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1CEAD9-EC1C-4446-A55A-BF70C9202768}">
      <dsp:nvSpPr>
        <dsp:cNvPr id="0" name=""/>
        <dsp:cNvSpPr/>
      </dsp:nvSpPr>
      <dsp:spPr>
        <a:xfrm>
          <a:off x="4629605" y="786356"/>
          <a:ext cx="822049" cy="8220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00" tIns="31900" rIns="31900" bIns="319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3</a:t>
          </a:r>
        </a:p>
      </dsp:txBody>
      <dsp:txXfrm>
        <a:off x="4749991" y="906742"/>
        <a:ext cx="581277" cy="581277"/>
      </dsp:txXfrm>
    </dsp:sp>
    <dsp:sp modelId="{4BDE6911-3453-460B-BBC8-285CD3714327}">
      <dsp:nvSpPr>
        <dsp:cNvPr id="0" name=""/>
        <dsp:cNvSpPr/>
      </dsp:nvSpPr>
      <dsp:spPr>
        <a:xfrm>
          <a:off x="4114800" y="1774249"/>
          <a:ext cx="185166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61" tIns="165100" rIns="146061" bIns="1651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GPT-4 classifies sentiment for each data source.</a:t>
          </a:r>
        </a:p>
      </dsp:txBody>
      <dsp:txXfrm>
        <a:off x="4114800" y="2144581"/>
        <a:ext cx="1851660" cy="1595268"/>
      </dsp:txXfrm>
    </dsp:sp>
    <dsp:sp modelId="{D3471E02-6063-4AEC-8EBE-791C4721A5B2}">
      <dsp:nvSpPr>
        <dsp:cNvPr id="0" name=""/>
        <dsp:cNvSpPr/>
      </dsp:nvSpPr>
      <dsp:spPr>
        <a:xfrm>
          <a:off x="6172199" y="1197345"/>
          <a:ext cx="925830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19348-9F38-457B-80F0-F6C0983EE5BD}">
      <dsp:nvSpPr>
        <dsp:cNvPr id="0" name=""/>
        <dsp:cNvSpPr/>
      </dsp:nvSpPr>
      <dsp:spPr>
        <a:xfrm>
          <a:off x="6687005" y="786356"/>
          <a:ext cx="822049" cy="8220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00" tIns="31900" rIns="31900" bIns="319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4</a:t>
          </a:r>
        </a:p>
      </dsp:txBody>
      <dsp:txXfrm>
        <a:off x="6807391" y="906742"/>
        <a:ext cx="581277" cy="581277"/>
      </dsp:txXfrm>
    </dsp:sp>
    <dsp:sp modelId="{F8DE375D-68B9-4AD7-BE88-065DCEB0929B}">
      <dsp:nvSpPr>
        <dsp:cNvPr id="0" name=""/>
        <dsp:cNvSpPr/>
      </dsp:nvSpPr>
      <dsp:spPr>
        <a:xfrm>
          <a:off x="6172199" y="1774249"/>
          <a:ext cx="185166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61" tIns="165100" rIns="146061" bIns="1651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 structured market risk report is generated.</a:t>
          </a:r>
        </a:p>
      </dsp:txBody>
      <dsp:txXfrm>
        <a:off x="6172199" y="2144581"/>
        <a:ext cx="1851660" cy="15952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FEDA65-AA5E-4369-B608-25BEA9B20EB3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21BF4-FCDB-45FD-8264-6AAE40F37F9E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CA709-74EF-4E71-8527-5F280DB2F0DB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Faster Insights:</a:t>
          </a:r>
          <a:r>
            <a:rPr lang="en-US" sz="2000" kern="1200" dirty="0"/>
            <a:t> Real-time sentiment analysis reduces lag in risk assessments.</a:t>
          </a:r>
        </a:p>
      </dsp:txBody>
      <dsp:txXfrm>
        <a:off x="1099610" y="1878"/>
        <a:ext cx="7129989" cy="952043"/>
      </dsp:txXfrm>
    </dsp:sp>
    <dsp:sp modelId="{2724D872-886F-457A-B894-75AF0B42DB4D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4233BA-5A57-4B68-AA0E-9B7647781C52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C4589-67B2-441D-8406-9E33C2B76753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Better Risk Assessment: </a:t>
          </a:r>
          <a:r>
            <a:rPr lang="en-US" sz="2000" kern="1200" dirty="0"/>
            <a:t>AI-driven reports improve decision-making accuracy by summarizing every possible aspect.</a:t>
          </a:r>
        </a:p>
      </dsp:txBody>
      <dsp:txXfrm>
        <a:off x="1099610" y="1191932"/>
        <a:ext cx="7129989" cy="952043"/>
      </dsp:txXfrm>
    </dsp:sp>
    <dsp:sp modelId="{19E14E90-A2E2-402E-9408-6FE28EEA4EF2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938EEF-A6CF-4AE0-84F1-76B40526684C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171EC-263C-4B3F-B585-2F6D7A345EFC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Cost Efficiency: </a:t>
          </a:r>
          <a:r>
            <a:rPr lang="en-US" sz="2000" kern="1200" dirty="0"/>
            <a:t>Automates manual analysis, reducing human effort. APIs will cost around $4/day with advance usage.</a:t>
          </a:r>
        </a:p>
      </dsp:txBody>
      <dsp:txXfrm>
        <a:off x="1099610" y="2381986"/>
        <a:ext cx="7129989" cy="952043"/>
      </dsp:txXfrm>
    </dsp:sp>
    <dsp:sp modelId="{FA6EBBF1-EDC0-48F2-BD4B-C3904C8D68BD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7FDA6-C08A-4E34-AA8F-1F3A4743BEF5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0CE08-94F4-49B0-9715-DFD1028DF6FA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Scalability: </a:t>
          </a:r>
          <a:r>
            <a:rPr lang="en-US" sz="2000" kern="1200" dirty="0"/>
            <a:t>Adaptable to give reports in any required format and can be updated by personalized formulas and weighted averages. </a:t>
          </a:r>
        </a:p>
      </dsp:txBody>
      <dsp:txXfrm>
        <a:off x="1099610" y="3572041"/>
        <a:ext cx="7129989" cy="952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AI-Powered Market Sentiment Analysis for Risk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399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Risk Management Bot Proposal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for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Lewisville Capital Partners (LCP)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400" dirty="0"/>
              <a:t>Leveraging Real-Time Data for Better Decision-Making</a:t>
            </a:r>
            <a:endParaRPr sz="2400" dirty="0"/>
          </a:p>
          <a:p>
            <a:pPr marL="0" indent="0" algn="ctr">
              <a:buNone/>
            </a:pPr>
            <a:r>
              <a:rPr sz="2400" dirty="0"/>
              <a:t>Presented by: </a:t>
            </a:r>
            <a:r>
              <a:rPr lang="en-US" sz="2400" dirty="0"/>
              <a:t>Awais Hafeez</a:t>
            </a:r>
          </a:p>
        </p:txBody>
      </p:sp>
      <p:pic>
        <p:nvPicPr>
          <p:cNvPr id="4" name="Graphic 3" descr="Robot">
            <a:extLst>
              <a:ext uri="{FF2B5EF4-FFF2-40B4-BE49-F238E27FC236}">
                <a16:creationId xmlns:a16="http://schemas.microsoft.com/office/drawing/2014/main" id="{0CDDF085-BF63-5371-C7EA-0F5ADD9B5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8306" y="3968393"/>
            <a:ext cx="1307387" cy="13073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solidFill>
                  <a:schemeClr val="accent1"/>
                </a:solidFill>
              </a:rPr>
              <a:t>Next Steps &amp; 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solidFill>
                  <a:srgbClr val="CC3300"/>
                </a:solidFill>
              </a:rPr>
              <a:t>Expand Data Sources: </a:t>
            </a:r>
            <a:r>
              <a:rPr sz="2400" dirty="0"/>
              <a:t>Integrate Reddit API for better social media insights.</a:t>
            </a:r>
          </a:p>
          <a:p>
            <a:r>
              <a:rPr sz="2400" dirty="0">
                <a:solidFill>
                  <a:srgbClr val="CC3300"/>
                </a:solidFill>
              </a:rPr>
              <a:t>Improve AI Accuracy: </a:t>
            </a:r>
            <a:r>
              <a:rPr sz="2400" dirty="0"/>
              <a:t>Fine-tune sentiment models for higher precision.</a:t>
            </a:r>
          </a:p>
          <a:p>
            <a:r>
              <a:rPr sz="2400" dirty="0">
                <a:solidFill>
                  <a:srgbClr val="CC3300"/>
                </a:solidFill>
              </a:rPr>
              <a:t>Deploy as Web Application: </a:t>
            </a:r>
            <a:r>
              <a:rPr sz="2400" dirty="0"/>
              <a:t>Create a user-friendly interface for non-technical users.</a:t>
            </a:r>
          </a:p>
          <a:p>
            <a:r>
              <a:rPr sz="2400" dirty="0">
                <a:solidFill>
                  <a:srgbClr val="CC3300"/>
                </a:solidFill>
              </a:rPr>
              <a:t>Real-Time Alerts: </a:t>
            </a:r>
            <a:r>
              <a:rPr sz="2400" dirty="0"/>
              <a:t>Develop push notifications for critical sentiment changes.</a:t>
            </a:r>
          </a:p>
        </p:txBody>
      </p:sp>
      <p:pic>
        <p:nvPicPr>
          <p:cNvPr id="4" name="Graphic 3" descr="Robot">
            <a:extLst>
              <a:ext uri="{FF2B5EF4-FFF2-40B4-BE49-F238E27FC236}">
                <a16:creationId xmlns:a16="http://schemas.microsoft.com/office/drawing/2014/main" id="{A7D9C652-12D8-4A52-855F-F0FC09A45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787810" y="5743254"/>
            <a:ext cx="1096572" cy="983946"/>
          </a:xfrm>
          <a:prstGeom prst="rect">
            <a:avLst/>
          </a:prstGeom>
        </p:spPr>
      </p:pic>
      <p:pic>
        <p:nvPicPr>
          <p:cNvPr id="5" name="Graphic 4" descr="Lights On outline">
            <a:extLst>
              <a:ext uri="{FF2B5EF4-FFF2-40B4-BE49-F238E27FC236}">
                <a16:creationId xmlns:a16="http://schemas.microsoft.com/office/drawing/2014/main" id="{FBFE6974-6A46-E0A3-3936-483BEE0D82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493" y="5509322"/>
            <a:ext cx="464904" cy="4649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A520A-C1CB-B3F1-9C63-FA9A469B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1"/>
                </a:solidFill>
              </a:rPr>
              <a:t>FAQs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DBEEB-DD4D-EB0E-B4A5-2A158607B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60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CC3300"/>
                </a:solidFill>
              </a:rPr>
              <a:t>1. How effective is the bot in understanding Natural Language Processing (NLP)?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Uses </a:t>
            </a:r>
            <a:r>
              <a:rPr lang="en-US" sz="2200" b="1" dirty="0"/>
              <a:t>advanced NLP models (GPT-4 Turbo)</a:t>
            </a:r>
            <a:r>
              <a:rPr lang="en-US" sz="2200" dirty="0"/>
              <a:t> to interpret user intent.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Understands </a:t>
            </a:r>
            <a:r>
              <a:rPr lang="en-US" sz="2200" b="1" dirty="0"/>
              <a:t>context, sentiment, and intent</a:t>
            </a:r>
            <a:r>
              <a:rPr lang="en-US" sz="2200" dirty="0"/>
              <a:t> accurately.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Works even with </a:t>
            </a:r>
            <a:r>
              <a:rPr lang="en-US" sz="2200" b="1" dirty="0"/>
              <a:t>incomplete sentences/spellings, informal phrasing, or non-standard grammar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C3300"/>
                </a:solidFill>
              </a:rPr>
              <a:t>2. Can this bot be made more conversational?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Yes, it can be made more interactive.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A </a:t>
            </a:r>
            <a:r>
              <a:rPr lang="en-US" sz="2200" b="1" dirty="0"/>
              <a:t>button-based chat option</a:t>
            </a:r>
            <a:r>
              <a:rPr lang="en-US" sz="2200" dirty="0"/>
              <a:t> can be added for more dialogue flow.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However, a </a:t>
            </a:r>
            <a:r>
              <a:rPr lang="en-US" sz="2200" b="1" dirty="0"/>
              <a:t>structured input approach</a:t>
            </a:r>
            <a:r>
              <a:rPr lang="en-US" sz="2200" dirty="0"/>
              <a:t> saves time and improves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Instead of making it fully chat-based, we can </a:t>
            </a:r>
            <a:r>
              <a:rPr lang="en-US" sz="2200" b="1" dirty="0"/>
              <a:t>adapt input prompts</a:t>
            </a:r>
            <a:r>
              <a:rPr lang="en-US" sz="2200" dirty="0"/>
              <a:t> for better user experience.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3933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1EF93-EB75-8CCD-076E-4CB19BB1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FAQs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B36B8-FF28-92D6-F85B-FA1C7A963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076"/>
            <a:ext cx="8229600" cy="51704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CC3300"/>
                </a:solidFill>
              </a:rPr>
              <a:t>3. How does the bot help risk management teams?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Analyzes financial trends in real time</a:t>
            </a:r>
            <a:r>
              <a:rPr lang="en-US" sz="2200" dirty="0"/>
              <a:t>, reducing reaction time to market shifts.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Identifies </a:t>
            </a:r>
            <a:r>
              <a:rPr lang="en-US" sz="2200" b="1" dirty="0"/>
              <a:t>market sentiment, volatility risks, and trends</a:t>
            </a:r>
            <a:r>
              <a:rPr lang="en-US" sz="2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Provides </a:t>
            </a:r>
            <a:r>
              <a:rPr lang="en-US" sz="2200" b="1" dirty="0"/>
              <a:t>data-driven insights</a:t>
            </a:r>
            <a:r>
              <a:rPr lang="en-US" sz="2200" dirty="0"/>
              <a:t> for </a:t>
            </a:r>
            <a:r>
              <a:rPr lang="en-US" sz="2200" b="1" dirty="0"/>
              <a:t>better investment and risk management decisions</a:t>
            </a:r>
            <a:r>
              <a:rPr lang="en-US" sz="2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Automates sentiment tracking, </a:t>
            </a:r>
            <a:r>
              <a:rPr lang="en-US" sz="2200" b="1" dirty="0"/>
              <a:t>saving hours of manual analysis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CC3300"/>
                </a:solidFill>
              </a:rPr>
              <a:t>4. Can the bot integrate with other data sources apart from financial news?</a:t>
            </a:r>
          </a:p>
          <a:p>
            <a:r>
              <a:rPr lang="en-US" sz="2200" dirty="0"/>
              <a:t>Yes! The bot can be expanded to include:</a:t>
            </a:r>
          </a:p>
          <a:p>
            <a:r>
              <a:rPr lang="en-US" sz="2200" b="1" dirty="0"/>
              <a:t>Earnings reports</a:t>
            </a:r>
            <a:r>
              <a:rPr lang="en-US" sz="2200" dirty="0"/>
              <a:t> (SEC filings, investor statements).</a:t>
            </a:r>
          </a:p>
          <a:p>
            <a:r>
              <a:rPr lang="en-US" sz="2200" b="1" dirty="0"/>
              <a:t>Social media sentiment analysis</a:t>
            </a:r>
            <a:r>
              <a:rPr lang="en-US" sz="2200" dirty="0"/>
              <a:t> (Twitter, Reddit, LinkedIn).</a:t>
            </a:r>
          </a:p>
          <a:p>
            <a:r>
              <a:rPr lang="en-US" sz="2200" b="1" dirty="0"/>
              <a:t>Stock market data</a:t>
            </a:r>
            <a:r>
              <a:rPr lang="en-US" sz="2200" dirty="0"/>
              <a:t> (real-time financial indicators).</a:t>
            </a:r>
          </a:p>
        </p:txBody>
      </p:sp>
    </p:spTree>
    <p:extLst>
      <p:ext uri="{BB962C8B-B14F-4D97-AF65-F5344CB8AC3E}">
        <p14:creationId xmlns:p14="http://schemas.microsoft.com/office/powerpoint/2010/main" val="3494231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Highly adaptable</a:t>
            </a:r>
          </a:p>
          <a:p>
            <a:r>
              <a:rPr lang="en-US" sz="2400" dirty="0"/>
              <a:t>User friendly: One click and 3 inputs gives a risk report</a:t>
            </a:r>
          </a:p>
          <a:p>
            <a:r>
              <a:rPr lang="en-US" sz="2400" dirty="0"/>
              <a:t>Gives correct answers even with typing mistakes</a:t>
            </a:r>
          </a:p>
          <a:p>
            <a:r>
              <a:rPr lang="en-US" sz="2400" dirty="0"/>
              <a:t>Time efficient (Reads and analyze a lot of news articles, reports in  seconds)</a:t>
            </a:r>
          </a:p>
          <a:p>
            <a:r>
              <a:rPr lang="en-US" sz="2400" dirty="0"/>
              <a:t>Better risk analysis with help of our app</a:t>
            </a:r>
          </a:p>
          <a:p>
            <a:r>
              <a:rPr lang="en-US" sz="2400" dirty="0"/>
              <a:t>Scalable and functions integration friendly makes it long-term solution for (LCP) need.</a:t>
            </a:r>
          </a:p>
          <a:p>
            <a:pPr marL="0" indent="0">
              <a:buNone/>
            </a:pPr>
            <a:endParaRPr sz="2400" dirty="0"/>
          </a:p>
        </p:txBody>
      </p:sp>
      <p:pic>
        <p:nvPicPr>
          <p:cNvPr id="4" name="Graphic 3" descr="Robot">
            <a:extLst>
              <a:ext uri="{FF2B5EF4-FFF2-40B4-BE49-F238E27FC236}">
                <a16:creationId xmlns:a16="http://schemas.microsoft.com/office/drawing/2014/main" id="{327A8A7E-F49A-BBBA-AD1D-DC09F0632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787810" y="5743254"/>
            <a:ext cx="1096572" cy="983946"/>
          </a:xfrm>
          <a:prstGeom prst="rect">
            <a:avLst/>
          </a:prstGeom>
        </p:spPr>
      </p:pic>
      <p:pic>
        <p:nvPicPr>
          <p:cNvPr id="5" name="Graphic 4" descr="Lights On outline">
            <a:extLst>
              <a:ext uri="{FF2B5EF4-FFF2-40B4-BE49-F238E27FC236}">
                <a16:creationId xmlns:a16="http://schemas.microsoft.com/office/drawing/2014/main" id="{BE64F180-05AF-AA5B-DA32-D0D510ECA7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493" y="5509322"/>
            <a:ext cx="464904" cy="46490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919FD-FE54-5F39-0D8B-654D56778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2401-6816-D7C0-77EB-E6BC2DFE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AI-Powered Market Sentiment Analysis for Risk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231C4-618E-71E7-14AB-AEC76982B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399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accent1"/>
                </a:solidFill>
              </a:rPr>
              <a:t>Leveraging Real-Time Data for Better Decision-Making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>
                <a:solidFill>
                  <a:srgbClr val="CC3300"/>
                </a:solidFill>
              </a:rPr>
              <a:t>Feel free to reach us for any questions you may have</a:t>
            </a:r>
            <a:r>
              <a:rPr lang="en-US" sz="2400" dirty="0"/>
              <a:t>  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Awais Hafeez</a:t>
            </a:r>
          </a:p>
          <a:p>
            <a:pPr marL="0" indent="0">
              <a:buNone/>
            </a:pPr>
            <a:r>
              <a:rPr lang="en-US" sz="2400" dirty="0"/>
              <a:t>ahafeez4@simon.rochester.edu</a:t>
            </a:r>
          </a:p>
        </p:txBody>
      </p:sp>
      <p:pic>
        <p:nvPicPr>
          <p:cNvPr id="4" name="Graphic 3" descr="Robot">
            <a:extLst>
              <a:ext uri="{FF2B5EF4-FFF2-40B4-BE49-F238E27FC236}">
                <a16:creationId xmlns:a16="http://schemas.microsoft.com/office/drawing/2014/main" id="{D718AED5-0998-C174-63A8-3FD2CFD51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8306" y="3968393"/>
            <a:ext cx="1307387" cy="130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7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1C16-B4E7-CC89-D193-F2BB2FD72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344743"/>
            <a:ext cx="5605629" cy="99417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CFC8F-6182-199A-3ECA-D872E12AA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13" y="1458931"/>
            <a:ext cx="5605629" cy="455724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Business Need &amp; Problem Statement</a:t>
            </a:r>
          </a:p>
          <a:p>
            <a:r>
              <a:rPr lang="en-US" sz="2400" dirty="0"/>
              <a:t>AI-Powered Solution Overview</a:t>
            </a:r>
          </a:p>
          <a:p>
            <a:r>
              <a:rPr lang="en-US" sz="2400" dirty="0"/>
              <a:t>How It Works (Workflow Diagram)</a:t>
            </a:r>
          </a:p>
          <a:p>
            <a:r>
              <a:rPr lang="en-US" sz="2400" dirty="0"/>
              <a:t>Live Prototype Demonstration</a:t>
            </a:r>
          </a:p>
          <a:p>
            <a:r>
              <a:rPr lang="en-US" sz="2400" dirty="0"/>
              <a:t>Value Proposition &amp; Business Impact</a:t>
            </a:r>
          </a:p>
          <a:p>
            <a:r>
              <a:rPr lang="en-US" sz="2400" dirty="0"/>
              <a:t>Implementation Challenges &amp; Risks</a:t>
            </a:r>
          </a:p>
          <a:p>
            <a:r>
              <a:rPr lang="en-US" sz="2400" dirty="0"/>
              <a:t>Next Steps &amp; Future Enhancements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F0935BF0-40D2-B5E0-7449-01032E475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4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solidFill>
                  <a:schemeClr val="tx2">
                    <a:lumMod val="60000"/>
                    <a:lumOff val="40000"/>
                  </a:schemeClr>
                </a:solidFill>
              </a:rPr>
              <a:t>Business Need &amp;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sz="2400" dirty="0">
                <a:solidFill>
                  <a:srgbClr val="CC3300"/>
                </a:solidFill>
              </a:rPr>
              <a:t>Problem:</a:t>
            </a:r>
          </a:p>
          <a:p>
            <a:r>
              <a:rPr sz="2400" dirty="0"/>
              <a:t>Traditional market risk assessments are slow and lack real-time insights.</a:t>
            </a:r>
          </a:p>
          <a:p>
            <a:r>
              <a:rPr sz="2400" dirty="0"/>
              <a:t>Delayed decision-making increases financial exposure.</a:t>
            </a:r>
          </a:p>
          <a:p>
            <a:endParaRPr sz="2400" dirty="0"/>
          </a:p>
          <a:p>
            <a:pPr marL="0" indent="0">
              <a:buNone/>
            </a:pPr>
            <a:r>
              <a:rPr sz="2400" dirty="0">
                <a:solidFill>
                  <a:srgbClr val="00B050"/>
                </a:solidFill>
              </a:rPr>
              <a:t>Solution:</a:t>
            </a:r>
          </a:p>
          <a:p>
            <a:r>
              <a:rPr sz="2400" dirty="0"/>
              <a:t>AI-driven market sentiment analysis for instant risk evaluation.</a:t>
            </a:r>
          </a:p>
        </p:txBody>
      </p:sp>
      <p:pic>
        <p:nvPicPr>
          <p:cNvPr id="7" name="Graphic 6" descr="Thought bubble outline">
            <a:extLst>
              <a:ext uri="{FF2B5EF4-FFF2-40B4-BE49-F238E27FC236}">
                <a16:creationId xmlns:a16="http://schemas.microsoft.com/office/drawing/2014/main" id="{94CE5F6D-ADF9-D379-BABD-644AE429C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994" y="5257800"/>
            <a:ext cx="642136" cy="642136"/>
          </a:xfrm>
          <a:prstGeom prst="rect">
            <a:avLst/>
          </a:prstGeom>
        </p:spPr>
      </p:pic>
      <p:pic>
        <p:nvPicPr>
          <p:cNvPr id="8" name="Graphic 7" descr="Robot">
            <a:extLst>
              <a:ext uri="{FF2B5EF4-FFF2-40B4-BE49-F238E27FC236}">
                <a16:creationId xmlns:a16="http://schemas.microsoft.com/office/drawing/2014/main" id="{AB8C4FC3-49D6-43E9-C39C-61BB78DC82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8194" y="5743254"/>
            <a:ext cx="983946" cy="983946"/>
          </a:xfrm>
          <a:prstGeom prst="rect">
            <a:avLst/>
          </a:prstGeom>
        </p:spPr>
      </p:pic>
      <p:pic>
        <p:nvPicPr>
          <p:cNvPr id="10" name="Graphic 9" descr="Lights On outline">
            <a:extLst>
              <a:ext uri="{FF2B5EF4-FFF2-40B4-BE49-F238E27FC236}">
                <a16:creationId xmlns:a16="http://schemas.microsoft.com/office/drawing/2014/main" id="{0F3F595B-5979-17F3-B363-82BD5D1511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17920" y="5550418"/>
            <a:ext cx="464904" cy="4649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AI-Powered 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>
                <a:solidFill>
                  <a:srgbClr val="CC3300"/>
                </a:solidFill>
              </a:rPr>
              <a:t>What does our </a:t>
            </a:r>
            <a:r>
              <a:rPr lang="en-US" sz="2400" dirty="0">
                <a:solidFill>
                  <a:srgbClr val="CC3300"/>
                </a:solidFill>
              </a:rPr>
              <a:t>app</a:t>
            </a:r>
            <a:r>
              <a:rPr sz="2400" dirty="0">
                <a:solidFill>
                  <a:srgbClr val="CC3300"/>
                </a:solidFill>
              </a:rPr>
              <a:t> do?</a:t>
            </a:r>
          </a:p>
          <a:p>
            <a:r>
              <a:rPr sz="2200" dirty="0"/>
              <a:t>Scans financial news, earnings reports, and social media in real-time.</a:t>
            </a:r>
          </a:p>
          <a:p>
            <a:r>
              <a:rPr sz="2200" dirty="0"/>
              <a:t>Uses GPT-4 for sentiment classification (Positive, Negative, Neutral).</a:t>
            </a:r>
          </a:p>
          <a:p>
            <a:r>
              <a:rPr sz="2200" dirty="0"/>
              <a:t>Generates a risk assessment report.</a:t>
            </a:r>
          </a:p>
          <a:p>
            <a:endParaRPr sz="2400" dirty="0"/>
          </a:p>
          <a:p>
            <a:pPr marL="0" indent="0">
              <a:buNone/>
            </a:pPr>
            <a:r>
              <a:rPr sz="2400" dirty="0">
                <a:solidFill>
                  <a:srgbClr val="CC3300"/>
                </a:solidFill>
              </a:rPr>
              <a:t>Technology Stack: </a:t>
            </a:r>
            <a:endParaRPr lang="en-US" sz="2400" dirty="0">
              <a:solidFill>
                <a:srgbClr val="CC3300"/>
              </a:solidFill>
            </a:endParaRPr>
          </a:p>
          <a:p>
            <a:r>
              <a:rPr lang="en-US" sz="2200" dirty="0"/>
              <a:t>OpenAI (GPT-4), </a:t>
            </a:r>
            <a:r>
              <a:rPr lang="en-US" sz="2200" dirty="0" err="1"/>
              <a:t>SerpAPI</a:t>
            </a:r>
            <a:r>
              <a:rPr lang="en-US" sz="2200" dirty="0"/>
              <a:t>, Yahoo Finance, Python, GitHub, Reddit, X</a:t>
            </a:r>
            <a:br>
              <a:rPr lang="en-US" sz="2200" dirty="0"/>
            </a:br>
            <a:r>
              <a:rPr lang="en-US" sz="2200" dirty="0"/>
              <a:t>….</a:t>
            </a:r>
            <a:r>
              <a:rPr lang="en-US" sz="2200" dirty="0">
                <a:solidFill>
                  <a:schemeClr val="accent1"/>
                </a:solidFill>
              </a:rPr>
              <a:t>whatever you want</a:t>
            </a:r>
            <a:r>
              <a:rPr lang="en-US" sz="2200" dirty="0"/>
              <a:t>. </a:t>
            </a:r>
            <a:endParaRPr sz="2200" dirty="0"/>
          </a:p>
        </p:txBody>
      </p:sp>
      <p:pic>
        <p:nvPicPr>
          <p:cNvPr id="4" name="Graphic 3" descr="Robot">
            <a:extLst>
              <a:ext uri="{FF2B5EF4-FFF2-40B4-BE49-F238E27FC236}">
                <a16:creationId xmlns:a16="http://schemas.microsoft.com/office/drawing/2014/main" id="{10DD09BF-4700-3FB4-3875-864E8930B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787810" y="5743254"/>
            <a:ext cx="1096572" cy="983946"/>
          </a:xfrm>
          <a:prstGeom prst="rect">
            <a:avLst/>
          </a:prstGeom>
        </p:spPr>
      </p:pic>
      <p:pic>
        <p:nvPicPr>
          <p:cNvPr id="5" name="Graphic 4" descr="Lights On outline">
            <a:extLst>
              <a:ext uri="{FF2B5EF4-FFF2-40B4-BE49-F238E27FC236}">
                <a16:creationId xmlns:a16="http://schemas.microsoft.com/office/drawing/2014/main" id="{F8A319FB-F072-2E21-73BD-F546352D20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493" y="5509322"/>
            <a:ext cx="464904" cy="4649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solidFill>
                  <a:schemeClr val="accent1"/>
                </a:solidFill>
              </a:rPr>
              <a:t>How It Works (Workflow Diagram)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857A11-847A-99BA-EB2B-EB2E0B9B6B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17632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Live Prototype 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79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Screenshots:</a:t>
            </a:r>
          </a:p>
          <a:p>
            <a:r>
              <a:rPr sz="2400" dirty="0"/>
              <a:t>User input stage (industry, location, event)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E4D107-49F8-9BE6-9615-10B4BB4B8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03" y="2770695"/>
            <a:ext cx="8768994" cy="90734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41A6D9-3775-FA5D-3708-6673C6A309A2}"/>
              </a:ext>
            </a:extLst>
          </p:cNvPr>
          <p:cNvSpPr txBox="1">
            <a:spLocks/>
          </p:cNvSpPr>
          <p:nvPr/>
        </p:nvSpPr>
        <p:spPr>
          <a:xfrm>
            <a:off x="457200" y="4632392"/>
            <a:ext cx="8229600" cy="1255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Fetched financial news and earnings reports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2E084D-5FD6-3A97-2C2D-D0A5A9596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980589"/>
            <a:ext cx="6973273" cy="1629002"/>
          </a:xfrm>
          <a:prstGeom prst="rect">
            <a:avLst/>
          </a:prstGeom>
        </p:spPr>
      </p:pic>
      <p:pic>
        <p:nvPicPr>
          <p:cNvPr id="9" name="Graphic 8" descr="Robot">
            <a:extLst>
              <a:ext uri="{FF2B5EF4-FFF2-40B4-BE49-F238E27FC236}">
                <a16:creationId xmlns:a16="http://schemas.microsoft.com/office/drawing/2014/main" id="{986CA3A8-A654-1CC2-2451-BB1275A785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787810" y="5743254"/>
            <a:ext cx="1096572" cy="983946"/>
          </a:xfrm>
          <a:prstGeom prst="rect">
            <a:avLst/>
          </a:prstGeom>
        </p:spPr>
      </p:pic>
      <p:pic>
        <p:nvPicPr>
          <p:cNvPr id="10" name="Graphic 9" descr="Lights On outline">
            <a:extLst>
              <a:ext uri="{FF2B5EF4-FFF2-40B4-BE49-F238E27FC236}">
                <a16:creationId xmlns:a16="http://schemas.microsoft.com/office/drawing/2014/main" id="{04698907-433B-3FD1-4C68-E6C0D4B40E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01493" y="5509322"/>
            <a:ext cx="464904" cy="4649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7D2BEB-E8C6-51A9-CC1B-1CAF16ABE2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597" y="3669130"/>
            <a:ext cx="8686800" cy="5809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E717E-32D2-D55E-0B27-343E7A4A2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solidFill>
                  <a:schemeClr val="tx2">
                    <a:lumMod val="60000"/>
                    <a:lumOff val="40000"/>
                  </a:schemeClr>
                </a:solidFill>
              </a:rPr>
              <a:t>Live Prototype Demonstration</a:t>
            </a:r>
            <a:endParaRPr lang="en-US"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81778-3DB7-AE5C-46CD-1F477876C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4860"/>
            <a:ext cx="8229600" cy="4525963"/>
          </a:xfrm>
        </p:spPr>
        <p:txBody>
          <a:bodyPr/>
          <a:lstStyle/>
          <a:p>
            <a:r>
              <a:rPr lang="en-US" sz="2400"/>
              <a:t> Sentiment analysis and risk assessment report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082491-9177-7051-1445-5066E61CF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5702"/>
            <a:ext cx="8319141" cy="2099468"/>
          </a:xfrm>
          <a:prstGeom prst="rect">
            <a:avLst/>
          </a:prstGeom>
        </p:spPr>
      </p:pic>
      <p:pic>
        <p:nvPicPr>
          <p:cNvPr id="6" name="Graphic 5" descr="Robot">
            <a:extLst>
              <a:ext uri="{FF2B5EF4-FFF2-40B4-BE49-F238E27FC236}">
                <a16:creationId xmlns:a16="http://schemas.microsoft.com/office/drawing/2014/main" id="{871C811B-6D77-B0E9-FA53-4E7D8A6BC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787810" y="5743254"/>
            <a:ext cx="1096572" cy="983946"/>
          </a:xfrm>
          <a:prstGeom prst="rect">
            <a:avLst/>
          </a:prstGeom>
        </p:spPr>
      </p:pic>
      <p:pic>
        <p:nvPicPr>
          <p:cNvPr id="7" name="Graphic 6" descr="Lights On outline">
            <a:extLst>
              <a:ext uri="{FF2B5EF4-FFF2-40B4-BE49-F238E27FC236}">
                <a16:creationId xmlns:a16="http://schemas.microsoft.com/office/drawing/2014/main" id="{D9808F6F-696C-EBDA-C992-02BE421292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01493" y="5509322"/>
            <a:ext cx="464904" cy="4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76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Value Proposition &amp; Business Impact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313E8F-927C-8F3D-054F-F7B44453C8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829732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solidFill>
                  <a:schemeClr val="accent1"/>
                </a:solidFill>
              </a:rPr>
              <a:t>Implementation Challenges &amp;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solidFill>
                  <a:srgbClr val="CC3300"/>
                </a:solidFill>
              </a:rPr>
              <a:t>Data Accuracy: How does the tool handle misinformation or biased sources?</a:t>
            </a:r>
            <a:br>
              <a:rPr lang="en-US" sz="2400" dirty="0"/>
            </a:br>
            <a:r>
              <a:rPr lang="en-US" sz="2400" dirty="0"/>
              <a:t>It can give you sources of information plus you can restrict some sources for any future analysis.   </a:t>
            </a:r>
          </a:p>
          <a:p>
            <a:r>
              <a:rPr lang="en-US" sz="2400" dirty="0">
                <a:solidFill>
                  <a:srgbClr val="CC3300"/>
                </a:solidFill>
              </a:rPr>
              <a:t>API Costs &amp; Limitations: </a:t>
            </a:r>
            <a:r>
              <a:rPr lang="en-US" sz="2400" dirty="0"/>
              <a:t>Should not cost more than $4/day/(team of 3) with advance usage!  </a:t>
            </a:r>
          </a:p>
          <a:p>
            <a:r>
              <a:rPr sz="2400" dirty="0">
                <a:solidFill>
                  <a:srgbClr val="CC3300"/>
                </a:solidFill>
              </a:rPr>
              <a:t>Scalability Issues: </a:t>
            </a:r>
            <a:r>
              <a:rPr sz="2400" dirty="0"/>
              <a:t>Handling larger datasets and future integrations</a:t>
            </a:r>
            <a:r>
              <a:rPr lang="en-US" sz="2400" dirty="0"/>
              <a:t> might take time. </a:t>
            </a:r>
            <a:endParaRPr sz="2400" dirty="0"/>
          </a:p>
        </p:txBody>
      </p:sp>
      <p:pic>
        <p:nvPicPr>
          <p:cNvPr id="4" name="Graphic 3" descr="Robot">
            <a:extLst>
              <a:ext uri="{FF2B5EF4-FFF2-40B4-BE49-F238E27FC236}">
                <a16:creationId xmlns:a16="http://schemas.microsoft.com/office/drawing/2014/main" id="{D98D3BE5-E3DA-999D-DFD0-56F5423F8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787810" y="5743254"/>
            <a:ext cx="1096572" cy="983946"/>
          </a:xfrm>
          <a:prstGeom prst="rect">
            <a:avLst/>
          </a:prstGeom>
        </p:spPr>
      </p:pic>
      <p:pic>
        <p:nvPicPr>
          <p:cNvPr id="5" name="Graphic 4" descr="Lights On outline">
            <a:extLst>
              <a:ext uri="{FF2B5EF4-FFF2-40B4-BE49-F238E27FC236}">
                <a16:creationId xmlns:a16="http://schemas.microsoft.com/office/drawing/2014/main" id="{A4386DF0-4EDD-1436-455C-9F1F8E21B5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493" y="5509322"/>
            <a:ext cx="464904" cy="4649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761</Words>
  <Application>Microsoft Office PowerPoint</Application>
  <PresentationFormat>On-screen Show (4:3)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AI-Powered Market Sentiment Analysis for Risk Management</vt:lpstr>
      <vt:lpstr>Outline</vt:lpstr>
      <vt:lpstr>Business Need &amp; Problem Statement</vt:lpstr>
      <vt:lpstr>AI-Powered Solution Overview</vt:lpstr>
      <vt:lpstr>How It Works (Workflow Diagram)</vt:lpstr>
      <vt:lpstr>Live Prototype Demonstration</vt:lpstr>
      <vt:lpstr>Live Prototype Demonstration</vt:lpstr>
      <vt:lpstr>Value Proposition &amp; Business Impact</vt:lpstr>
      <vt:lpstr>Implementation Challenges &amp; Risks</vt:lpstr>
      <vt:lpstr>Next Steps &amp; Future Enhancements</vt:lpstr>
      <vt:lpstr>FAQs</vt:lpstr>
      <vt:lpstr>FAQs</vt:lpstr>
      <vt:lpstr>Conclusion</vt:lpstr>
      <vt:lpstr>AI-Powered Market Sentiment Analysis for Risk Management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Hafeez, Awais</cp:lastModifiedBy>
  <cp:revision>3</cp:revision>
  <dcterms:created xsi:type="dcterms:W3CDTF">2013-01-27T09:14:16Z</dcterms:created>
  <dcterms:modified xsi:type="dcterms:W3CDTF">2025-02-14T04:51:29Z</dcterms:modified>
  <cp:category/>
</cp:coreProperties>
</file>