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63" r:id="rId4"/>
    <p:sldId id="264" r:id="rId5"/>
    <p:sldId id="265" r:id="rId6"/>
    <p:sldId id="258" r:id="rId7"/>
    <p:sldId id="266" r:id="rId8"/>
    <p:sldId id="267" r:id="rId9"/>
    <p:sldId id="268" r:id="rId10"/>
    <p:sldId id="260" r:id="rId11"/>
    <p:sldId id="270" r:id="rId12"/>
    <p:sldId id="262" r:id="rId13"/>
  </p:sldIdLst>
  <p:sldSz cx="18288000" cy="10287000"/>
  <p:notesSz cx="6858000" cy="9144000"/>
  <p:embeddedFontLst>
    <p:embeddedFont>
      <p:font typeface="ASMOUO+TimesNewRomanPSMT" panose="020B0604020202020204" charset="0"/>
      <p:regular r:id="rId15"/>
    </p:embeddedFont>
    <p:embeddedFont>
      <p:font typeface="Canva Sans Bold" panose="020B0604020202020204" charset="0"/>
      <p:regular r:id="rId16"/>
    </p:embeddedFont>
    <p:embeddedFont>
      <p:font typeface="Cormorant Garamond Bold Italics" panose="020B0604020202020204" charset="0"/>
      <p:regular r:id="rId17"/>
    </p:embeddedFont>
    <p:embeddedFont>
      <p:font typeface="Quicksand" panose="020B0604020202020204" charset="0"/>
      <p:regular r:id="rId18"/>
    </p:embeddedFont>
    <p:embeddedFont>
      <p:font typeface="Quicksand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483"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2364"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BA16E-DF10-48F8-9150-B4C257285017}"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C0A06-A0FE-47C1-9A36-0DB067AC9B75}" type="slidenum">
              <a:rPr lang="en-US" smtClean="0"/>
              <a:t>‹#›</a:t>
            </a:fld>
            <a:endParaRPr lang="en-US"/>
          </a:p>
        </p:txBody>
      </p:sp>
    </p:spTree>
    <p:extLst>
      <p:ext uri="{BB962C8B-B14F-4D97-AF65-F5344CB8AC3E}">
        <p14:creationId xmlns:p14="http://schemas.microsoft.com/office/powerpoint/2010/main" val="1159446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AC0A06-A0FE-47C1-9A36-0DB067AC9B75}" type="slidenum">
              <a:rPr lang="en-US" smtClean="0"/>
              <a:t>7</a:t>
            </a:fld>
            <a:endParaRPr lang="en-US"/>
          </a:p>
        </p:txBody>
      </p:sp>
    </p:spTree>
    <p:extLst>
      <p:ext uri="{BB962C8B-B14F-4D97-AF65-F5344CB8AC3E}">
        <p14:creationId xmlns:p14="http://schemas.microsoft.com/office/powerpoint/2010/main" val="324950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363419" y="3164142"/>
            <a:ext cx="15910287" cy="5238753"/>
          </a:xfrm>
          <a:prstGeom prst="rect">
            <a:avLst/>
          </a:prstGeom>
        </p:spPr>
        <p:txBody>
          <a:bodyPr lIns="0" tIns="0" rIns="0" bIns="0" rtlCol="0" anchor="t">
            <a:spAutoFit/>
          </a:bodyPr>
          <a:lstStyle/>
          <a:p>
            <a:pPr algn="just">
              <a:lnSpc>
                <a:spcPts val="8399"/>
              </a:lnSpc>
            </a:pPr>
            <a:r>
              <a:rPr lang="en-US" sz="5999" b="1" i="1">
                <a:solidFill>
                  <a:srgbClr val="0F4662"/>
                </a:solidFill>
                <a:latin typeface="Cormorant Garamond Bold Italics"/>
                <a:ea typeface="Cormorant Garamond Bold Italics"/>
                <a:cs typeface="Cormorant Garamond Bold Italics"/>
                <a:sym typeface="Cormorant Garamond Bold Italics"/>
              </a:rPr>
              <a:t>Nikitha Yarlagadda</a:t>
            </a:r>
          </a:p>
          <a:p>
            <a:pPr algn="just">
              <a:lnSpc>
                <a:spcPts val="8399"/>
              </a:lnSpc>
            </a:pPr>
            <a:r>
              <a:rPr lang="en-US" sz="5999" b="1" i="1">
                <a:solidFill>
                  <a:srgbClr val="0F4662"/>
                </a:solidFill>
                <a:latin typeface="Cormorant Garamond Bold Italics"/>
                <a:ea typeface="Cormorant Garamond Bold Italics"/>
                <a:cs typeface="Cormorant Garamond Bold Italics"/>
                <a:sym typeface="Cormorant Garamond Bold Italics"/>
              </a:rPr>
              <a:t>Venkata Lalitha Kumari Emandi</a:t>
            </a:r>
          </a:p>
          <a:p>
            <a:pPr algn="just">
              <a:lnSpc>
                <a:spcPts val="8399"/>
              </a:lnSpc>
            </a:pPr>
            <a:r>
              <a:rPr lang="en-US" sz="5999" b="1" i="1">
                <a:solidFill>
                  <a:srgbClr val="0F4662"/>
                </a:solidFill>
                <a:latin typeface="Cormorant Garamond Bold Italics"/>
                <a:ea typeface="Cormorant Garamond Bold Italics"/>
                <a:cs typeface="Cormorant Garamond Bold Italics"/>
                <a:sym typeface="Cormorant Garamond Bold Italics"/>
              </a:rPr>
              <a:t>Sandhya Lotla</a:t>
            </a:r>
          </a:p>
          <a:p>
            <a:pPr algn="ctr">
              <a:lnSpc>
                <a:spcPts val="8399"/>
              </a:lnSpc>
            </a:pPr>
            <a:endParaRPr lang="en-US" sz="5999" b="1" i="1">
              <a:solidFill>
                <a:srgbClr val="0F4662"/>
              </a:solidFill>
              <a:latin typeface="Cormorant Garamond Bold Italics"/>
              <a:ea typeface="Cormorant Garamond Bold Italics"/>
              <a:cs typeface="Cormorant Garamond Bold Italics"/>
              <a:sym typeface="Cormorant Garamond Bold Italics"/>
            </a:endParaRPr>
          </a:p>
          <a:p>
            <a:pPr marL="0" lvl="0" indent="0" algn="ctr">
              <a:lnSpc>
                <a:spcPts val="8399"/>
              </a:lnSpc>
              <a:spcBef>
                <a:spcPct val="0"/>
              </a:spcBef>
            </a:pPr>
            <a:endParaRPr lang="en-US" sz="5999" b="1" i="1">
              <a:solidFill>
                <a:srgbClr val="0F4662"/>
              </a:solidFill>
              <a:latin typeface="Cormorant Garamond Bold Italics"/>
              <a:ea typeface="Cormorant Garamond Bold Italics"/>
              <a:cs typeface="Cormorant Garamond Bold Italics"/>
              <a:sym typeface="Cormorant Garamond Bold Italics"/>
            </a:endParaRP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Prepared by </a:t>
            </a:r>
            <a:r>
              <a:rPr lang="en-US" sz="3141" b="1">
                <a:solidFill>
                  <a:srgbClr val="0F4662"/>
                </a:solidFill>
                <a:latin typeface="Quicksand Bold"/>
                <a:ea typeface="Quicksand Bold"/>
                <a:cs typeface="Quicksand Bold"/>
                <a:sym typeface="Quicksand Bold"/>
              </a:rPr>
              <a:t>Team Z</a:t>
            </a: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6089939" y="7379762"/>
            <a:ext cx="11643643" cy="1082261"/>
          </a:xfrm>
          <a:prstGeom prst="rect">
            <a:avLst/>
          </a:prstGeom>
        </p:spPr>
        <p:txBody>
          <a:bodyPr lIns="0" tIns="0" rIns="0" bIns="0" rtlCol="0" anchor="t">
            <a:spAutoFit/>
          </a:bodyPr>
          <a:lstStyle/>
          <a:p>
            <a:pPr algn="r">
              <a:lnSpc>
                <a:spcPts val="4397"/>
              </a:lnSpc>
            </a:pPr>
            <a:r>
              <a:rPr lang="en-US" sz="3141">
                <a:solidFill>
                  <a:srgbClr val="0F4662"/>
                </a:solidFill>
                <a:latin typeface="Quicksand"/>
                <a:ea typeface="Quicksand"/>
                <a:cs typeface="Quicksand"/>
                <a:sym typeface="Quicksand"/>
              </a:rPr>
              <a:t>Under the Guidance of:</a:t>
            </a:r>
          </a:p>
          <a:p>
            <a:pPr marL="0" lvl="0" indent="0" algn="r">
              <a:lnSpc>
                <a:spcPts val="4397"/>
              </a:lnSpc>
              <a:spcBef>
                <a:spcPct val="0"/>
              </a:spcBef>
            </a:pPr>
            <a:r>
              <a:rPr lang="en-US" sz="3141">
                <a:solidFill>
                  <a:srgbClr val="0F4662"/>
                </a:solidFill>
                <a:latin typeface="Quicksand"/>
                <a:ea typeface="Quicksand"/>
                <a:cs typeface="Quicksand"/>
                <a:sym typeface="Quicksand"/>
              </a:rPr>
              <a:t> Prof. Shivanjali Khare</a:t>
            </a:r>
          </a:p>
        </p:txBody>
      </p:sp>
    </p:spTree>
  </p:cSld>
  <p:clrMapOvr>
    <a:masterClrMapping/>
  </p:clrMapOvr>
  <mc:AlternateContent xmlns:mc="http://schemas.openxmlformats.org/markup-compatibility/2006" xmlns:p14="http://schemas.microsoft.com/office/powerpoint/2010/main">
    <mc:Choice Requires="p14">
      <p:transition spd="slow" p14:dur="2000" advTm="14660"/>
    </mc:Choice>
    <mc:Fallback xmlns="">
      <p:transition spd="slow" advTm="146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279887" y="1871389"/>
            <a:ext cx="5385764" cy="7723886"/>
            <a:chOff x="0" y="0"/>
            <a:chExt cx="1418473" cy="2034275"/>
          </a:xfrm>
        </p:grpSpPr>
        <p:sp>
          <p:nvSpPr>
            <p:cNvPr id="3" name="Freeform 3"/>
            <p:cNvSpPr/>
            <p:nvPr/>
          </p:nvSpPr>
          <p:spPr>
            <a:xfrm>
              <a:off x="0" y="0"/>
              <a:ext cx="1418473" cy="2034274"/>
            </a:xfrm>
            <a:custGeom>
              <a:avLst/>
              <a:gdLst/>
              <a:ahLst/>
              <a:cxnLst/>
              <a:rect l="l" t="t" r="r" b="b"/>
              <a:pathLst>
                <a:path w="1418473" h="2034274">
                  <a:moveTo>
                    <a:pt x="73311" y="0"/>
                  </a:moveTo>
                  <a:lnTo>
                    <a:pt x="1345161" y="0"/>
                  </a:lnTo>
                  <a:cubicBezTo>
                    <a:pt x="1364605" y="0"/>
                    <a:pt x="1383252" y="7724"/>
                    <a:pt x="1397000" y="21472"/>
                  </a:cubicBezTo>
                  <a:cubicBezTo>
                    <a:pt x="1410749" y="35221"/>
                    <a:pt x="1418473" y="53868"/>
                    <a:pt x="1418473" y="73311"/>
                  </a:cubicBezTo>
                  <a:lnTo>
                    <a:pt x="1418473" y="1960963"/>
                  </a:lnTo>
                  <a:cubicBezTo>
                    <a:pt x="1418473" y="1980406"/>
                    <a:pt x="1410749" y="1999054"/>
                    <a:pt x="1397000" y="2012802"/>
                  </a:cubicBezTo>
                  <a:cubicBezTo>
                    <a:pt x="1383252" y="2026551"/>
                    <a:pt x="1364605" y="2034274"/>
                    <a:pt x="1345161" y="2034274"/>
                  </a:cubicBezTo>
                  <a:lnTo>
                    <a:pt x="73311" y="2034274"/>
                  </a:lnTo>
                  <a:cubicBezTo>
                    <a:pt x="32823" y="2034274"/>
                    <a:pt x="0" y="2001452"/>
                    <a:pt x="0" y="1960963"/>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4" name="TextBox 4"/>
            <p:cNvSpPr txBox="1"/>
            <p:nvPr/>
          </p:nvSpPr>
          <p:spPr>
            <a:xfrm>
              <a:off x="0" y="-123825"/>
              <a:ext cx="1418473" cy="2158100"/>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5998839" y="1871393"/>
            <a:ext cx="5385764" cy="7723886"/>
            <a:chOff x="0" y="0"/>
            <a:chExt cx="1418473" cy="2034275"/>
          </a:xfrm>
        </p:grpSpPr>
        <p:sp>
          <p:nvSpPr>
            <p:cNvPr id="6" name="Freeform 6"/>
            <p:cNvSpPr/>
            <p:nvPr/>
          </p:nvSpPr>
          <p:spPr>
            <a:xfrm>
              <a:off x="0" y="0"/>
              <a:ext cx="1418473" cy="2034274"/>
            </a:xfrm>
            <a:custGeom>
              <a:avLst/>
              <a:gdLst/>
              <a:ahLst/>
              <a:cxnLst/>
              <a:rect l="l" t="t" r="r" b="b"/>
              <a:pathLst>
                <a:path w="1418473" h="2034274">
                  <a:moveTo>
                    <a:pt x="73311" y="0"/>
                  </a:moveTo>
                  <a:lnTo>
                    <a:pt x="1345161" y="0"/>
                  </a:lnTo>
                  <a:cubicBezTo>
                    <a:pt x="1364605" y="0"/>
                    <a:pt x="1383252" y="7724"/>
                    <a:pt x="1397000" y="21472"/>
                  </a:cubicBezTo>
                  <a:cubicBezTo>
                    <a:pt x="1410749" y="35221"/>
                    <a:pt x="1418473" y="53868"/>
                    <a:pt x="1418473" y="73311"/>
                  </a:cubicBezTo>
                  <a:lnTo>
                    <a:pt x="1418473" y="1960963"/>
                  </a:lnTo>
                  <a:cubicBezTo>
                    <a:pt x="1418473" y="1980406"/>
                    <a:pt x="1410749" y="1999054"/>
                    <a:pt x="1397000" y="2012802"/>
                  </a:cubicBezTo>
                  <a:cubicBezTo>
                    <a:pt x="1383252" y="2026551"/>
                    <a:pt x="1364605" y="2034274"/>
                    <a:pt x="1345161" y="2034274"/>
                  </a:cubicBezTo>
                  <a:lnTo>
                    <a:pt x="73311" y="2034274"/>
                  </a:lnTo>
                  <a:cubicBezTo>
                    <a:pt x="32823" y="2034274"/>
                    <a:pt x="0" y="2001452"/>
                    <a:pt x="0" y="1960963"/>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US"/>
            </a:p>
          </p:txBody>
        </p:sp>
        <p:sp>
          <p:nvSpPr>
            <p:cNvPr id="7" name="TextBox 7"/>
            <p:cNvSpPr txBox="1"/>
            <p:nvPr/>
          </p:nvSpPr>
          <p:spPr>
            <a:xfrm>
              <a:off x="0" y="-123825"/>
              <a:ext cx="1418473" cy="2158100"/>
            </a:xfrm>
            <a:prstGeom prst="rect">
              <a:avLst/>
            </a:prstGeom>
          </p:spPr>
          <p:txBody>
            <a:bodyPr lIns="50800" tIns="50800" rIns="50800" bIns="50800" rtlCol="0" anchor="ctr"/>
            <a:lstStyle/>
            <a:p>
              <a:pPr algn="ctr">
                <a:lnSpc>
                  <a:spcPts val="4079"/>
                </a:lnSpc>
              </a:pPr>
              <a:endParaRPr/>
            </a:p>
          </p:txBody>
        </p:sp>
      </p:grpSp>
      <p:grpSp>
        <p:nvGrpSpPr>
          <p:cNvPr id="8" name="Group 8"/>
          <p:cNvGrpSpPr/>
          <p:nvPr/>
        </p:nvGrpSpPr>
        <p:grpSpPr>
          <a:xfrm>
            <a:off x="11594153" y="1871393"/>
            <a:ext cx="5385764" cy="7723886"/>
            <a:chOff x="0" y="0"/>
            <a:chExt cx="1418473" cy="2034275"/>
          </a:xfrm>
        </p:grpSpPr>
        <p:sp>
          <p:nvSpPr>
            <p:cNvPr id="9" name="Freeform 9"/>
            <p:cNvSpPr/>
            <p:nvPr/>
          </p:nvSpPr>
          <p:spPr>
            <a:xfrm>
              <a:off x="0" y="0"/>
              <a:ext cx="1418473" cy="2034274"/>
            </a:xfrm>
            <a:custGeom>
              <a:avLst/>
              <a:gdLst/>
              <a:ahLst/>
              <a:cxnLst/>
              <a:rect l="l" t="t" r="r" b="b"/>
              <a:pathLst>
                <a:path w="1418473" h="2034274">
                  <a:moveTo>
                    <a:pt x="73311" y="0"/>
                  </a:moveTo>
                  <a:lnTo>
                    <a:pt x="1345161" y="0"/>
                  </a:lnTo>
                  <a:cubicBezTo>
                    <a:pt x="1364605" y="0"/>
                    <a:pt x="1383252" y="7724"/>
                    <a:pt x="1397000" y="21472"/>
                  </a:cubicBezTo>
                  <a:cubicBezTo>
                    <a:pt x="1410749" y="35221"/>
                    <a:pt x="1418473" y="53868"/>
                    <a:pt x="1418473" y="73311"/>
                  </a:cubicBezTo>
                  <a:lnTo>
                    <a:pt x="1418473" y="1960963"/>
                  </a:lnTo>
                  <a:cubicBezTo>
                    <a:pt x="1418473" y="1980406"/>
                    <a:pt x="1410749" y="1999054"/>
                    <a:pt x="1397000" y="2012802"/>
                  </a:cubicBezTo>
                  <a:cubicBezTo>
                    <a:pt x="1383252" y="2026551"/>
                    <a:pt x="1364605" y="2034274"/>
                    <a:pt x="1345161" y="2034274"/>
                  </a:cubicBezTo>
                  <a:lnTo>
                    <a:pt x="73311" y="2034274"/>
                  </a:lnTo>
                  <a:cubicBezTo>
                    <a:pt x="32823" y="2034274"/>
                    <a:pt x="0" y="2001452"/>
                    <a:pt x="0" y="1960963"/>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10" name="TextBox 10"/>
            <p:cNvSpPr txBox="1"/>
            <p:nvPr/>
          </p:nvSpPr>
          <p:spPr>
            <a:xfrm>
              <a:off x="0" y="-123825"/>
              <a:ext cx="1418473" cy="2158100"/>
            </a:xfrm>
            <a:prstGeom prst="rect">
              <a:avLst/>
            </a:prstGeom>
          </p:spPr>
          <p:txBody>
            <a:bodyPr lIns="50800" tIns="50800" rIns="50800" bIns="50800" rtlCol="0" anchor="ctr"/>
            <a:lstStyle/>
            <a:p>
              <a:pPr algn="ctr">
                <a:lnSpc>
                  <a:spcPts val="4079"/>
                </a:lnSpc>
              </a:pPr>
              <a:endParaRPr/>
            </a:p>
          </p:txBody>
        </p:sp>
      </p:grpSp>
      <p:sp>
        <p:nvSpPr>
          <p:cNvPr id="11" name="TextBox 11"/>
          <p:cNvSpPr txBox="1"/>
          <p:nvPr/>
        </p:nvSpPr>
        <p:spPr>
          <a:xfrm>
            <a:off x="418764" y="428942"/>
            <a:ext cx="8272957"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Deliverables</a:t>
            </a:r>
          </a:p>
        </p:txBody>
      </p:sp>
      <p:sp>
        <p:nvSpPr>
          <p:cNvPr id="12" name="AutoShape 12"/>
          <p:cNvSpPr/>
          <p:nvPr/>
        </p:nvSpPr>
        <p:spPr>
          <a:xfrm>
            <a:off x="13347712" y="6759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3" name="TextBox 13"/>
          <p:cNvSpPr txBox="1"/>
          <p:nvPr/>
        </p:nvSpPr>
        <p:spPr>
          <a:xfrm>
            <a:off x="685800" y="2108435"/>
            <a:ext cx="6553200" cy="1820755"/>
          </a:xfrm>
          <a:prstGeom prst="rect">
            <a:avLst/>
          </a:prstGeom>
        </p:spPr>
        <p:txBody>
          <a:bodyPr wrap="square" lIns="0" tIns="0" rIns="0" bIns="0" rtlCol="0" anchor="t">
            <a:spAutoFit/>
          </a:bodyPr>
          <a:lstStyle/>
          <a:p>
            <a:pPr>
              <a:lnSpc>
                <a:spcPts val="5320"/>
              </a:lnSpc>
            </a:pPr>
            <a:r>
              <a:rPr lang="en-US" sz="3800" b="1" dirty="0">
                <a:solidFill>
                  <a:srgbClr val="0F4662"/>
                </a:solidFill>
                <a:latin typeface="Canva Sans Bold"/>
                <a:ea typeface="Canva Sans Bold"/>
                <a:cs typeface="Canva Sans Bold"/>
                <a:sym typeface="Canva Sans Bold"/>
              </a:rPr>
              <a:t>Game Application </a:t>
            </a:r>
          </a:p>
          <a:p>
            <a:pPr algn="r">
              <a:lnSpc>
                <a:spcPts val="3920"/>
              </a:lnSpc>
            </a:pPr>
            <a:r>
              <a:rPr lang="en-US" sz="2800" b="1" dirty="0">
                <a:solidFill>
                  <a:srgbClr val="0F4662"/>
                </a:solidFill>
                <a:latin typeface="Canva Sans Bold"/>
                <a:ea typeface="Canva Sans Bold"/>
                <a:cs typeface="Canva Sans Bold"/>
                <a:sym typeface="Canva Sans Bold"/>
              </a:rPr>
              <a:t>.</a:t>
            </a:r>
          </a:p>
          <a:p>
            <a:pPr algn="ctr">
              <a:lnSpc>
                <a:spcPts val="5740"/>
              </a:lnSpc>
            </a:pPr>
            <a:endParaRPr lang="en-US" sz="2800" b="1" dirty="0">
              <a:solidFill>
                <a:srgbClr val="0F4662"/>
              </a:solidFill>
              <a:latin typeface="Canva Sans Bold"/>
              <a:ea typeface="Canva Sans Bold"/>
              <a:cs typeface="Canva Sans Bold"/>
              <a:sym typeface="Canva Sans Bold"/>
            </a:endParaRPr>
          </a:p>
        </p:txBody>
      </p:sp>
      <p:sp>
        <p:nvSpPr>
          <p:cNvPr id="14" name="TextBox 14"/>
          <p:cNvSpPr txBox="1"/>
          <p:nvPr/>
        </p:nvSpPr>
        <p:spPr>
          <a:xfrm>
            <a:off x="439085" y="2924608"/>
            <a:ext cx="15538699" cy="1196976"/>
          </a:xfrm>
          <a:prstGeom prst="rect">
            <a:avLst/>
          </a:prstGeom>
        </p:spPr>
        <p:txBody>
          <a:bodyPr lIns="0" tIns="0" rIns="0" bIns="0" rtlCol="0" anchor="t">
            <a:spAutoFit/>
          </a:bodyPr>
          <a:lstStyle/>
          <a:p>
            <a:pPr marL="626107" lvl="1" indent="-313054" algn="l">
              <a:lnSpc>
                <a:spcPts val="4929"/>
              </a:lnSpc>
              <a:buFont typeface="Arial"/>
              <a:buChar char="•"/>
            </a:pPr>
            <a:r>
              <a:rPr lang="en-US" sz="2899" dirty="0">
                <a:solidFill>
                  <a:srgbClr val="0F4662"/>
                </a:solidFill>
                <a:latin typeface="Quicksand"/>
                <a:ea typeface="Quicksand"/>
                <a:cs typeface="Quicksand"/>
                <a:sym typeface="Quicksand"/>
              </a:rPr>
              <a:t>In this it will allow to select the best moves more quickly and optimize performance.</a:t>
            </a:r>
          </a:p>
          <a:p>
            <a:pPr algn="l">
              <a:lnSpc>
                <a:spcPts val="4929"/>
              </a:lnSpc>
            </a:pPr>
            <a:endParaRPr lang="en-US" sz="2899" dirty="0">
              <a:solidFill>
                <a:srgbClr val="0F4662"/>
              </a:solidFill>
              <a:latin typeface="Quicksand"/>
              <a:ea typeface="Quicksand"/>
              <a:cs typeface="Quicksand"/>
              <a:sym typeface="Quicksand"/>
            </a:endParaRPr>
          </a:p>
        </p:txBody>
      </p:sp>
      <p:sp>
        <p:nvSpPr>
          <p:cNvPr id="15" name="TextBox 15"/>
          <p:cNvSpPr txBox="1"/>
          <p:nvPr/>
        </p:nvSpPr>
        <p:spPr>
          <a:xfrm>
            <a:off x="576421" y="5397385"/>
            <a:ext cx="5699150" cy="1366519"/>
          </a:xfrm>
          <a:prstGeom prst="rect">
            <a:avLst/>
          </a:prstGeom>
        </p:spPr>
        <p:txBody>
          <a:bodyPr lIns="0" tIns="0" rIns="0" bIns="0" rtlCol="0" anchor="t">
            <a:spAutoFit/>
          </a:bodyPr>
          <a:lstStyle/>
          <a:p>
            <a:pPr algn="r">
              <a:lnSpc>
                <a:spcPts val="5320"/>
              </a:lnSpc>
            </a:pPr>
            <a:r>
              <a:rPr lang="en-US" sz="3800" b="1" dirty="0">
                <a:solidFill>
                  <a:srgbClr val="0F4662"/>
                </a:solidFill>
                <a:latin typeface="Canva Sans Bold"/>
                <a:ea typeface="Canva Sans Bold"/>
                <a:cs typeface="Canva Sans Bold"/>
                <a:sym typeface="Canva Sans Bold"/>
              </a:rPr>
              <a:t>Source Code Repository</a:t>
            </a:r>
          </a:p>
          <a:p>
            <a:pPr algn="ctr">
              <a:lnSpc>
                <a:spcPts val="5740"/>
              </a:lnSpc>
            </a:pPr>
            <a:endParaRPr lang="en-US" sz="3800" b="1" dirty="0">
              <a:solidFill>
                <a:srgbClr val="0F4662"/>
              </a:solidFill>
              <a:latin typeface="Canva Sans Bold"/>
              <a:ea typeface="Canva Sans Bold"/>
              <a:cs typeface="Canva Sans Bold"/>
              <a:sym typeface="Canva Sans Bold"/>
            </a:endParaRPr>
          </a:p>
        </p:txBody>
      </p:sp>
      <p:sp>
        <p:nvSpPr>
          <p:cNvPr id="16" name="TextBox 16"/>
          <p:cNvSpPr txBox="1"/>
          <p:nvPr/>
        </p:nvSpPr>
        <p:spPr>
          <a:xfrm>
            <a:off x="418764" y="6165416"/>
            <a:ext cx="15538699" cy="1196976"/>
          </a:xfrm>
          <a:prstGeom prst="rect">
            <a:avLst/>
          </a:prstGeom>
        </p:spPr>
        <p:txBody>
          <a:bodyPr lIns="0" tIns="0" rIns="0" bIns="0" rtlCol="0" anchor="t">
            <a:spAutoFit/>
          </a:bodyPr>
          <a:lstStyle/>
          <a:p>
            <a:pPr marL="626107" lvl="1" indent="-313054" algn="l">
              <a:lnSpc>
                <a:spcPts val="4929"/>
              </a:lnSpc>
              <a:buFont typeface="Arial"/>
              <a:buChar char="•"/>
            </a:pPr>
            <a:r>
              <a:rPr lang="en-US" sz="2899" dirty="0">
                <a:solidFill>
                  <a:srgbClr val="0F4662"/>
                </a:solidFill>
                <a:latin typeface="Quicksand"/>
                <a:ea typeface="Quicksand"/>
                <a:cs typeface="Quicksand"/>
                <a:sym typeface="Quicksand"/>
              </a:rPr>
              <a:t>Organized and commented source code hosted in a repository i.e., GitHub</a:t>
            </a:r>
          </a:p>
          <a:p>
            <a:pPr algn="l">
              <a:lnSpc>
                <a:spcPts val="4929"/>
              </a:lnSpc>
            </a:pPr>
            <a:endParaRPr lang="en-US" sz="2899" dirty="0">
              <a:solidFill>
                <a:srgbClr val="0F4662"/>
              </a:solidFill>
              <a:latin typeface="Quicksand"/>
              <a:ea typeface="Quicksand"/>
              <a:cs typeface="Quicksand"/>
              <a:sym typeface="Quicksand"/>
            </a:endParaRPr>
          </a:p>
        </p:txBody>
      </p:sp>
      <p:sp>
        <p:nvSpPr>
          <p:cNvPr id="17" name="TextBox 17"/>
          <p:cNvSpPr txBox="1"/>
          <p:nvPr/>
        </p:nvSpPr>
        <p:spPr>
          <a:xfrm>
            <a:off x="576421" y="3744507"/>
            <a:ext cx="3700016" cy="1366519"/>
          </a:xfrm>
          <a:prstGeom prst="rect">
            <a:avLst/>
          </a:prstGeom>
        </p:spPr>
        <p:txBody>
          <a:bodyPr lIns="0" tIns="0" rIns="0" bIns="0" rtlCol="0" anchor="t">
            <a:spAutoFit/>
          </a:bodyPr>
          <a:lstStyle/>
          <a:p>
            <a:pPr algn="r">
              <a:lnSpc>
                <a:spcPts val="5320"/>
              </a:lnSpc>
            </a:pPr>
            <a:r>
              <a:rPr lang="en-US" sz="3800" b="1" dirty="0">
                <a:solidFill>
                  <a:srgbClr val="0F4662"/>
                </a:solidFill>
                <a:latin typeface="Canva Sans Bold"/>
                <a:ea typeface="Canva Sans Bold"/>
                <a:cs typeface="Canva Sans Bold"/>
                <a:sym typeface="Canva Sans Bold"/>
              </a:rPr>
              <a:t>Documentation</a:t>
            </a:r>
          </a:p>
          <a:p>
            <a:pPr algn="ctr">
              <a:lnSpc>
                <a:spcPts val="5740"/>
              </a:lnSpc>
            </a:pPr>
            <a:endParaRPr lang="en-US" sz="3800" b="1" dirty="0">
              <a:solidFill>
                <a:srgbClr val="0F4662"/>
              </a:solidFill>
              <a:latin typeface="Canva Sans Bold"/>
              <a:ea typeface="Canva Sans Bold"/>
              <a:cs typeface="Canva Sans Bold"/>
              <a:sym typeface="Canva Sans Bold"/>
            </a:endParaRPr>
          </a:p>
        </p:txBody>
      </p:sp>
      <p:sp>
        <p:nvSpPr>
          <p:cNvPr id="18" name="TextBox 18"/>
          <p:cNvSpPr txBox="1"/>
          <p:nvPr/>
        </p:nvSpPr>
        <p:spPr>
          <a:xfrm>
            <a:off x="418765" y="4545012"/>
            <a:ext cx="15538699" cy="1196976"/>
          </a:xfrm>
          <a:prstGeom prst="rect">
            <a:avLst/>
          </a:prstGeom>
        </p:spPr>
        <p:txBody>
          <a:bodyPr lIns="0" tIns="0" rIns="0" bIns="0" rtlCol="0" anchor="t">
            <a:spAutoFit/>
          </a:bodyPr>
          <a:lstStyle/>
          <a:p>
            <a:pPr marL="626107" lvl="1" indent="-313054" algn="l">
              <a:lnSpc>
                <a:spcPts val="4929"/>
              </a:lnSpc>
              <a:buFont typeface="Arial"/>
              <a:buChar char="•"/>
            </a:pPr>
            <a:r>
              <a:rPr lang="en-US" sz="2899" dirty="0">
                <a:solidFill>
                  <a:srgbClr val="0F4662"/>
                </a:solidFill>
                <a:latin typeface="Quicksand"/>
                <a:ea typeface="Quicksand"/>
                <a:cs typeface="Quicksand"/>
                <a:sym typeface="Quicksand"/>
              </a:rPr>
              <a:t>Detailed documentation on the setup, training, and usage of the AI algorithms</a:t>
            </a:r>
          </a:p>
          <a:p>
            <a:pPr algn="l">
              <a:lnSpc>
                <a:spcPts val="4929"/>
              </a:lnSpc>
            </a:pPr>
            <a:endParaRPr lang="en-US" sz="2899" dirty="0">
              <a:solidFill>
                <a:srgbClr val="0F4662"/>
              </a:solidFill>
              <a:latin typeface="Quicksand"/>
              <a:ea typeface="Quicksand"/>
              <a:cs typeface="Quicksand"/>
              <a:sym typeface="Quicksand"/>
            </a:endParaRPr>
          </a:p>
        </p:txBody>
      </p:sp>
      <p:sp>
        <p:nvSpPr>
          <p:cNvPr id="19" name="TextBox 17">
            <a:extLst>
              <a:ext uri="{FF2B5EF4-FFF2-40B4-BE49-F238E27FC236}">
                <a16:creationId xmlns:a16="http://schemas.microsoft.com/office/drawing/2014/main" id="{8FA736AF-2FC6-3C28-8AB8-06F422CF4C43}"/>
              </a:ext>
            </a:extLst>
          </p:cNvPr>
          <p:cNvSpPr txBox="1"/>
          <p:nvPr/>
        </p:nvSpPr>
        <p:spPr>
          <a:xfrm>
            <a:off x="135642" y="7203409"/>
            <a:ext cx="8839200" cy="1353704"/>
          </a:xfrm>
          <a:prstGeom prst="rect">
            <a:avLst/>
          </a:prstGeom>
        </p:spPr>
        <p:txBody>
          <a:bodyPr wrap="square" lIns="0" tIns="0" rIns="0" bIns="0" rtlCol="0" anchor="t">
            <a:spAutoFit/>
          </a:bodyPr>
          <a:lstStyle/>
          <a:p>
            <a:pPr algn="r">
              <a:lnSpc>
                <a:spcPts val="5320"/>
              </a:lnSpc>
            </a:pPr>
            <a:r>
              <a:rPr lang="en-US" sz="3800" b="1" dirty="0" err="1">
                <a:solidFill>
                  <a:srgbClr val="0F4662"/>
                </a:solidFill>
                <a:latin typeface="Canva Sans Bold"/>
                <a:ea typeface="Canva Sans Bold"/>
                <a:cs typeface="Canva Sans Bold"/>
                <a:sym typeface="Canva Sans Bold"/>
              </a:rPr>
              <a:t>Youtube</a:t>
            </a:r>
            <a:r>
              <a:rPr lang="en-US" sz="3800" b="1" dirty="0">
                <a:solidFill>
                  <a:srgbClr val="0F4662"/>
                </a:solidFill>
                <a:latin typeface="Canva Sans Bold"/>
                <a:ea typeface="Canva Sans Bold"/>
                <a:cs typeface="Canva Sans Bold"/>
                <a:sym typeface="Canva Sans Bold"/>
              </a:rPr>
              <a:t> Video Demo of the project</a:t>
            </a:r>
          </a:p>
          <a:p>
            <a:pPr algn="ctr">
              <a:lnSpc>
                <a:spcPts val="5740"/>
              </a:lnSpc>
            </a:pPr>
            <a:endParaRPr lang="en-US" sz="3800" b="1" dirty="0">
              <a:solidFill>
                <a:srgbClr val="0F4662"/>
              </a:solidFill>
              <a:latin typeface="Canva Sans Bold"/>
              <a:ea typeface="Canva Sans Bold"/>
              <a:cs typeface="Canva Sans Bold"/>
              <a:sym typeface="Canva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FA640E-5327-E837-70A7-C95E810BA6F9}"/>
              </a:ext>
            </a:extLst>
          </p:cNvPr>
          <p:cNvSpPr/>
          <p:nvPr/>
        </p:nvSpPr>
        <p:spPr>
          <a:xfrm>
            <a:off x="0" y="0"/>
            <a:ext cx="2819400" cy="1028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800" dirty="0">
                <a:solidFill>
                  <a:schemeClr val="accent1">
                    <a:lumMod val="75000"/>
                  </a:schemeClr>
                </a:solidFill>
              </a:rPr>
              <a:t>O</a:t>
            </a:r>
          </a:p>
          <a:p>
            <a:pPr algn="ctr"/>
            <a:r>
              <a:rPr lang="en-US" sz="8800" dirty="0">
                <a:solidFill>
                  <a:schemeClr val="accent1">
                    <a:lumMod val="75000"/>
                  </a:schemeClr>
                </a:solidFill>
              </a:rPr>
              <a:t>U</a:t>
            </a:r>
          </a:p>
          <a:p>
            <a:pPr algn="ctr"/>
            <a:r>
              <a:rPr lang="en-US" sz="8800" dirty="0">
                <a:solidFill>
                  <a:schemeClr val="accent1">
                    <a:lumMod val="75000"/>
                  </a:schemeClr>
                </a:solidFill>
              </a:rPr>
              <a:t>T</a:t>
            </a:r>
          </a:p>
          <a:p>
            <a:pPr algn="ctr"/>
            <a:r>
              <a:rPr lang="en-US" sz="8800" dirty="0">
                <a:solidFill>
                  <a:schemeClr val="accent1">
                    <a:lumMod val="75000"/>
                  </a:schemeClr>
                </a:solidFill>
              </a:rPr>
              <a:t>P</a:t>
            </a:r>
          </a:p>
          <a:p>
            <a:pPr algn="ctr"/>
            <a:r>
              <a:rPr lang="en-US" sz="8800" dirty="0">
                <a:solidFill>
                  <a:schemeClr val="accent1">
                    <a:lumMod val="75000"/>
                  </a:schemeClr>
                </a:solidFill>
              </a:rPr>
              <a:t>U</a:t>
            </a:r>
          </a:p>
          <a:p>
            <a:pPr algn="ctr"/>
            <a:r>
              <a:rPr lang="en-US" sz="8800" dirty="0">
                <a:solidFill>
                  <a:schemeClr val="accent1">
                    <a:lumMod val="75000"/>
                  </a:schemeClr>
                </a:solidFill>
              </a:rPr>
              <a:t>T</a:t>
            </a:r>
          </a:p>
          <a:p>
            <a:pPr algn="ctr"/>
            <a:endParaRPr lang="en-US" dirty="0"/>
          </a:p>
        </p:txBody>
      </p:sp>
      <p:pic>
        <p:nvPicPr>
          <p:cNvPr id="3" name="Picture 2" descr="A screenshot of a computer&#10;&#10;Description automatically generated">
            <a:extLst>
              <a:ext uri="{FF2B5EF4-FFF2-40B4-BE49-F238E27FC236}">
                <a16:creationId xmlns:a16="http://schemas.microsoft.com/office/drawing/2014/main" id="{8EC5AB63-849B-CF4A-404C-994038E5CB9D}"/>
              </a:ext>
            </a:extLst>
          </p:cNvPr>
          <p:cNvPicPr>
            <a:picLocks noChangeAspect="1"/>
          </p:cNvPicPr>
          <p:nvPr/>
        </p:nvPicPr>
        <p:blipFill>
          <a:blip r:embed="rId2"/>
          <a:stretch>
            <a:fillRect/>
          </a:stretch>
        </p:blipFill>
        <p:spPr>
          <a:xfrm>
            <a:off x="3985260" y="1696934"/>
            <a:ext cx="5791200" cy="6032500"/>
          </a:xfrm>
          <a:prstGeom prst="rect">
            <a:avLst/>
          </a:prstGeom>
        </p:spPr>
      </p:pic>
      <p:pic>
        <p:nvPicPr>
          <p:cNvPr id="4" name="Picture 3">
            <a:extLst>
              <a:ext uri="{FF2B5EF4-FFF2-40B4-BE49-F238E27FC236}">
                <a16:creationId xmlns:a16="http://schemas.microsoft.com/office/drawing/2014/main" id="{0A808CE6-0278-DA95-682F-E4682F8D5056}"/>
              </a:ext>
            </a:extLst>
          </p:cNvPr>
          <p:cNvPicPr>
            <a:picLocks noChangeAspect="1"/>
          </p:cNvPicPr>
          <p:nvPr/>
        </p:nvPicPr>
        <p:blipFill>
          <a:blip r:embed="rId3"/>
          <a:stretch>
            <a:fillRect/>
          </a:stretch>
        </p:blipFill>
        <p:spPr>
          <a:xfrm>
            <a:off x="10972800" y="1696934"/>
            <a:ext cx="6324600" cy="5887935"/>
          </a:xfrm>
          <a:prstGeom prst="rect">
            <a:avLst/>
          </a:prstGeom>
        </p:spPr>
      </p:pic>
    </p:spTree>
    <p:extLst>
      <p:ext uri="{BB962C8B-B14F-4D97-AF65-F5344CB8AC3E}">
        <p14:creationId xmlns:p14="http://schemas.microsoft.com/office/powerpoint/2010/main" val="67401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3027566"/>
            <a:ext cx="16229942" cy="3249943"/>
          </a:xfrm>
          <a:prstGeom prst="rect">
            <a:avLst/>
          </a:prstGeom>
        </p:spPr>
        <p:txBody>
          <a:bodyPr lIns="0" tIns="0" rIns="0" bIns="0" rtlCol="0" anchor="t">
            <a:spAutoFit/>
          </a:bodyPr>
          <a:lstStyle/>
          <a:p>
            <a:pPr algn="ctr">
              <a:lnSpc>
                <a:spcPts val="13019"/>
              </a:lnSpc>
            </a:pPr>
            <a:r>
              <a:rPr lang="en-US" sz="9299" b="1" i="1" dirty="0">
                <a:solidFill>
                  <a:srgbClr val="0F4662"/>
                </a:solidFill>
                <a:latin typeface="Cormorant Garamond Bold Italics"/>
                <a:ea typeface="Cormorant Garamond Bold Italics"/>
                <a:cs typeface="Cormorant Garamond Bold Italics"/>
                <a:sym typeface="Cormorant Garamond Bold Italics"/>
              </a:rPr>
              <a:t>Moves of the Machine: </a:t>
            </a:r>
          </a:p>
          <a:p>
            <a:pPr marL="0" lvl="0" indent="0" algn="ctr">
              <a:lnSpc>
                <a:spcPts val="13019"/>
              </a:lnSpc>
              <a:spcBef>
                <a:spcPct val="0"/>
              </a:spcBef>
            </a:pPr>
            <a:r>
              <a:rPr lang="en-US" sz="9299" b="1" i="1" dirty="0">
                <a:solidFill>
                  <a:srgbClr val="0F4662"/>
                </a:solidFill>
                <a:latin typeface="Cormorant Garamond Bold Italics"/>
                <a:ea typeface="Cormorant Garamond Bold Italics"/>
                <a:cs typeface="Cormorant Garamond Bold Italics"/>
                <a:sym typeface="Cormorant Garamond Bold Italics"/>
              </a:rPr>
              <a:t>Developing chess AI</a:t>
            </a:r>
          </a:p>
        </p:txBody>
      </p:sp>
      <p:sp>
        <p:nvSpPr>
          <p:cNvPr id="3" name="AutoShape 3"/>
          <p:cNvSpPr/>
          <p:nvPr/>
        </p:nvSpPr>
        <p:spPr>
          <a:xfrm>
            <a:off x="-3540294" y="10668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3216221"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144000" y="90755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997"/>
    </mc:Choice>
    <mc:Fallback xmlns="">
      <p:transition spd="slow" advTm="59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F35124E-38DF-53C8-9C39-7733A88294BC}"/>
              </a:ext>
            </a:extLst>
          </p:cNvPr>
          <p:cNvSpPr txBox="1"/>
          <p:nvPr/>
        </p:nvSpPr>
        <p:spPr>
          <a:xfrm>
            <a:off x="909320" y="410458"/>
            <a:ext cx="7696199" cy="2253181"/>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How the game works:</a:t>
            </a:r>
          </a:p>
          <a:p>
            <a:pPr marL="0" lvl="0" indent="0" algn="l">
              <a:lnSpc>
                <a:spcPts val="8959"/>
              </a:lnSpc>
              <a:spcBef>
                <a:spcPct val="0"/>
              </a:spcBef>
            </a:pP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4" name="TextBox 2">
            <a:extLst>
              <a:ext uri="{FF2B5EF4-FFF2-40B4-BE49-F238E27FC236}">
                <a16:creationId xmlns:a16="http://schemas.microsoft.com/office/drawing/2014/main" id="{B3D3CEDD-E3FF-1B48-6374-D9CC9354DED6}"/>
              </a:ext>
            </a:extLst>
          </p:cNvPr>
          <p:cNvSpPr txBox="1"/>
          <p:nvPr/>
        </p:nvSpPr>
        <p:spPr>
          <a:xfrm>
            <a:off x="731520" y="1714500"/>
            <a:ext cx="16992600" cy="1519775"/>
          </a:xfrm>
          <a:prstGeom prst="rect">
            <a:avLst/>
          </a:prstGeom>
        </p:spPr>
        <p:txBody>
          <a:bodyPr wrap="square" lIns="0" tIns="0" rIns="0" bIns="0" rtlCol="0" anchor="t">
            <a:spAutoFit/>
          </a:bodyPr>
          <a:lstStyle/>
          <a:p>
            <a:pPr>
              <a:lnSpc>
                <a:spcPts val="4079"/>
              </a:lnSpc>
            </a:pPr>
            <a:r>
              <a:rPr lang="en-US" sz="2400" dirty="0">
                <a:solidFill>
                  <a:srgbClr val="0F4662"/>
                </a:solidFill>
                <a:latin typeface="Quicksand"/>
                <a:ea typeface="Quicksand"/>
                <a:cs typeface="Quicksand"/>
                <a:sym typeface="Quicksand"/>
              </a:rPr>
              <a:t>It's one of the two-player strategy board games played on the 8 x 8 gridded board, which has 64 squares colored in an alternate pattern of light and dark. The objective of the game is to checkmate your opponent's king, which means that king is under attack  and has no means to escape the attack while protecting your own king.</a:t>
            </a:r>
          </a:p>
        </p:txBody>
      </p:sp>
      <p:sp>
        <p:nvSpPr>
          <p:cNvPr id="7" name="TextBox 6">
            <a:extLst>
              <a:ext uri="{FF2B5EF4-FFF2-40B4-BE49-F238E27FC236}">
                <a16:creationId xmlns:a16="http://schemas.microsoft.com/office/drawing/2014/main" id="{2C0C11D8-07F1-FD36-266E-253214F8FDA5}"/>
              </a:ext>
            </a:extLst>
          </p:cNvPr>
          <p:cNvSpPr txBox="1"/>
          <p:nvPr/>
        </p:nvSpPr>
        <p:spPr>
          <a:xfrm>
            <a:off x="909320" y="3771900"/>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Requirements:</a:t>
            </a:r>
          </a:p>
        </p:txBody>
      </p:sp>
      <p:sp>
        <p:nvSpPr>
          <p:cNvPr id="8" name="TextBox 2">
            <a:extLst>
              <a:ext uri="{FF2B5EF4-FFF2-40B4-BE49-F238E27FC236}">
                <a16:creationId xmlns:a16="http://schemas.microsoft.com/office/drawing/2014/main" id="{F99BD39C-3D4C-0AA1-3699-5845B520CDDA}"/>
              </a:ext>
            </a:extLst>
          </p:cNvPr>
          <p:cNvSpPr txBox="1"/>
          <p:nvPr/>
        </p:nvSpPr>
        <p:spPr>
          <a:xfrm>
            <a:off x="731520" y="5143500"/>
            <a:ext cx="16992600" cy="2571345"/>
          </a:xfrm>
          <a:prstGeom prst="rect">
            <a:avLst/>
          </a:prstGeom>
        </p:spPr>
        <p:txBody>
          <a:bodyPr wrap="square" lIns="0" tIns="0" rIns="0" bIns="0" rtlCol="0" anchor="t">
            <a:spAutoFit/>
          </a:bodyPr>
          <a:lstStyle/>
          <a:p>
            <a:pPr marL="342900"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Programming language:</a:t>
            </a:r>
          </a:p>
          <a:p>
            <a:pPr>
              <a:lnSpc>
                <a:spcPts val="4079"/>
              </a:lnSpc>
            </a:pPr>
            <a:r>
              <a:rPr lang="en-US" sz="2400" dirty="0">
                <a:solidFill>
                  <a:srgbClr val="0F4662"/>
                </a:solidFill>
                <a:latin typeface="Quicksand"/>
                <a:ea typeface="Quicksand"/>
                <a:cs typeface="Quicksand"/>
                <a:sym typeface="Quicksand"/>
              </a:rPr>
              <a:t>Version: Python 3.10 or newer.</a:t>
            </a:r>
          </a:p>
          <a:p>
            <a:pPr marL="342900"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Libraries and tools:</a:t>
            </a:r>
          </a:p>
          <a:p>
            <a:pPr marL="457200" indent="-457200">
              <a:lnSpc>
                <a:spcPts val="4079"/>
              </a:lnSpc>
              <a:buFont typeface="+mj-lt"/>
              <a:buAutoNum type="arabicPeriod"/>
            </a:pPr>
            <a:r>
              <a:rPr lang="en-US" sz="2400" dirty="0" err="1">
                <a:solidFill>
                  <a:srgbClr val="0F4662"/>
                </a:solidFill>
                <a:latin typeface="Quicksand"/>
                <a:ea typeface="Quicksand"/>
                <a:cs typeface="Quicksand"/>
                <a:sym typeface="Quicksand"/>
              </a:rPr>
              <a:t>Pygame</a:t>
            </a:r>
            <a:r>
              <a:rPr lang="en-US" sz="2400" dirty="0">
                <a:solidFill>
                  <a:srgbClr val="0F4662"/>
                </a:solidFill>
                <a:latin typeface="Quicksand"/>
                <a:ea typeface="Quicksand"/>
                <a:cs typeface="Quicksand"/>
                <a:sym typeface="Quicksand"/>
              </a:rPr>
              <a:t>: Open source Python library .Used for developing games and other applications</a:t>
            </a:r>
          </a:p>
          <a:p>
            <a:pPr marL="457200" indent="-457200">
              <a:lnSpc>
                <a:spcPts val="4079"/>
              </a:lnSpc>
              <a:buFont typeface="+mj-lt"/>
              <a:buAutoNum type="arabicPeriod"/>
            </a:pPr>
            <a:r>
              <a:rPr lang="en-US" sz="2400" dirty="0">
                <a:solidFill>
                  <a:srgbClr val="0F4662"/>
                </a:solidFill>
                <a:latin typeface="Quicksand"/>
                <a:ea typeface="Quicksand"/>
                <a:cs typeface="Quicksand"/>
                <a:sym typeface="Quicksand"/>
              </a:rPr>
              <a:t>Time Module: For measuring execution time</a:t>
            </a:r>
          </a:p>
        </p:txBody>
      </p:sp>
      <p:grpSp>
        <p:nvGrpSpPr>
          <p:cNvPr id="9" name="Group 5">
            <a:extLst>
              <a:ext uri="{FF2B5EF4-FFF2-40B4-BE49-F238E27FC236}">
                <a16:creationId xmlns:a16="http://schemas.microsoft.com/office/drawing/2014/main" id="{0060D27B-C948-A597-06DE-82A67A7BD706}"/>
              </a:ext>
            </a:extLst>
          </p:cNvPr>
          <p:cNvGrpSpPr/>
          <p:nvPr/>
        </p:nvGrpSpPr>
        <p:grpSpPr>
          <a:xfrm>
            <a:off x="13411200" y="7353300"/>
            <a:ext cx="4724400" cy="2760778"/>
            <a:chOff x="0" y="0"/>
            <a:chExt cx="1418473" cy="2034275"/>
          </a:xfrm>
        </p:grpSpPr>
        <p:sp>
          <p:nvSpPr>
            <p:cNvPr id="10" name="Freeform 6">
              <a:extLst>
                <a:ext uri="{FF2B5EF4-FFF2-40B4-BE49-F238E27FC236}">
                  <a16:creationId xmlns:a16="http://schemas.microsoft.com/office/drawing/2014/main" id="{225FED02-A4B3-783D-3BB2-E2A673095EC6}"/>
                </a:ext>
              </a:extLst>
            </p:cNvPr>
            <p:cNvSpPr/>
            <p:nvPr/>
          </p:nvSpPr>
          <p:spPr>
            <a:xfrm>
              <a:off x="0" y="0"/>
              <a:ext cx="1418473" cy="2034274"/>
            </a:xfrm>
            <a:custGeom>
              <a:avLst/>
              <a:gdLst/>
              <a:ahLst/>
              <a:cxnLst/>
              <a:rect l="l" t="t" r="r" b="b"/>
              <a:pathLst>
                <a:path w="1418473" h="2034274">
                  <a:moveTo>
                    <a:pt x="73311" y="0"/>
                  </a:moveTo>
                  <a:lnTo>
                    <a:pt x="1345161" y="0"/>
                  </a:lnTo>
                  <a:cubicBezTo>
                    <a:pt x="1364605" y="0"/>
                    <a:pt x="1383252" y="7724"/>
                    <a:pt x="1397000" y="21472"/>
                  </a:cubicBezTo>
                  <a:cubicBezTo>
                    <a:pt x="1410749" y="35221"/>
                    <a:pt x="1418473" y="53868"/>
                    <a:pt x="1418473" y="73311"/>
                  </a:cubicBezTo>
                  <a:lnTo>
                    <a:pt x="1418473" y="1960963"/>
                  </a:lnTo>
                  <a:cubicBezTo>
                    <a:pt x="1418473" y="1980406"/>
                    <a:pt x="1410749" y="1999054"/>
                    <a:pt x="1397000" y="2012802"/>
                  </a:cubicBezTo>
                  <a:cubicBezTo>
                    <a:pt x="1383252" y="2026551"/>
                    <a:pt x="1364605" y="2034274"/>
                    <a:pt x="1345161" y="2034274"/>
                  </a:cubicBezTo>
                  <a:lnTo>
                    <a:pt x="73311" y="2034274"/>
                  </a:lnTo>
                  <a:cubicBezTo>
                    <a:pt x="32823" y="2034274"/>
                    <a:pt x="0" y="2001452"/>
                    <a:pt x="0" y="1960963"/>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US"/>
            </a:p>
          </p:txBody>
        </p:sp>
        <p:sp>
          <p:nvSpPr>
            <p:cNvPr id="11" name="TextBox 7">
              <a:extLst>
                <a:ext uri="{FF2B5EF4-FFF2-40B4-BE49-F238E27FC236}">
                  <a16:creationId xmlns:a16="http://schemas.microsoft.com/office/drawing/2014/main" id="{D746BF86-5892-28E5-FCC0-A87E9A3DB4C0}"/>
                </a:ext>
              </a:extLst>
            </p:cNvPr>
            <p:cNvSpPr txBox="1"/>
            <p:nvPr/>
          </p:nvSpPr>
          <p:spPr>
            <a:xfrm>
              <a:off x="0" y="-123825"/>
              <a:ext cx="1418473" cy="2158100"/>
            </a:xfrm>
            <a:prstGeom prst="rect">
              <a:avLst/>
            </a:prstGeom>
          </p:spPr>
          <p:txBody>
            <a:bodyPr lIns="50800" tIns="50800" rIns="50800" bIns="50800" rtlCol="0" anchor="ctr"/>
            <a:lstStyle/>
            <a:p>
              <a:pPr algn="ctr">
                <a:lnSpc>
                  <a:spcPts val="4079"/>
                </a:lnSpc>
              </a:pPr>
              <a:endParaRPr/>
            </a:p>
          </p:txBody>
        </p:sp>
      </p:grpSp>
      <p:pic>
        <p:nvPicPr>
          <p:cNvPr id="12" name="Picture 11">
            <a:extLst>
              <a:ext uri="{FF2B5EF4-FFF2-40B4-BE49-F238E27FC236}">
                <a16:creationId xmlns:a16="http://schemas.microsoft.com/office/drawing/2014/main" id="{0AE62B00-25FF-9671-7511-E137507B049D}"/>
              </a:ext>
            </a:extLst>
          </p:cNvPr>
          <p:cNvPicPr>
            <a:picLocks noChangeAspect="1"/>
          </p:cNvPicPr>
          <p:nvPr/>
        </p:nvPicPr>
        <p:blipFill>
          <a:blip r:embed="rId2"/>
          <a:stretch>
            <a:fillRect/>
          </a:stretch>
        </p:blipFill>
        <p:spPr>
          <a:xfrm>
            <a:off x="13563599" y="7477803"/>
            <a:ext cx="4419601" cy="2511770"/>
          </a:xfrm>
          <a:prstGeom prst="rect">
            <a:avLst/>
          </a:prstGeom>
        </p:spPr>
      </p:pic>
    </p:spTree>
    <p:extLst>
      <p:ext uri="{BB962C8B-B14F-4D97-AF65-F5344CB8AC3E}">
        <p14:creationId xmlns:p14="http://schemas.microsoft.com/office/powerpoint/2010/main" val="2510819505"/>
      </p:ext>
    </p:extLst>
  </p:cSld>
  <p:clrMapOvr>
    <a:masterClrMapping/>
  </p:clrMapOvr>
  <mc:AlternateContent xmlns:mc="http://schemas.openxmlformats.org/markup-compatibility/2006" xmlns:p14="http://schemas.microsoft.com/office/powerpoint/2010/main">
    <mc:Choice Requires="p14">
      <p:transition spd="slow" p14:dur="2000" advTm="38003"/>
    </mc:Choice>
    <mc:Fallback xmlns="">
      <p:transition spd="slow" advTm="3800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3DEAB44E-C0B1-8D17-025E-1F38F2CB18B8}"/>
              </a:ext>
            </a:extLst>
          </p:cNvPr>
          <p:cNvSpPr txBox="1"/>
          <p:nvPr/>
        </p:nvSpPr>
        <p:spPr>
          <a:xfrm>
            <a:off x="810260" y="342900"/>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1">
                    <a:lumMod val="75000"/>
                  </a:schemeClr>
                </a:solidFill>
                <a:latin typeface="Cormorant Garamond Bold Italics"/>
                <a:ea typeface="Cormorant Garamond Bold Italics"/>
                <a:cs typeface="Cormorant Garamond Bold Italics"/>
                <a:sym typeface="Cormorant Garamond Bold Italics"/>
              </a:rPr>
              <a:t>How the chess pieces move?</a:t>
            </a:r>
          </a:p>
        </p:txBody>
      </p:sp>
      <p:sp>
        <p:nvSpPr>
          <p:cNvPr id="4" name="TextBox 2">
            <a:extLst>
              <a:ext uri="{FF2B5EF4-FFF2-40B4-BE49-F238E27FC236}">
                <a16:creationId xmlns:a16="http://schemas.microsoft.com/office/drawing/2014/main" id="{2A3F42F0-FB4B-5ED2-D51E-D4BC67ADAF3A}"/>
              </a:ext>
            </a:extLst>
          </p:cNvPr>
          <p:cNvSpPr txBox="1"/>
          <p:nvPr/>
        </p:nvSpPr>
        <p:spPr>
          <a:xfrm>
            <a:off x="800100" y="1790700"/>
            <a:ext cx="16687800" cy="7303410"/>
          </a:xfrm>
          <a:prstGeom prst="rect">
            <a:avLst/>
          </a:prstGeom>
        </p:spPr>
        <p:txBody>
          <a:bodyPr wrap="square" lIns="0" tIns="0" rIns="0" bIns="0" rtlCol="0" anchor="t">
            <a:spAutoFit/>
          </a:bodyPr>
          <a:lstStyle/>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King : the King can move only in any direction but only one square. It can move horizontally , vertically or diagonally . </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Queen: The queen is the most powerful piece in chess due to its ability to move any number of squares in any directions like horizontally , vertically or diagonally . </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Rook : It is also the most powerful chess piece due to its ability to control both horizontal and vertical lines on the board.</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Bishop : It has unique movement that means it is limited to squares of the same </a:t>
            </a:r>
            <a:r>
              <a:rPr lang="en-US" sz="2800" dirty="0" err="1">
                <a:solidFill>
                  <a:srgbClr val="0F4662"/>
                </a:solidFill>
                <a:latin typeface="Quicksand"/>
                <a:ea typeface="Quicksand"/>
                <a:cs typeface="Quicksand"/>
                <a:sym typeface="Quicksand"/>
              </a:rPr>
              <a:t>colour</a:t>
            </a:r>
            <a:r>
              <a:rPr lang="en-US" sz="2800" dirty="0">
                <a:solidFill>
                  <a:srgbClr val="0F4662"/>
                </a:solidFill>
                <a:latin typeface="Quicksand"/>
                <a:ea typeface="Quicksand"/>
                <a:cs typeface="Quicksand"/>
                <a:sym typeface="Quicksand"/>
              </a:rPr>
              <a:t>.</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Knight : It moves in an L shape and has the special ability to jump over other pieces.</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Pawns : Can move only one space forward unless its their first move it can move two squares.</a:t>
            </a:r>
          </a:p>
        </p:txBody>
      </p:sp>
    </p:spTree>
    <p:extLst>
      <p:ext uri="{BB962C8B-B14F-4D97-AF65-F5344CB8AC3E}">
        <p14:creationId xmlns:p14="http://schemas.microsoft.com/office/powerpoint/2010/main" val="1874443297"/>
      </p:ext>
    </p:extLst>
  </p:cSld>
  <p:clrMapOvr>
    <a:masterClrMapping/>
  </p:clrMapOvr>
  <mc:AlternateContent xmlns:mc="http://schemas.openxmlformats.org/markup-compatibility/2006" xmlns:p14="http://schemas.microsoft.com/office/powerpoint/2010/main">
    <mc:Choice Requires="p14">
      <p:transition spd="slow" p14:dur="2000" advTm="50274"/>
    </mc:Choice>
    <mc:Fallback xmlns="">
      <p:transition spd="slow" advTm="502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E6B60707-C489-7D6B-75AA-C9759E4EB8A4}"/>
              </a:ext>
            </a:extLst>
          </p:cNvPr>
          <p:cNvSpPr txBox="1"/>
          <p:nvPr/>
        </p:nvSpPr>
        <p:spPr>
          <a:xfrm>
            <a:off x="685800" y="800100"/>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Files included:</a:t>
            </a:r>
          </a:p>
        </p:txBody>
      </p:sp>
      <p:sp>
        <p:nvSpPr>
          <p:cNvPr id="14" name="TextBox 13">
            <a:extLst>
              <a:ext uri="{FF2B5EF4-FFF2-40B4-BE49-F238E27FC236}">
                <a16:creationId xmlns:a16="http://schemas.microsoft.com/office/drawing/2014/main" id="{5C0B17E1-9325-1589-01F6-CE92661C41F2}"/>
              </a:ext>
            </a:extLst>
          </p:cNvPr>
          <p:cNvSpPr txBox="1"/>
          <p:nvPr/>
        </p:nvSpPr>
        <p:spPr>
          <a:xfrm>
            <a:off x="914400" y="2476500"/>
            <a:ext cx="15943407" cy="5478423"/>
          </a:xfrm>
          <a:prstGeom prst="rect">
            <a:avLst/>
          </a:prstGeom>
          <a:noFill/>
        </p:spPr>
        <p:txBody>
          <a:bodyPr wrap="square">
            <a:spAutoFit/>
          </a:bodyPr>
          <a:lstStyle/>
          <a:p>
            <a:pPr>
              <a:lnSpc>
                <a:spcPts val="2066"/>
              </a:lnSpc>
            </a:pPr>
            <a:r>
              <a:rPr lang="en-US" sz="2400" dirty="0">
                <a:solidFill>
                  <a:schemeClr val="accent1">
                    <a:lumMod val="75000"/>
                  </a:schemeClr>
                </a:solidFill>
                <a:latin typeface="Quicksand" panose="020B0604020202020204" charset="0"/>
                <a:cs typeface="MHJPCQ+ArialMT"/>
              </a:rPr>
              <a:t>•</a:t>
            </a:r>
            <a:r>
              <a:rPr lang="en-US" sz="2400" spc="1538" dirty="0">
                <a:solidFill>
                  <a:schemeClr val="accent1">
                    <a:lumMod val="75000"/>
                  </a:schemeClr>
                </a:solidFill>
                <a:latin typeface="Quicksand" panose="020B0604020202020204" charset="0"/>
                <a:cs typeface="MHJPCQ+ArialMT"/>
              </a:rPr>
              <a:t> </a:t>
            </a:r>
            <a:r>
              <a:rPr lang="en-US" sz="2800" b="1" dirty="0">
                <a:solidFill>
                  <a:schemeClr val="accent1">
                    <a:lumMod val="75000"/>
                  </a:schemeClr>
                </a:solidFill>
                <a:latin typeface="Quicksand" panose="020B0604020202020204" charset="0"/>
                <a:cs typeface="MWVOEO+TimesNewRomanPS-BoldItalicMT"/>
              </a:rPr>
              <a:t>assets folder : </a:t>
            </a:r>
            <a:r>
              <a:rPr kumimoji="0" lang="en-US" altLang="en-US" sz="2800" b="0" i="0" u="none" strike="noStrike" cap="none" normalizeH="0" baseline="0" dirty="0">
                <a:ln>
                  <a:noFill/>
                </a:ln>
                <a:solidFill>
                  <a:schemeClr val="accent1">
                    <a:lumMod val="75000"/>
                  </a:schemeClr>
                </a:solidFill>
                <a:effectLst/>
                <a:latin typeface="Quicksand" panose="020B0604020202020204" charset="0"/>
              </a:rPr>
              <a:t>All of the game's graphics components that represent chess pieces are</a:t>
            </a:r>
          </a:p>
          <a:p>
            <a:pPr>
              <a:lnSpc>
                <a:spcPts val="2066"/>
              </a:lnSpc>
            </a:pPr>
            <a:endParaRPr lang="en-US" altLang="en-US" sz="2800" dirty="0">
              <a:solidFill>
                <a:schemeClr val="accent1">
                  <a:lumMod val="75000"/>
                </a:schemeClr>
              </a:solidFill>
              <a:latin typeface="Quicksand" panose="020B0604020202020204" charset="0"/>
            </a:endParaRPr>
          </a:p>
          <a:p>
            <a:pPr>
              <a:lnSpc>
                <a:spcPts val="2066"/>
              </a:lnSpc>
            </a:pPr>
            <a:r>
              <a:rPr kumimoji="0" lang="en-US" altLang="en-US" sz="2800" b="0" i="0" u="none" strike="noStrike" cap="none" normalizeH="0" baseline="0" dirty="0">
                <a:ln>
                  <a:noFill/>
                </a:ln>
                <a:solidFill>
                  <a:schemeClr val="accent1">
                    <a:lumMod val="75000"/>
                  </a:schemeClr>
                </a:solidFill>
                <a:effectLst/>
                <a:latin typeface="Quicksand" panose="020B0604020202020204" charset="0"/>
              </a:rPr>
              <a:t> centralized in the assets folder.</a:t>
            </a:r>
          </a:p>
          <a:p>
            <a:pPr>
              <a:lnSpc>
                <a:spcPts val="2066"/>
              </a:lnSpc>
            </a:pPr>
            <a:endParaRPr kumimoji="0" lang="en-US" altLang="en-US" sz="2800" b="0" i="0" u="none" strike="noStrike" cap="none" normalizeH="0" baseline="0" dirty="0">
              <a:ln>
                <a:noFill/>
              </a:ln>
              <a:solidFill>
                <a:schemeClr val="accent1">
                  <a:lumMod val="75000"/>
                </a:schemeClr>
              </a:solidFill>
              <a:effectLst/>
              <a:latin typeface="Quicksand" panose="020B0604020202020204" charset="0"/>
            </a:endParaRPr>
          </a:p>
          <a:p>
            <a:pPr>
              <a:lnSpc>
                <a:spcPts val="2066"/>
              </a:lnSpc>
            </a:pPr>
            <a:endParaRPr lang="en-US" altLang="en-US" sz="2800" dirty="0">
              <a:solidFill>
                <a:schemeClr val="accent1">
                  <a:lumMod val="75000"/>
                </a:schemeClr>
              </a:solidFill>
              <a:latin typeface="Quicksand" panose="020B0604020202020204" charset="0"/>
            </a:endParaRPr>
          </a:p>
          <a:p>
            <a:pPr marL="342900" indent="-342900">
              <a:lnSpc>
                <a:spcPts val="2066"/>
              </a:lnSpc>
              <a:buFont typeface="Arial" panose="020B0604020202020204" pitchFamily="34" charset="0"/>
              <a:buChar char="•"/>
            </a:pPr>
            <a:r>
              <a:rPr lang="en-US" sz="2800" b="1" dirty="0">
                <a:solidFill>
                  <a:schemeClr val="accent1">
                    <a:lumMod val="75000"/>
                  </a:schemeClr>
                </a:solidFill>
                <a:latin typeface="Quicksand" panose="020B0604020202020204" charset="0"/>
                <a:cs typeface="MWVOEO+TimesNewRomanPS-BoldItalicMT"/>
              </a:rPr>
              <a:t>chess.py: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main</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program</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used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to</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run</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interface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and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game.</a:t>
            </a:r>
          </a:p>
          <a:p>
            <a:pPr marL="342900" indent="-342900">
              <a:lnSpc>
                <a:spcPts val="2066"/>
              </a:lnSpc>
              <a:buFont typeface="Arial" panose="020B0604020202020204" pitchFamily="34" charset="0"/>
              <a:buChar char="•"/>
            </a:pPr>
            <a:endParaRPr lang="en-US" sz="2800" dirty="0">
              <a:solidFill>
                <a:schemeClr val="accent1">
                  <a:lumMod val="75000"/>
                </a:schemeClr>
              </a:solidFill>
              <a:latin typeface="Quicksand" panose="020B0604020202020204" charset="0"/>
              <a:cs typeface="ASMOUO+TimesNewRomanPSMT"/>
            </a:endParaRPr>
          </a:p>
          <a:p>
            <a:pPr>
              <a:lnSpc>
                <a:spcPts val="2066"/>
              </a:lnSpc>
            </a:pPr>
            <a:endParaRPr kumimoji="0" lang="en-US" altLang="en-US" sz="2800" b="0" i="0" u="none" strike="noStrike" cap="none" normalizeH="0" baseline="0" dirty="0">
              <a:ln>
                <a:noFill/>
              </a:ln>
              <a:solidFill>
                <a:schemeClr val="accent1">
                  <a:lumMod val="75000"/>
                </a:schemeClr>
              </a:solidFill>
              <a:effectLst/>
              <a:latin typeface="Quicksand" panose="020B0604020202020204" charset="0"/>
            </a:endParaRPr>
          </a:p>
          <a:p>
            <a:pPr marL="342900" indent="-342900">
              <a:lnSpc>
                <a:spcPts val="2066"/>
              </a:lnSpc>
              <a:buFont typeface="Arial" panose="020B0604020202020204" pitchFamily="34" charset="0"/>
              <a:buChar char="•"/>
            </a:pPr>
            <a:r>
              <a:rPr lang="en-US" sz="2800" b="1" dirty="0">
                <a:solidFill>
                  <a:schemeClr val="accent1">
                    <a:lumMod val="75000"/>
                  </a:schemeClr>
                </a:solidFill>
                <a:latin typeface="Quicksand" panose="020B0604020202020204" charset="0"/>
                <a:cs typeface="MWVOEO+TimesNewRomanPS-BoldItalicMT"/>
              </a:rPr>
              <a:t>pieces.py: </a:t>
            </a:r>
            <a:r>
              <a:rPr lang="en-US" sz="2800" dirty="0">
                <a:solidFill>
                  <a:schemeClr val="accent1">
                    <a:lumMod val="75000"/>
                  </a:schemeClr>
                </a:solidFill>
                <a:latin typeface="Quicksand" panose="020B0604020202020204" charset="0"/>
              </a:rPr>
              <a:t>It defines the functionality and behavior of each chess piece.</a:t>
            </a:r>
          </a:p>
          <a:p>
            <a:pPr marL="342900" indent="-342900">
              <a:lnSpc>
                <a:spcPts val="2066"/>
              </a:lnSpc>
              <a:buFont typeface="Arial" panose="020B0604020202020204" pitchFamily="34" charset="0"/>
              <a:buChar char="•"/>
            </a:pPr>
            <a:endParaRPr kumimoji="0" lang="en-US" altLang="en-US" sz="2800" b="0" i="0" u="none" strike="noStrike" cap="none" normalizeH="0" baseline="0" dirty="0">
              <a:ln>
                <a:noFill/>
              </a:ln>
              <a:solidFill>
                <a:schemeClr val="accent1">
                  <a:lumMod val="75000"/>
                </a:schemeClr>
              </a:solidFill>
              <a:effectLst/>
              <a:latin typeface="Quicksand" panose="020B0604020202020204" charset="0"/>
            </a:endParaRPr>
          </a:p>
          <a:p>
            <a:pPr marL="0" marR="0">
              <a:lnSpc>
                <a:spcPts val="2066"/>
              </a:lnSpc>
              <a:spcBef>
                <a:spcPts val="0"/>
              </a:spcBef>
              <a:spcAft>
                <a:spcPts val="0"/>
              </a:spcAft>
            </a:pPr>
            <a:endParaRPr lang="en-US" sz="2800" dirty="0">
              <a:solidFill>
                <a:schemeClr val="accent1">
                  <a:lumMod val="75000"/>
                </a:schemeClr>
              </a:solidFill>
              <a:latin typeface="Quicksand" panose="020B0604020202020204" charset="0"/>
              <a:cs typeface="ASMOUO+TimesNewRomanPSMT"/>
            </a:endParaRPr>
          </a:p>
          <a:p>
            <a:pPr marL="342900" marR="0" indent="-342900">
              <a:lnSpc>
                <a:spcPts val="2066"/>
              </a:lnSpc>
              <a:spcBef>
                <a:spcPts val="0"/>
              </a:spcBef>
              <a:spcAft>
                <a:spcPts val="0"/>
              </a:spcAft>
              <a:buFont typeface="Arial" panose="020B0604020202020204" pitchFamily="34" charset="0"/>
              <a:buChar char="•"/>
            </a:pPr>
            <a:r>
              <a:rPr lang="en-US" sz="2800" b="1" dirty="0">
                <a:solidFill>
                  <a:schemeClr val="accent1">
                    <a:lumMod val="75000"/>
                  </a:schemeClr>
                </a:solidFill>
                <a:latin typeface="Quicksand" panose="020B0604020202020204" charset="0"/>
                <a:cs typeface="MWVOEO+TimesNewRomanPS-BoldItalicMT"/>
              </a:rPr>
              <a:t>board.py: </a:t>
            </a:r>
            <a:r>
              <a:rPr lang="en-US" sz="2800" dirty="0">
                <a:solidFill>
                  <a:schemeClr val="accent1">
                    <a:lumMod val="75000"/>
                  </a:schemeClr>
                </a:solidFill>
                <a:latin typeface="Quicksand" panose="020B0604020202020204" charset="0"/>
                <a:cs typeface="ASMOUO+TimesNewRomanPSMT"/>
              </a:rPr>
              <a:t>This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contains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board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class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and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its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methods.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Also contains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alpha-beta</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pruning</a:t>
            </a:r>
          </a:p>
          <a:p>
            <a:pPr marL="342900" marR="0" indent="-342900">
              <a:lnSpc>
                <a:spcPts val="2066"/>
              </a:lnSpc>
              <a:spcBef>
                <a:spcPts val="0"/>
              </a:spcBef>
              <a:spcAft>
                <a:spcPts val="0"/>
              </a:spcAft>
              <a:buFont typeface="Arial" panose="020B0604020202020204" pitchFamily="34" charset="0"/>
              <a:buChar char="•"/>
            </a:pPr>
            <a:endParaRPr lang="en-US" sz="2800" dirty="0">
              <a:solidFill>
                <a:schemeClr val="accent1">
                  <a:lumMod val="75000"/>
                </a:schemeClr>
              </a:solidFill>
              <a:latin typeface="Quicksand" panose="020B0604020202020204" charset="0"/>
              <a:cs typeface="Times New Roman"/>
            </a:endParaRPr>
          </a:p>
          <a:p>
            <a:pPr marR="0">
              <a:lnSpc>
                <a:spcPts val="2066"/>
              </a:lnSpc>
              <a:spcBef>
                <a:spcPts val="0"/>
              </a:spcBef>
              <a:spcAft>
                <a:spcPts val="0"/>
              </a:spcAft>
            </a:pP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method.</a:t>
            </a:r>
          </a:p>
          <a:p>
            <a:pPr marR="0">
              <a:lnSpc>
                <a:spcPts val="2066"/>
              </a:lnSpc>
              <a:spcBef>
                <a:spcPts val="0"/>
              </a:spcBef>
              <a:spcAft>
                <a:spcPts val="0"/>
              </a:spcAft>
            </a:pPr>
            <a:endParaRPr lang="en-US" sz="2800" dirty="0">
              <a:solidFill>
                <a:schemeClr val="accent1">
                  <a:lumMod val="75000"/>
                </a:schemeClr>
              </a:solidFill>
              <a:latin typeface="Quicksand" panose="020B0604020202020204" charset="0"/>
              <a:cs typeface="ASMOUO+TimesNewRomanPSMT"/>
            </a:endParaRPr>
          </a:p>
          <a:p>
            <a:pPr marL="0" marR="0">
              <a:lnSpc>
                <a:spcPts val="2066"/>
              </a:lnSpc>
              <a:spcBef>
                <a:spcPts val="0"/>
              </a:spcBef>
              <a:spcAft>
                <a:spcPts val="0"/>
              </a:spcAft>
            </a:pPr>
            <a:endParaRPr lang="en-US" sz="2800" dirty="0">
              <a:solidFill>
                <a:schemeClr val="accent1">
                  <a:lumMod val="75000"/>
                </a:schemeClr>
              </a:solidFill>
              <a:latin typeface="Quicksand" panose="020B0604020202020204" charset="0"/>
              <a:cs typeface="ASMOUO+TimesNewRomanPSMT"/>
            </a:endParaRPr>
          </a:p>
          <a:p>
            <a:pPr marL="342900" indent="-342900">
              <a:lnSpc>
                <a:spcPts val="2066"/>
              </a:lnSpc>
              <a:buFont typeface="Arial" panose="020B0604020202020204" pitchFamily="34" charset="0"/>
              <a:buChar char="•"/>
            </a:pPr>
            <a:r>
              <a:rPr lang="en-US" sz="2800" b="1" dirty="0">
                <a:solidFill>
                  <a:schemeClr val="accent1">
                    <a:lumMod val="75000"/>
                  </a:schemeClr>
                </a:solidFill>
                <a:latin typeface="Quicksand" panose="020B0604020202020204" charset="0"/>
                <a:cs typeface="MWVOEO+TimesNewRomanPS-BoldItalicMT"/>
              </a:rPr>
              <a:t>userInterface.py:</a:t>
            </a:r>
            <a:r>
              <a:rPr lang="en-US" sz="2800" b="1" spc="14" dirty="0">
                <a:solidFill>
                  <a:schemeClr val="accent1">
                    <a:lumMod val="75000"/>
                  </a:schemeClr>
                </a:solidFill>
                <a:latin typeface="Quicksand" panose="020B0604020202020204" charset="0"/>
                <a:cs typeface="MWVOEO+TimesNewRomanPS-BoldItalicMT"/>
              </a:rPr>
              <a:t> </a:t>
            </a:r>
            <a:r>
              <a:rPr lang="en-US" sz="2800" dirty="0">
                <a:solidFill>
                  <a:schemeClr val="accent1">
                    <a:lumMod val="75000"/>
                  </a:schemeClr>
                </a:solidFill>
                <a:latin typeface="Quicksand" panose="020B0604020202020204" charset="0"/>
                <a:cs typeface="ASMOUO+TimesNewRomanPSMT"/>
              </a:rPr>
              <a:t>Contains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user-interface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class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that</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is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used to</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play</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game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and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display</a:t>
            </a:r>
          </a:p>
          <a:p>
            <a:pPr marL="342900" indent="-342900">
              <a:lnSpc>
                <a:spcPts val="2066"/>
              </a:lnSpc>
              <a:buFont typeface="Arial" panose="020B0604020202020204" pitchFamily="34" charset="0"/>
              <a:buChar char="•"/>
            </a:pPr>
            <a:endParaRPr lang="en-US" sz="2800" dirty="0">
              <a:solidFill>
                <a:schemeClr val="accent1">
                  <a:lumMod val="75000"/>
                </a:schemeClr>
              </a:solidFill>
              <a:latin typeface="Quicksand" panose="020B0604020202020204" charset="0"/>
              <a:cs typeface="Times New Roman"/>
            </a:endParaRPr>
          </a:p>
          <a:p>
            <a:pPr>
              <a:lnSpc>
                <a:spcPts val="2066"/>
              </a:lnSpc>
            </a:pP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game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using</a:t>
            </a:r>
            <a:r>
              <a:rPr lang="en-US" sz="2800" dirty="0">
                <a:solidFill>
                  <a:schemeClr val="accent1">
                    <a:lumMod val="75000"/>
                  </a:schemeClr>
                </a:solidFill>
                <a:latin typeface="Quicksand" panose="020B0604020202020204" charset="0"/>
                <a:cs typeface="Times New Roman"/>
              </a:rPr>
              <a:t> </a:t>
            </a:r>
            <a:r>
              <a:rPr lang="en-US" sz="2800" dirty="0" err="1">
                <a:solidFill>
                  <a:schemeClr val="accent1">
                    <a:lumMod val="75000"/>
                  </a:schemeClr>
                </a:solidFill>
                <a:latin typeface="Quicksand" panose="020B0604020202020204" charset="0"/>
                <a:cs typeface="ASMOUO+TimesNewRomanPSMT"/>
              </a:rPr>
              <a:t>pygame</a:t>
            </a:r>
            <a:r>
              <a:rPr lang="en-US" sz="2800" dirty="0">
                <a:solidFill>
                  <a:schemeClr val="accent1">
                    <a:lumMod val="75000"/>
                  </a:schemeClr>
                </a:solidFill>
                <a:latin typeface="Quicksand" panose="020B0604020202020204" charset="0"/>
                <a:cs typeface="ASMOUO+TimesNewRomanPSMT"/>
              </a:rPr>
              <a:t>.</a:t>
            </a:r>
          </a:p>
          <a:p>
            <a:pPr marL="0" marR="0">
              <a:lnSpc>
                <a:spcPts val="2066"/>
              </a:lnSpc>
              <a:spcBef>
                <a:spcPts val="0"/>
              </a:spcBef>
              <a:spcAft>
                <a:spcPts val="0"/>
              </a:spcAft>
            </a:pPr>
            <a:endParaRPr lang="en-US" sz="1800" dirty="0">
              <a:solidFill>
                <a:srgbClr val="000000"/>
              </a:solidFill>
              <a:latin typeface="ASMOUO+TimesNewRomanPSMT"/>
              <a:cs typeface="ASMOUO+TimesNewRomanPSMT"/>
            </a:endParaRPr>
          </a:p>
        </p:txBody>
      </p:sp>
    </p:spTree>
    <p:extLst>
      <p:ext uri="{BB962C8B-B14F-4D97-AF65-F5344CB8AC3E}">
        <p14:creationId xmlns:p14="http://schemas.microsoft.com/office/powerpoint/2010/main" val="886895590"/>
      </p:ext>
    </p:extLst>
  </p:cSld>
  <p:clrMapOvr>
    <a:masterClrMapping/>
  </p:clrMapOvr>
  <mc:AlternateContent xmlns:mc="http://schemas.openxmlformats.org/markup-compatibility/2006" xmlns:p14="http://schemas.microsoft.com/office/powerpoint/2010/main">
    <mc:Choice Requires="p14">
      <p:transition spd="slow" p14:dur="2000" advTm="37455"/>
    </mc:Choice>
    <mc:Fallback xmlns="">
      <p:transition spd="slow" advTm="3745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450427" y="4036492"/>
            <a:ext cx="9960491" cy="2543175"/>
          </a:xfrm>
          <a:prstGeom prst="rect">
            <a:avLst/>
          </a:prstGeom>
        </p:spPr>
        <p:txBody>
          <a:bodyPr lIns="0" tIns="0" rIns="0" bIns="0" rtlCol="0" anchor="t">
            <a:spAutoFit/>
          </a:bodyPr>
          <a:lstStyle/>
          <a:p>
            <a:pPr algn="ctr">
              <a:lnSpc>
                <a:spcPts val="4079"/>
              </a:lnSpc>
            </a:pPr>
            <a:r>
              <a:rPr lang="en-US" sz="2400" dirty="0">
                <a:solidFill>
                  <a:srgbClr val="0F4662"/>
                </a:solidFill>
                <a:latin typeface="Quicksand"/>
                <a:ea typeface="Quicksand"/>
                <a:cs typeface="Quicksand"/>
                <a:sym typeface="Quicksand"/>
              </a:rPr>
              <a:t>Our project aims to develop a robust chess AI that not only simulates strategic gameplay but also offers players an exciting and challenging experience.</a:t>
            </a:r>
          </a:p>
          <a:p>
            <a:pPr marL="0" lvl="0" indent="0" algn="ctr">
              <a:lnSpc>
                <a:spcPts val="4079"/>
              </a:lnSpc>
            </a:pPr>
            <a:r>
              <a:rPr lang="en-US" sz="2400" dirty="0">
                <a:solidFill>
                  <a:srgbClr val="0F4662"/>
                </a:solidFill>
                <a:latin typeface="Quicksand"/>
                <a:ea typeface="Quicksand"/>
                <a:cs typeface="Quicksand"/>
                <a:sym typeface="Quicksand"/>
              </a:rPr>
              <a:t>In this we use various algorithms like alpha-beta </a:t>
            </a:r>
            <a:r>
              <a:rPr lang="en-US" sz="2400" dirty="0" err="1">
                <a:solidFill>
                  <a:srgbClr val="0F4662"/>
                </a:solidFill>
                <a:latin typeface="Quicksand"/>
                <a:ea typeface="Quicksand"/>
                <a:cs typeface="Quicksand"/>
                <a:sym typeface="Quicksand"/>
              </a:rPr>
              <a:t>Purning</a:t>
            </a:r>
            <a:r>
              <a:rPr lang="en-US" sz="2400" dirty="0">
                <a:solidFill>
                  <a:srgbClr val="0F4662"/>
                </a:solidFill>
                <a:latin typeface="Quicksand"/>
                <a:ea typeface="Quicksand"/>
                <a:cs typeface="Quicksand"/>
                <a:sym typeface="Quicksand"/>
              </a:rPr>
              <a:t>, A3C .In order to compare and get the best moves and accuracy ,  </a:t>
            </a: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Objective</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25E7B-C164-F9EB-EA57-B8F2872056F7}"/>
              </a:ext>
            </a:extLst>
          </p:cNvPr>
          <p:cNvSpPr txBox="1"/>
          <p:nvPr/>
        </p:nvSpPr>
        <p:spPr>
          <a:xfrm>
            <a:off x="914400" y="952500"/>
            <a:ext cx="5562600" cy="81470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2">
                    <a:lumMod val="50000"/>
                  </a:schemeClr>
                </a:solidFill>
                <a:latin typeface="Cormorant Garamond Bold Italics" panose="020B0604020202020204" charset="0"/>
                <a:ea typeface="+mj-ea"/>
                <a:cs typeface="+mj-cs"/>
              </a:rPr>
              <a:t>Algorithm and Methodology</a:t>
            </a:r>
          </a:p>
        </p:txBody>
      </p:sp>
      <p:sp>
        <p:nvSpPr>
          <p:cNvPr id="53" name="TextBox 52">
            <a:extLst>
              <a:ext uri="{FF2B5EF4-FFF2-40B4-BE49-F238E27FC236}">
                <a16:creationId xmlns:a16="http://schemas.microsoft.com/office/drawing/2014/main" id="{D8782B8F-C8AC-03F9-ED78-299F51913277}"/>
              </a:ext>
            </a:extLst>
          </p:cNvPr>
          <p:cNvSpPr txBox="1"/>
          <p:nvPr/>
        </p:nvSpPr>
        <p:spPr>
          <a:xfrm>
            <a:off x="4572000" y="1069968"/>
            <a:ext cx="13030200" cy="8147064"/>
          </a:xfrm>
          <a:prstGeom prst="rect">
            <a:avLst/>
          </a:prstGeom>
        </p:spPr>
        <p:txBody>
          <a:bodyPr vert="horz" lIns="91440" tIns="45720" rIns="91440" bIns="45720" rtlCol="0" anchor="ctr">
            <a:noAutofit/>
          </a:bodyPr>
          <a:lstStyle/>
          <a:p>
            <a:pPr>
              <a:lnSpc>
                <a:spcPct val="90000"/>
              </a:lnSpc>
              <a:spcAft>
                <a:spcPts val="600"/>
              </a:spcAft>
            </a:pPr>
            <a:r>
              <a:rPr lang="en-US" sz="4400" b="1" dirty="0">
                <a:solidFill>
                  <a:schemeClr val="tx2">
                    <a:lumMod val="50000"/>
                  </a:schemeClr>
                </a:solidFill>
                <a:latin typeface="Cormorant Garamond Bold Italics" panose="020B0604020202020204" charset="0"/>
              </a:rPr>
              <a:t>Algorithms Used</a:t>
            </a:r>
          </a:p>
          <a:p>
            <a:pPr indent="-228600">
              <a:lnSpc>
                <a:spcPct val="90000"/>
              </a:lnSpc>
              <a:spcAft>
                <a:spcPts val="600"/>
              </a:spcAft>
              <a:buFont typeface="Arial" panose="020B0604020202020204" pitchFamily="34" charset="0"/>
              <a:buChar char="•"/>
            </a:pPr>
            <a:r>
              <a:rPr lang="en-US" sz="2400" b="1" dirty="0">
                <a:solidFill>
                  <a:schemeClr val="tx2">
                    <a:lumMod val="50000"/>
                  </a:schemeClr>
                </a:solidFill>
                <a:latin typeface="Quicksand" panose="020B0604020202020204" charset="0"/>
              </a:rPr>
              <a:t>Alpha-Beta Pruning</a:t>
            </a:r>
            <a:r>
              <a:rPr lang="en-US" sz="2400" dirty="0">
                <a:solidFill>
                  <a:schemeClr val="tx2">
                    <a:lumMod val="50000"/>
                  </a:schemeClr>
                </a:solidFill>
                <a:latin typeface="Quicksand" panose="020B0604020202020204" charset="0"/>
              </a:rPr>
              <a:t>:</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Purpose</a:t>
            </a:r>
            <a:r>
              <a:rPr lang="en-US" sz="2400" dirty="0">
                <a:latin typeface="Quicksand" panose="020B0604020202020204" charset="0"/>
              </a:rPr>
              <a:t>: Enhances the Minimax algorithm by reducing the number of nodes evaluated in the game tree.</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How it works</a:t>
            </a:r>
            <a:r>
              <a:rPr lang="en-US" sz="2400" dirty="0">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It evaluates possible moves by alternating between maximizing and minimizing player advantages.</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Uses two bounds:</a:t>
            </a:r>
          </a:p>
          <a:p>
            <a:pPr marL="1600200" lvl="3" indent="-228600">
              <a:lnSpc>
                <a:spcPct val="90000"/>
              </a:lnSpc>
              <a:spcAft>
                <a:spcPts val="600"/>
              </a:spcAft>
              <a:buFont typeface="Arial" panose="020B0604020202020204" pitchFamily="34" charset="0"/>
              <a:buChar char="•"/>
            </a:pPr>
            <a:r>
              <a:rPr lang="en-US" sz="2400" b="1" dirty="0">
                <a:latin typeface="Quicksand" panose="020B0604020202020204" charset="0"/>
              </a:rPr>
              <a:t>Alpha</a:t>
            </a:r>
            <a:r>
              <a:rPr lang="en-US" sz="2400" dirty="0">
                <a:latin typeface="Quicksand" panose="020B0604020202020204" charset="0"/>
              </a:rPr>
              <a:t>: The best score for the maximizing player.</a:t>
            </a:r>
          </a:p>
          <a:p>
            <a:pPr marL="1600200" lvl="3" indent="-228600">
              <a:lnSpc>
                <a:spcPct val="90000"/>
              </a:lnSpc>
              <a:spcAft>
                <a:spcPts val="600"/>
              </a:spcAft>
              <a:buFont typeface="Arial" panose="020B0604020202020204" pitchFamily="34" charset="0"/>
              <a:buChar char="•"/>
            </a:pPr>
            <a:r>
              <a:rPr lang="en-US" sz="2400" b="1" dirty="0">
                <a:latin typeface="Quicksand" panose="020B0604020202020204" charset="0"/>
              </a:rPr>
              <a:t>Beta</a:t>
            </a:r>
            <a:r>
              <a:rPr lang="en-US" sz="2400" dirty="0">
                <a:latin typeface="Quicksand" panose="020B0604020202020204" charset="0"/>
              </a:rPr>
              <a:t>: The best score for the minimizing player.</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Prunes branches that cannot influence the final decision, optimizing computational efficiency.</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Outcome</a:t>
            </a:r>
            <a:r>
              <a:rPr lang="en-US" sz="2400" dirty="0">
                <a:latin typeface="Quicksand" panose="020B0604020202020204" charset="0"/>
              </a:rPr>
              <a:t>: Allows the AI to compute moves faster while maintaining accuracy.</a:t>
            </a:r>
          </a:p>
          <a:p>
            <a:pPr indent="-228600">
              <a:lnSpc>
                <a:spcPct val="90000"/>
              </a:lnSpc>
              <a:spcAft>
                <a:spcPts val="600"/>
              </a:spcAft>
              <a:buFont typeface="Arial" panose="020B0604020202020204" pitchFamily="34" charset="0"/>
              <a:buChar char="•"/>
            </a:pPr>
            <a:r>
              <a:rPr lang="en-US" sz="2400" b="1" dirty="0">
                <a:solidFill>
                  <a:schemeClr val="tx2">
                    <a:lumMod val="50000"/>
                  </a:schemeClr>
                </a:solidFill>
                <a:latin typeface="Quicksand" panose="020B0604020202020204" charset="0"/>
              </a:rPr>
              <a:t>Asynchronous Advantage Actor-Critic (A3C)</a:t>
            </a:r>
            <a:r>
              <a:rPr lang="en-US" sz="2400" dirty="0">
                <a:solidFill>
                  <a:schemeClr val="tx2">
                    <a:lumMod val="50000"/>
                  </a:schemeClr>
                </a:solidFill>
                <a:latin typeface="Quicksand" panose="020B0604020202020204" charset="0"/>
              </a:rPr>
              <a:t>:</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Purpose</a:t>
            </a:r>
            <a:r>
              <a:rPr lang="en-US" sz="2400" dirty="0">
                <a:latin typeface="Quicksand" panose="020B0604020202020204" charset="0"/>
              </a:rPr>
              <a:t>: A reinforcement learning algorithm used to train the AI by simulating multiple game instances concurrently.</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How it works</a:t>
            </a:r>
            <a:r>
              <a:rPr lang="en-US" sz="2400" dirty="0">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Trains several agents (chess players) in parallel.</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Creates value functions (to evaluate board positions) and policies (to guide moves).</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Outcome</a:t>
            </a:r>
            <a:r>
              <a:rPr lang="en-US" sz="2400" dirty="0">
                <a:latin typeface="Quicksand" panose="020B0604020202020204" charset="0"/>
              </a:rPr>
              <a:t>: Speeds up the AI's learning process, enabling it to adapt better and make more strategic decisions.</a:t>
            </a:r>
          </a:p>
        </p:txBody>
      </p:sp>
    </p:spTree>
    <p:extLst>
      <p:ext uri="{BB962C8B-B14F-4D97-AF65-F5344CB8AC3E}">
        <p14:creationId xmlns:p14="http://schemas.microsoft.com/office/powerpoint/2010/main" val="408907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2BB1A-F5F5-B842-0811-2BB1185F4406}"/>
              </a:ext>
            </a:extLst>
          </p:cNvPr>
          <p:cNvSpPr txBox="1"/>
          <p:nvPr/>
        </p:nvSpPr>
        <p:spPr>
          <a:xfrm>
            <a:off x="457200" y="647700"/>
            <a:ext cx="10896600" cy="8712418"/>
          </a:xfrm>
          <a:prstGeom prst="rect">
            <a:avLst/>
          </a:prstGeom>
        </p:spPr>
        <p:txBody>
          <a:bodyPr vert="horz" lIns="91440" tIns="45720" rIns="91440" bIns="45720" rtlCol="0" anchor="ctr">
            <a:normAutofit/>
          </a:bodyPr>
          <a:lstStyle/>
          <a:p>
            <a:pPr>
              <a:lnSpc>
                <a:spcPct val="90000"/>
              </a:lnSpc>
              <a:spcAft>
                <a:spcPts val="600"/>
              </a:spcAft>
            </a:pPr>
            <a:r>
              <a:rPr lang="en-US" sz="5400" b="1" dirty="0">
                <a:solidFill>
                  <a:schemeClr val="accent1">
                    <a:lumMod val="75000"/>
                  </a:schemeClr>
                </a:solidFill>
                <a:latin typeface="Cormorant Garamond Bold Italics" panose="020B0604020202020204" charset="0"/>
              </a:rPr>
              <a:t>Methodology</a:t>
            </a:r>
          </a:p>
          <a:p>
            <a:pPr indent="-228600">
              <a:lnSpc>
                <a:spcPct val="90000"/>
              </a:lnSpc>
              <a:spcAft>
                <a:spcPts val="600"/>
              </a:spcAft>
              <a:buFont typeface="Arial" panose="020B0604020202020204" pitchFamily="34" charset="0"/>
              <a:buChar char="•"/>
            </a:pPr>
            <a:endParaRPr lang="en-US" sz="1400" b="1" dirty="0">
              <a:solidFill>
                <a:schemeClr val="accent1">
                  <a:lumMod val="75000"/>
                </a:schemeClr>
              </a:solidFill>
            </a:endParaRPr>
          </a:p>
          <a:p>
            <a:pPr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Objective</a:t>
            </a:r>
            <a:r>
              <a:rPr lang="en-US" sz="2400" dirty="0">
                <a:solidFill>
                  <a:schemeClr val="accent1">
                    <a:lumMod val="75000"/>
                  </a:schemeClr>
                </a:solidFill>
                <a:latin typeface="Quicksand" panose="020B0604020202020204" charset="0"/>
              </a:rPr>
              <a:t>:</a:t>
            </a:r>
          </a:p>
          <a:p>
            <a:pPr marL="742950" lvl="1"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Develop a robust chess AI capable of challenging players and simulating strategic gameplay.</a:t>
            </a:r>
          </a:p>
          <a:p>
            <a:pPr marL="742950" lvl="1"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Utilize Alpha-Beta Pruning and A3C to determine optimal moves and improve accuracy.</a:t>
            </a:r>
          </a:p>
          <a:p>
            <a:pPr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Approach</a:t>
            </a:r>
            <a:r>
              <a:rPr lang="en-US" sz="2400" dirty="0">
                <a:solidFill>
                  <a:schemeClr val="accent1">
                    <a:lumMod val="75000"/>
                  </a:schemeClr>
                </a:solidFill>
                <a:latin typeface="Quicksand" panose="020B0604020202020204" charset="0"/>
              </a:rPr>
              <a:t>:</a:t>
            </a:r>
          </a:p>
          <a:p>
            <a:pPr marL="742950" lvl="1"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Move Generation</a:t>
            </a:r>
            <a:r>
              <a:rPr lang="en-US" sz="2400" dirty="0">
                <a:solidFill>
                  <a:schemeClr val="accent1">
                    <a:lumMod val="75000"/>
                  </a:schemeClr>
                </a:solidFill>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Define how chess pieces move (King, Queen, Rook, Bishop, Knight, Pawn) using object-oriented programming.</a:t>
            </a:r>
          </a:p>
          <a:p>
            <a:pPr marL="742950" lvl="1"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Game Tree Search</a:t>
            </a:r>
            <a:r>
              <a:rPr lang="en-US" sz="2400" dirty="0">
                <a:solidFill>
                  <a:schemeClr val="accent1">
                    <a:lumMod val="75000"/>
                  </a:schemeClr>
                </a:solidFill>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Employ Alpha-Beta Pruning to explore possible moves up to a certain depth.</a:t>
            </a:r>
          </a:p>
          <a:p>
            <a:pPr marL="742950" lvl="1"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Reinforcement Learning</a:t>
            </a:r>
            <a:r>
              <a:rPr lang="en-US" sz="2400" dirty="0">
                <a:solidFill>
                  <a:schemeClr val="accent1">
                    <a:lumMod val="75000"/>
                  </a:schemeClr>
                </a:solidFill>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Use A3C to train the AI in a self-play environment, refining its policies and strategies over time.</a:t>
            </a:r>
          </a:p>
        </p:txBody>
      </p:sp>
      <p:pic>
        <p:nvPicPr>
          <p:cNvPr id="5" name="Picture 4" descr="Chess checkmate">
            <a:extLst>
              <a:ext uri="{FF2B5EF4-FFF2-40B4-BE49-F238E27FC236}">
                <a16:creationId xmlns:a16="http://schemas.microsoft.com/office/drawing/2014/main" id="{8494898F-5375-263C-628C-21F0C39115D3}"/>
              </a:ext>
            </a:extLst>
          </p:cNvPr>
          <p:cNvPicPr>
            <a:picLocks noChangeAspect="1"/>
          </p:cNvPicPr>
          <p:nvPr/>
        </p:nvPicPr>
        <p:blipFill>
          <a:blip r:embed="rId2"/>
          <a:srcRect l="40856" r="7308" b="-1"/>
          <a:stretch/>
        </p:blipFill>
        <p:spPr>
          <a:xfrm>
            <a:off x="11353799" y="-16329"/>
            <a:ext cx="6934201" cy="10303329"/>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22955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rson holding chess piece">
            <a:extLst>
              <a:ext uri="{FF2B5EF4-FFF2-40B4-BE49-F238E27FC236}">
                <a16:creationId xmlns:a16="http://schemas.microsoft.com/office/drawing/2014/main" id="{F6FEB497-9CDA-C448-0A27-62FEA6A86B06}"/>
              </a:ext>
            </a:extLst>
          </p:cNvPr>
          <p:cNvPicPr>
            <a:picLocks noChangeAspect="1"/>
          </p:cNvPicPr>
          <p:nvPr/>
        </p:nvPicPr>
        <p:blipFill>
          <a:blip r:embed="rId2"/>
          <a:srcRect l="18878" r="13789" b="1"/>
          <a:stretch/>
        </p:blipFill>
        <p:spPr>
          <a:xfrm>
            <a:off x="-1" y="-3"/>
            <a:ext cx="9144001" cy="10287003"/>
          </a:xfrm>
          <a:prstGeom prst="rect">
            <a:avLst/>
          </a:prstGeom>
        </p:spPr>
      </p:pic>
      <p:sp>
        <p:nvSpPr>
          <p:cNvPr id="31" name="TextBox 30">
            <a:extLst>
              <a:ext uri="{FF2B5EF4-FFF2-40B4-BE49-F238E27FC236}">
                <a16:creationId xmlns:a16="http://schemas.microsoft.com/office/drawing/2014/main" id="{BFB129BC-75A1-7E9F-3EA8-470342E8A89D}"/>
              </a:ext>
            </a:extLst>
          </p:cNvPr>
          <p:cNvSpPr txBox="1"/>
          <p:nvPr/>
        </p:nvSpPr>
        <p:spPr>
          <a:xfrm>
            <a:off x="9753600" y="800100"/>
            <a:ext cx="7772400" cy="8229600"/>
          </a:xfrm>
          <a:prstGeom prst="rect">
            <a:avLst/>
          </a:prstGeom>
        </p:spPr>
        <p:txBody>
          <a:bodyPr vert="horz" lIns="91440" tIns="45720" rIns="91440" bIns="45720" rtlCol="0" anchor="ctr">
            <a:normAutofit/>
          </a:bodyPr>
          <a:lstStyle/>
          <a:p>
            <a:pPr>
              <a:lnSpc>
                <a:spcPct val="90000"/>
              </a:lnSpc>
              <a:spcAft>
                <a:spcPts val="600"/>
              </a:spcAft>
            </a:pPr>
            <a:r>
              <a:rPr lang="en-US" sz="3600" b="1" dirty="0">
                <a:solidFill>
                  <a:schemeClr val="accent1">
                    <a:lumMod val="75000"/>
                  </a:schemeClr>
                </a:solidFill>
                <a:latin typeface="Quicksand" panose="020B0604020202020204" charset="0"/>
              </a:rPr>
              <a:t>Evaluation</a:t>
            </a:r>
            <a:r>
              <a:rPr lang="en-US" sz="3600" dirty="0">
                <a:solidFill>
                  <a:schemeClr val="accent1">
                    <a:lumMod val="75000"/>
                  </a:schemeClr>
                </a:solidFill>
                <a:latin typeface="Quicksand" panose="020B0604020202020204" charset="0"/>
              </a:rPr>
              <a:t>:</a:t>
            </a:r>
          </a:p>
          <a:p>
            <a:pPr>
              <a:lnSpc>
                <a:spcPct val="90000"/>
              </a:lnSpc>
              <a:spcAft>
                <a:spcPts val="600"/>
              </a:spcAft>
            </a:pPr>
            <a:endParaRPr lang="en-US" sz="2400" dirty="0">
              <a:solidFill>
                <a:schemeClr val="accent1">
                  <a:lumMod val="75000"/>
                </a:schemeClr>
              </a:solidFill>
              <a:latin typeface="Quicksand" panose="020B0604020202020204" charset="0"/>
            </a:endParaRPr>
          </a:p>
          <a:p>
            <a:pPr marL="742950" lvl="1"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Test adaptability through self-play and compare move accuracy between Alpha-Beta Pruning and A3C.</a:t>
            </a:r>
          </a:p>
          <a:p>
            <a:pPr marL="742950" lvl="1"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Measure user satisfaction with response time and AI decision-making efficiency.</a:t>
            </a:r>
          </a:p>
        </p:txBody>
      </p:sp>
    </p:spTree>
    <p:extLst>
      <p:ext uri="{BB962C8B-B14F-4D97-AF65-F5344CB8AC3E}">
        <p14:creationId xmlns:p14="http://schemas.microsoft.com/office/powerpoint/2010/main" val="2304630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291</TotalTime>
  <Words>784</Words>
  <Application>Microsoft Office PowerPoint</Application>
  <PresentationFormat>Custom</PresentationFormat>
  <Paragraphs>101</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Canva Sans Bold</vt:lpstr>
      <vt:lpstr>Cormorant Garamond Bold Italics</vt:lpstr>
      <vt:lpstr>Quicksand</vt:lpstr>
      <vt:lpstr>ASMOUO+TimesNewRomanPSMT</vt:lpstr>
      <vt:lpstr>Quicksand Bold</vt:lpstr>
      <vt:lpstr>Calibri</vt:lpstr>
      <vt:lpstr>Arial</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Nikitha Yarlagadda</dc:title>
  <dc:creator>Nikitha Yarlagadda</dc:creator>
  <cp:lastModifiedBy>Nikitha Yarlagadda</cp:lastModifiedBy>
  <cp:revision>9</cp:revision>
  <dcterms:created xsi:type="dcterms:W3CDTF">2006-08-16T00:00:00Z</dcterms:created>
  <dcterms:modified xsi:type="dcterms:W3CDTF">2024-12-12T03:21:55Z</dcterms:modified>
  <dc:identifier>DAGVjhaFu_A</dc:identifier>
</cp:coreProperties>
</file>