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gIHXol8KscX7isqB3NtoPmwCXI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34CFB3-56A5-4E3F-854F-72F97E9FA3AD}">
  <a:tblStyle styleId="{6134CFB3-56A5-4E3F-854F-72F97E9FA3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republic.com/jquery-tutorial/jquery-show-and-hide-effects.php"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query-slidedown"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query-slidedown"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query-slidedow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css-manipulation"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teacher.com/jquery/jquery-animati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f989469bb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f989469bb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19" name="Google Shape;219;g13f989469bb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f989469b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f989469bb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3f989469bb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f989469b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f989469bb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3f989469bb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f989469bb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f989469bb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3f989469bb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f989469bb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f989469bb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3f989469bb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f989469bb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f989469bb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59" name="Google Shape;259;g13f989469bb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f989469bb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f989469bb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67" name="Google Shape;267;g13f989469bb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f989469bb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f989469bb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77" name="Google Shape;277;g13f989469bb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f989469bb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f989469bb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87" name="Google Shape;287;g13f989469bb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f989469bb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f989469bb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97" name="Google Shape;297;g13f989469bb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f989469bb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f989469bb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307" name="Google Shape;307;g13f989469bb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f989469bb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f989469bb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3f989469bb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f989469bb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f989469bb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3f989469bb_0_1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f989469b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f989469bb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3f989469bb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f989469bb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f989469bb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3f989469bb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f989469bb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f989469bb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3f989469bb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f989469b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f989469b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3f989469bb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f989469b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f989469b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3f989469bb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f989469bb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f989469bb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3f989469bb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f989469b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f989469b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3f989469bb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f989469b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f989469bb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https://www.tutorialrepublic.com/jquery-tutorial/jquery-show-and-hide-effects.php</a:t>
            </a:r>
            <a:r>
              <a:rPr lang="en-US"/>
              <a:t> </a:t>
            </a:r>
            <a:endParaRPr/>
          </a:p>
        </p:txBody>
      </p:sp>
      <p:sp>
        <p:nvSpPr>
          <p:cNvPr id="392" name="Google Shape;392;g13f989469bb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f989469bb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f989469bb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3f989469bb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f989469bb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f989469bb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3f989469bb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f989469bb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3f989469bb_0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13f989469bb_0_2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f989469bb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f989469bb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https://www.javatpoint.com/jquery-slidedown</a:t>
            </a:r>
            <a:r>
              <a:rPr lang="en-US"/>
              <a:t> </a:t>
            </a:r>
            <a:endParaRPr/>
          </a:p>
        </p:txBody>
      </p:sp>
      <p:sp>
        <p:nvSpPr>
          <p:cNvPr id="426" name="Google Shape;426;g13f989469bb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f989469bb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f989469bb_0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13f989469bb_0_2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f989469bb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3f989469bb_0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3f989469bb_0_2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f989469bb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f989469bb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https://www.javatpoint.com/jquery-slidedown</a:t>
            </a:r>
            <a:r>
              <a:rPr lang="en-US"/>
              <a:t> </a:t>
            </a:r>
            <a:endParaRPr/>
          </a:p>
        </p:txBody>
      </p:sp>
      <p:sp>
        <p:nvSpPr>
          <p:cNvPr id="453" name="Google Shape;453;g13f989469bb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f989469bb_0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f989469bb_0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13f989469bb_0_3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f989469bb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f989469bb_0_3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13f989469bb_0_3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f989469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f989469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3f989469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3f989469bb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3f989469bb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https://www.javatpoint.com/jquery-slidedown</a:t>
            </a:r>
            <a:r>
              <a:rPr lang="en-US"/>
              <a:t> </a:t>
            </a:r>
            <a:endParaRPr/>
          </a:p>
        </p:txBody>
      </p:sp>
      <p:sp>
        <p:nvSpPr>
          <p:cNvPr id="480" name="Google Shape;480;g13f989469bb_0_3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f989469b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f989469b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u="sng">
                <a:solidFill>
                  <a:schemeClr val="hlink"/>
                </a:solidFill>
                <a:hlinkClick r:id="rId2"/>
              </a:rPr>
              <a:t>https://www.tutorialsteacher.com/jquery/jquery-css-manipulation</a:t>
            </a:r>
            <a:r>
              <a:rPr b="1" lang="en-US"/>
              <a:t> </a:t>
            </a:r>
            <a:endParaRPr b="1"/>
          </a:p>
        </p:txBody>
      </p:sp>
      <p:sp>
        <p:nvSpPr>
          <p:cNvPr id="490" name="Google Shape;490;g13f989469bb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3f989469bb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3f989469bb_0_3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3f989469bb_0_3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3f989469bb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3f989469bb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06" name="Google Shape;506;g13f989469bb_0_3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f989469bb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3f989469bb_0_3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15" name="Google Shape;515;g13f989469bb_0_3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3f989469bb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3f989469bb_0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25" name="Google Shape;525;g13f989469bb_0_3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f989469bb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f989469bb_0_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34" name="Google Shape;534;g13f989469bb_0_3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3f989469bb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3f989469bb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44" name="Google Shape;544;g13f989469bb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3f989469bb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3f989469bb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53" name="Google Shape;553;g13f989469bb_0_3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3f989469bb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3f989469bb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63" name="Google Shape;563;g13f989469bb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6d52a686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36d52a686c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4A4A4A"/>
                </a:solidFill>
                <a:highlight>
                  <a:srgbClr val="FFFFFF"/>
                </a:highlight>
                <a:latin typeface="Arial"/>
                <a:ea typeface="Arial"/>
                <a:cs typeface="Arial"/>
                <a:sym typeface="Arial"/>
              </a:rPr>
              <a:t>jQuery is an efficient &amp; fast JavaScript Library created by John Resig in 2006. The motto of jQuery is write less, do more, which is very apt because it’s functionality revolves around simplifying each and every line of code. Here is a list of jQuery key features:</a:t>
            </a:r>
            <a:endParaRPr/>
          </a:p>
        </p:txBody>
      </p:sp>
      <p:sp>
        <p:nvSpPr>
          <p:cNvPr id="179" name="Google Shape;179;g136d52a686c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3f989469bb_0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3f989469bb_0_4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https://www.tutorialsteacher.com/jquery/jquery-css-manipulation</a:t>
            </a:r>
            <a:r>
              <a:rPr lang="en-US"/>
              <a:t> </a:t>
            </a:r>
            <a:endParaRPr/>
          </a:p>
        </p:txBody>
      </p:sp>
      <p:sp>
        <p:nvSpPr>
          <p:cNvPr id="572" name="Google Shape;572;g13f989469bb_0_4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3e3a906ffb_0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13e3a906ffb_0_7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g13e3a906ffb_0_7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3e29f36040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g13e29f3604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e29f36040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13e29f3604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f989469b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f989469bb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3f989469bb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f989469bb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f989469bb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04" name="Google Shape;204;g13f989469bb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f989469b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f989469bb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https://www.tutorialsteacher.com/jquery/jquery-animation</a:t>
            </a:r>
            <a:r>
              <a:rPr lang="en-US"/>
              <a:t> </a:t>
            </a:r>
            <a:endParaRPr/>
          </a:p>
        </p:txBody>
      </p:sp>
      <p:sp>
        <p:nvSpPr>
          <p:cNvPr id="212" name="Google Shape;212;g13f989469bb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0"/>
          <p:cNvPicPr preferRelativeResize="0"/>
          <p:nvPr/>
        </p:nvPicPr>
        <p:blipFill rotWithShape="1">
          <a:blip r:embed="rId3">
            <a:alphaModFix/>
          </a:blip>
          <a:srcRect b="0" l="0" r="0" t="0"/>
          <a:stretch/>
        </p:blipFill>
        <p:spPr>
          <a:xfrm>
            <a:off x="1190484" y="745920"/>
            <a:ext cx="2539490"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70" name="Shape 70"/>
        <p:cNvGrpSpPr/>
        <p:nvPr/>
      </p:nvGrpSpPr>
      <p:grpSpPr>
        <a:xfrm>
          <a:off x="0" y="0"/>
          <a:ext cx="0" cy="0"/>
          <a:chOff x="0" y="0"/>
          <a:chExt cx="0" cy="0"/>
        </a:xfrm>
      </p:grpSpPr>
      <p:sp>
        <p:nvSpPr>
          <p:cNvPr id="71" name="Google Shape;71;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2" name="Google Shape;72;p24"/>
          <p:cNvCxnSpPr/>
          <p:nvPr/>
        </p:nvCxnSpPr>
        <p:spPr>
          <a:xfrm>
            <a:off x="1143000" y="5895975"/>
            <a:ext cx="10012680" cy="9525"/>
          </a:xfrm>
          <a:prstGeom prst="straightConnector1">
            <a:avLst/>
          </a:prstGeom>
          <a:noFill/>
          <a:ln cap="sq" cmpd="sng" w="152400">
            <a:solidFill>
              <a:schemeClr val="accent2"/>
            </a:solidFill>
            <a:prstDash val="solid"/>
            <a:round/>
            <a:headEnd len="sm" w="sm" type="none"/>
            <a:tailEnd len="sm" w="sm" type="none"/>
          </a:ln>
        </p:spPr>
      </p:cxnSp>
      <p:sp>
        <p:nvSpPr>
          <p:cNvPr id="73" name="Google Shape;73;p24"/>
          <p:cNvSpPr txBox="1"/>
          <p:nvPr/>
        </p:nvSpPr>
        <p:spPr>
          <a:xfrm>
            <a:off x="10402524"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74" name="Google Shape;74;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p:nvPr/>
        </p:nvSpPr>
        <p:spPr>
          <a:xfrm>
            <a:off x="8141209"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31"/>
          <p:cNvCxnSpPr/>
          <p:nvPr/>
        </p:nvCxnSpPr>
        <p:spPr>
          <a:xfrm>
            <a:off x="8322906" y="2699177"/>
            <a:ext cx="3030894" cy="0"/>
          </a:xfrm>
          <a:prstGeom prst="straightConnector1">
            <a:avLst/>
          </a:prstGeom>
          <a:noFill/>
          <a:ln cap="sq" cmpd="sng" w="76200">
            <a:solidFill>
              <a:srgbClr val="FFFFFF"/>
            </a:solidFill>
            <a:prstDash val="solid"/>
            <a:round/>
            <a:headEnd len="sm" w="sm" type="none"/>
            <a:tailEnd len="sm" w="sm" type="none"/>
          </a:ln>
        </p:spPr>
      </p:cxnSp>
      <p:sp>
        <p:nvSpPr>
          <p:cNvPr id="79" name="Google Shape;79;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7" name="Google Shape;87;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8" name="Google Shape;88;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9" name="Google Shape;89;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90" name="Google Shape;90;p27"/>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91" name="Google Shape;91;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101" name="Google Shape;101;p19"/>
          <p:cNvPicPr preferRelativeResize="0"/>
          <p:nvPr/>
        </p:nvPicPr>
        <p:blipFill rotWithShape="1">
          <a:blip r:embed="rId3">
            <a:alphaModFix/>
          </a:blip>
          <a:srcRect b="0" l="5060" r="0" t="0"/>
          <a:stretch/>
        </p:blipFill>
        <p:spPr>
          <a:xfrm>
            <a:off x="1101905" y="745919"/>
            <a:ext cx="2704467" cy="952251"/>
          </a:xfrm>
          <a:prstGeom prst="rect">
            <a:avLst/>
          </a:prstGeom>
          <a:noFill/>
          <a:ln>
            <a:noFill/>
          </a:ln>
        </p:spPr>
      </p:pic>
      <p:pic>
        <p:nvPicPr>
          <p:cNvPr id="102" name="Google Shape;102;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03" name="Google Shape;103;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7" name="Google Shape;107;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08" name="Google Shape;108;p26"/>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9" name="Google Shape;109;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112" name="Shape 112"/>
        <p:cNvGrpSpPr/>
        <p:nvPr/>
      </p:nvGrpSpPr>
      <p:grpSpPr>
        <a:xfrm>
          <a:off x="0" y="0"/>
          <a:ext cx="0" cy="0"/>
          <a:chOff x="0" y="0"/>
          <a:chExt cx="0" cy="0"/>
        </a:xfrm>
      </p:grpSpPr>
      <p:sp>
        <p:nvSpPr>
          <p:cNvPr id="113" name="Google Shape;11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15" name="Google Shape;115;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6" name="Google Shape;116;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17" name="Google Shape;117;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18" name="Google Shape;118;p28"/>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19" name="Google Shape;119;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2" name="Google Shape;122;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sp>
        <p:nvSpPr>
          <p:cNvPr id="124" name="Google Shape;124;p32"/>
          <p:cNvSpPr/>
          <p:nvPr>
            <p:ph idx="2" type="pic"/>
          </p:nvPr>
        </p:nvSpPr>
        <p:spPr>
          <a:xfrm>
            <a:off x="15" y="0"/>
            <a:ext cx="12191985" cy="4600574"/>
          </a:xfrm>
          <a:prstGeom prst="rect">
            <a:avLst/>
          </a:prstGeom>
          <a:noFill/>
          <a:ln>
            <a:noFill/>
          </a:ln>
        </p:spPr>
      </p:sp>
      <p:sp>
        <p:nvSpPr>
          <p:cNvPr id="125" name="Google Shape;125;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28" name="Google Shape;128;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0" name="Google Shape;130;p32"/>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31" name="Google Shape;131;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32" name="Google Shape;132;p32"/>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33" name="Google Shape;133;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34" name="Google Shape;134;p32"/>
          <p:cNvCxnSpPr/>
          <p:nvPr/>
        </p:nvCxnSpPr>
        <p:spPr>
          <a:xfrm>
            <a:off x="920940" y="5406763"/>
            <a:ext cx="10346944"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35" name="Shape 135"/>
        <p:cNvGrpSpPr/>
        <p:nvPr/>
      </p:nvGrpSpPr>
      <p:grpSpPr>
        <a:xfrm>
          <a:off x="0" y="0"/>
          <a:ext cx="0" cy="0"/>
          <a:chOff x="0" y="0"/>
          <a:chExt cx="0" cy="0"/>
        </a:xfrm>
      </p:grpSpPr>
      <p:sp>
        <p:nvSpPr>
          <p:cNvPr id="136" name="Google Shape;136;p33"/>
          <p:cNvSpPr/>
          <p:nvPr>
            <p:ph idx="2" type="pic"/>
          </p:nvPr>
        </p:nvSpPr>
        <p:spPr>
          <a:xfrm>
            <a:off x="5391150" y="0"/>
            <a:ext cx="6864856" cy="6864856"/>
          </a:xfrm>
          <a:prstGeom prst="rect">
            <a:avLst/>
          </a:prstGeom>
          <a:noFill/>
          <a:ln>
            <a:noFill/>
          </a:ln>
        </p:spPr>
      </p:sp>
      <p:sp>
        <p:nvSpPr>
          <p:cNvPr id="137" name="Google Shape;137;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42" name="Google Shape;142;p33"/>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43" name="Google Shape;143;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44" name="Google Shape;144;p33"/>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45" name="Google Shape;145;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46" name="Google Shape;146;p33"/>
          <p:cNvCxnSpPr/>
          <p:nvPr/>
        </p:nvCxnSpPr>
        <p:spPr>
          <a:xfrm>
            <a:off x="838200" y="2885289"/>
            <a:ext cx="4248150"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404269"/>
            <a:ext cx="817770" cy="244256"/>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5" name="Google Shape;35;p25"/>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36" name="Google Shape;36;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3" name="Shape 43"/>
        <p:cNvGrpSpPr/>
        <p:nvPr/>
      </p:nvGrpSpPr>
      <p:grpSpPr>
        <a:xfrm>
          <a:off x="0" y="0"/>
          <a:ext cx="0" cy="0"/>
          <a:chOff x="0" y="0"/>
          <a:chExt cx="0" cy="0"/>
        </a:xfrm>
      </p:grpSpPr>
      <p:sp>
        <p:nvSpPr>
          <p:cNvPr id="44" name="Google Shape;44;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6" name="Google Shape;46;p22"/>
          <p:cNvCxnSpPr/>
          <p:nvPr/>
        </p:nvCxnSpPr>
        <p:spPr>
          <a:xfrm>
            <a:off x="1171575" y="4343400"/>
            <a:ext cx="9906000" cy="0"/>
          </a:xfrm>
          <a:prstGeom prst="straightConnector1">
            <a:avLst/>
          </a:prstGeom>
          <a:noFill/>
          <a:ln cap="sq" cmpd="sng" w="152400">
            <a:solidFill>
              <a:schemeClr val="accent2"/>
            </a:solidFill>
            <a:prstDash val="solid"/>
            <a:round/>
            <a:headEnd len="sm" w="sm" type="none"/>
            <a:tailEnd len="sm" w="sm" type="none"/>
          </a:ln>
        </p:spPr>
      </p:cxnSp>
      <p:sp>
        <p:nvSpPr>
          <p:cNvPr id="47" name="Google Shape;47;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2"/>
        </a:solidFill>
      </p:bgPr>
    </p:bg>
    <p:spTree>
      <p:nvGrpSpPr>
        <p:cNvPr id="49" name="Shape 49"/>
        <p:cNvGrpSpPr/>
        <p:nvPr/>
      </p:nvGrpSpPr>
      <p:grpSpPr>
        <a:xfrm>
          <a:off x="0" y="0"/>
          <a:ext cx="0" cy="0"/>
          <a:chOff x="0" y="0"/>
          <a:chExt cx="0" cy="0"/>
        </a:xfrm>
      </p:grpSpPr>
      <p:sp>
        <p:nvSpPr>
          <p:cNvPr id="50" name="Google Shape;50;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2" name="Google Shape;52;p34"/>
          <p:cNvCxnSpPr/>
          <p:nvPr/>
        </p:nvCxnSpPr>
        <p:spPr>
          <a:xfrm>
            <a:off x="1171575" y="4343400"/>
            <a:ext cx="9906000" cy="0"/>
          </a:xfrm>
          <a:prstGeom prst="straightConnector1">
            <a:avLst/>
          </a:prstGeom>
          <a:noFill/>
          <a:ln cap="sq" cmpd="sng" w="76200">
            <a:solidFill>
              <a:srgbClr val="FFFFFF"/>
            </a:solidFill>
            <a:prstDash val="solid"/>
            <a:round/>
            <a:headEnd len="sm" w="sm" type="none"/>
            <a:tailEnd len="sm" w="sm" type="none"/>
          </a:ln>
        </p:spPr>
      </p:cxnSp>
      <p:sp>
        <p:nvSpPr>
          <p:cNvPr id="53" name="Google Shape;53;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5" name="Google Shape;55;p34"/>
          <p:cNvPicPr preferRelativeResize="0"/>
          <p:nvPr/>
        </p:nvPicPr>
        <p:blipFill rotWithShape="1">
          <a:blip r:embed="rId2">
            <a:alphaModFix/>
          </a:blip>
          <a:srcRect b="0" l="0" r="0" t="0"/>
          <a:stretch/>
        </p:blipFill>
        <p:spPr>
          <a:xfrm>
            <a:off x="5687115" y="6404269"/>
            <a:ext cx="817770" cy="244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6" name="Shape 56"/>
        <p:cNvGrpSpPr/>
        <p:nvPr/>
      </p:nvGrpSpPr>
      <p:grpSpPr>
        <a:xfrm>
          <a:off x="0" y="0"/>
          <a:ext cx="0" cy="0"/>
          <a:chOff x="0" y="0"/>
          <a:chExt cx="0" cy="0"/>
        </a:xfrm>
      </p:grpSpPr>
      <p:sp>
        <p:nvSpPr>
          <p:cNvPr id="57" name="Google Shape;57;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1" name="Google Shape;61;p29"/>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62" name="Google Shape;62;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7" name="Google Shape;67;p23"/>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68" name="Google Shape;68;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407119"/>
            <a:ext cx="817770" cy="238556"/>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hyperlink" Target="https://www.tutorialsteacher.com/codeeditor?cid=jquery-8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tutorialsteacher.com/codeeditor?cid=jquery-82"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www.tutorialsteacher.com/codeeditor?cid=jquery-83" TargetMode="Externa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www.tutorialsteacher.com/codeeditor?cid=jquery-84" TargetMode="Externa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api.jquery.com/animate/" TargetMode="External"/><Relationship Id="rId4" Type="http://schemas.openxmlformats.org/officeDocument/2006/relationships/hyperlink" Target="https://www.tutorialsteacher.com/codeeditor?cid=jquery-85" TargetMode="External"/><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s://www.tutorialsteacher.com/codeeditor?cid=jquery-87" TargetMode="Externa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www.tutorialsteacher.com/codeeditor?cid=jquery-88"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s://www.tutorialrepublic.com/codelab.php?topic=jquery&amp;file=animated-show-hide-effects"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hyperlink" Target="https://www.tutorialrepublic.com/codelab.php?topic=jquery&amp;file=animated-show-hide-effec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hyperlink" Target="https://www.javatpoint.com/oprweb/test.jsp?filename=jqueryslidedown1" TargetMode="External"/><Relationship Id="rId5" Type="http://schemas.openxmlformats.org/officeDocument/2006/relationships/hyperlink" Target="https://www.javatpoint.com/jquery-slidedow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hyperlink" Target="https://www.javatpoint.com/oprweb/test.jsp?filename=jqueryslideup1" TargetMode="External"/><Relationship Id="rId4" Type="http://schemas.openxmlformats.org/officeDocument/2006/relationships/image" Target="../media/image33.png"/><Relationship Id="rId5" Type="http://schemas.openxmlformats.org/officeDocument/2006/relationships/hyperlink" Target="https://www.javatpoint.com/jquery-slideu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hyperlink" Target="https://www.javatpoint.com/oprweb/test.jsp?filename=jqueryslideup1" TargetMode="External"/><Relationship Id="rId4" Type="http://schemas.openxmlformats.org/officeDocument/2006/relationships/hyperlink" Target="https://www.javatpoint.com/jquery-slidetoggle" TargetMode="External"/><Relationship Id="rId5"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hyperlink" Target="https://www.tutorialsteacher.com/codeeditor?cid=jquery-71"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hyperlink" Target="https://www.tutorialsteacher.com/codeeditor?cid=jquery-72"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hyperlink" Target="https://www.tutorialsteacher.com/codeeditor?cid=jquery-73" TargetMode="Externa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hyperlink" Target="https://www.w3schools.com/jquery/exercise_jq.asp?filename=exercise_jq_selectors1" TargetMode="External"/><Relationship Id="rId4" Type="http://schemas.openxmlformats.org/officeDocument/2006/relationships/hyperlink" Target="https://api.jquery.com/animate/" TargetMode="External"/><Relationship Id="rId5"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2.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1097275" y="3839849"/>
            <a:ext cx="10058400" cy="1522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.Net</a:t>
            </a:r>
            <a:endParaRPr/>
          </a:p>
        </p:txBody>
      </p:sp>
      <p:sp>
        <p:nvSpPr>
          <p:cNvPr id="152" name="Google Shape;152;p2"/>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f989469bb_0_1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2" name="Google Shape;222;g13f989469bb_0_112"/>
          <p:cNvGraphicFramePr/>
          <p:nvPr/>
        </p:nvGraphicFramePr>
        <p:xfrm>
          <a:off x="670950" y="847325"/>
          <a:ext cx="3000000" cy="3000000"/>
        </p:xfrm>
        <a:graphic>
          <a:graphicData uri="http://schemas.openxmlformats.org/drawingml/2006/table">
            <a:tbl>
              <a:tblPr>
                <a:solidFill>
                  <a:srgbClr val="FFFFFF"/>
                </a:solidFill>
                <a:tableStyleId>{6134CFB3-56A5-4E3F-854F-72F97E9FA3AD}</a:tableStyleId>
              </a:tblPr>
              <a:tblGrid>
                <a:gridCol w="2769400"/>
                <a:gridCol w="8263600"/>
              </a:tblGrid>
              <a:tr h="743150">
                <a:tc>
                  <a:txBody>
                    <a:bodyPr/>
                    <a:lstStyle/>
                    <a:p>
                      <a:pPr indent="0" lvl="0" marL="0" rtl="0" algn="ctr">
                        <a:lnSpc>
                          <a:spcPct val="115000"/>
                        </a:lnSpc>
                        <a:spcBef>
                          <a:spcPts val="0"/>
                        </a:spcBef>
                        <a:spcAft>
                          <a:spcPts val="0"/>
                        </a:spcAft>
                        <a:buNone/>
                      </a:pPr>
                      <a:r>
                        <a:rPr lang="en-US" sz="2300">
                          <a:solidFill>
                            <a:srgbClr val="FFFFFF"/>
                          </a:solidFill>
                          <a:highlight>
                            <a:srgbClr val="6D9EEB"/>
                          </a:highlight>
                        </a:rPr>
                        <a:t>jQuery Methods for Special Effects</a:t>
                      </a:r>
                      <a:endParaRPr sz="2300">
                        <a:solidFill>
                          <a:srgbClr val="FFFFFF"/>
                        </a:solidFill>
                        <a:highlight>
                          <a:srgbClr val="6D9EEB"/>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2300">
                          <a:solidFill>
                            <a:srgbClr val="FFFFFF"/>
                          </a:solidFill>
                          <a:highlight>
                            <a:srgbClr val="6D9EEB"/>
                          </a:highlight>
                        </a:rPr>
                        <a:t>Description</a:t>
                      </a:r>
                      <a:endParaRPr sz="2300">
                        <a:solidFill>
                          <a:srgbClr val="FFFFFF"/>
                        </a:solidFill>
                        <a:highlight>
                          <a:srgbClr val="6D9EEB"/>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441125">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hide()</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Hide specified element(s).</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239600">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show()</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Display specified element(s).</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39600">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toggle()</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Display hidden element(s) or hide visible element(s).</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12750">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slideUp()</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Hide specified element(s) with sliding up motion.</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slideDown()</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Display specified element(s) with sliding down motion.</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slideToggle()</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50">
                          <a:solidFill>
                            <a:srgbClr val="414141"/>
                          </a:solidFill>
                          <a:highlight>
                            <a:srgbClr val="FFFFFF"/>
                          </a:highlight>
                        </a:rPr>
                        <a:t>Display or hide specified element(s) with sliding motion.</a:t>
                      </a:r>
                      <a:endParaRPr sz="21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f989469bb_0_6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animate() Method</a:t>
            </a:r>
            <a:endParaRPr/>
          </a:p>
        </p:txBody>
      </p:sp>
      <p:sp>
        <p:nvSpPr>
          <p:cNvPr id="229" name="Google Shape;229;g13f989469bb_0_60"/>
          <p:cNvSpPr txBox="1"/>
          <p:nvPr>
            <p:ph idx="1" type="body"/>
          </p:nvPr>
        </p:nvSpPr>
        <p:spPr>
          <a:xfrm>
            <a:off x="1097275" y="1845729"/>
            <a:ext cx="10058400" cy="20313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The jQuery animate() method is used to create custom animations by changing the CSS numerical properties of a DOM element, for example, width, height, margin, padding, opacity, top, left, etc.</a:t>
            </a:r>
            <a:endParaRPr sz="2500"/>
          </a:p>
          <a:p>
            <a:pPr indent="-387350" lvl="0" marL="457200" rtl="0" algn="l">
              <a:lnSpc>
                <a:spcPct val="115000"/>
              </a:lnSpc>
              <a:spcBef>
                <a:spcPts val="0"/>
              </a:spcBef>
              <a:spcAft>
                <a:spcPts val="0"/>
              </a:spcAft>
              <a:buSzPts val="2500"/>
              <a:buChar char="➢"/>
            </a:pPr>
            <a:r>
              <a:rPr lang="en-US" sz="2500"/>
              <a:t>Following is a simple syntax of animate() method:</a:t>
            </a:r>
            <a:endParaRPr sz="2500"/>
          </a:p>
        </p:txBody>
      </p:sp>
      <p:sp>
        <p:nvSpPr>
          <p:cNvPr id="230" name="Google Shape;230;g13f989469bb_0_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31" name="Google Shape;231;g13f989469bb_0_60"/>
          <p:cNvPicPr preferRelativeResize="0"/>
          <p:nvPr/>
        </p:nvPicPr>
        <p:blipFill>
          <a:blip r:embed="rId3">
            <a:alphaModFix/>
          </a:blip>
          <a:stretch>
            <a:fillRect/>
          </a:stretch>
        </p:blipFill>
        <p:spPr>
          <a:xfrm>
            <a:off x="1616775" y="3985351"/>
            <a:ext cx="9538900" cy="97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3f989469bb_0_7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Some Important points</a:t>
            </a:r>
            <a:endParaRPr/>
          </a:p>
        </p:txBody>
      </p:sp>
      <p:sp>
        <p:nvSpPr>
          <p:cNvPr id="238" name="Google Shape;238;g13f989469bb_0_75"/>
          <p:cNvSpPr txBox="1"/>
          <p:nvPr>
            <p:ph idx="1" type="body"/>
          </p:nvPr>
        </p:nvSpPr>
        <p:spPr>
          <a:xfrm>
            <a:off x="737550" y="1853275"/>
            <a:ext cx="10716900" cy="4387200"/>
          </a:xfrm>
          <a:prstGeom prst="rect">
            <a:avLst/>
          </a:prstGeom>
        </p:spPr>
        <p:txBody>
          <a:bodyPr anchorCtr="0" anchor="t" bIns="45700" lIns="0" spcFirstLastPara="1" rIns="0" wrap="square" tIns="45700">
            <a:noAutofit/>
          </a:bodyPr>
          <a:lstStyle/>
          <a:p>
            <a:pPr indent="-368300" lvl="0" marL="457200" rtl="0" algn="l">
              <a:lnSpc>
                <a:spcPct val="115000"/>
              </a:lnSpc>
              <a:spcBef>
                <a:spcPts val="1200"/>
              </a:spcBef>
              <a:spcAft>
                <a:spcPts val="0"/>
              </a:spcAft>
              <a:buSzPts val="2200"/>
              <a:buChar char="➢"/>
            </a:pPr>
            <a:r>
              <a:rPr lang="en-US" sz="2400"/>
              <a:t>You can apply any jQuery selector to select any DOM element and then apply jQuery animate() method to animate it. Here is the description of all the</a:t>
            </a:r>
            <a:r>
              <a:rPr b="1" lang="en-US" sz="2400"/>
              <a:t> parameters </a:t>
            </a:r>
            <a:r>
              <a:rPr lang="en-US" sz="2400"/>
              <a:t>which give you a complete control over the animation:</a:t>
            </a:r>
            <a:endParaRPr sz="2400"/>
          </a:p>
          <a:p>
            <a:pPr indent="-368300" lvl="1" marL="914400" rtl="0" algn="l">
              <a:lnSpc>
                <a:spcPct val="115000"/>
              </a:lnSpc>
              <a:spcBef>
                <a:spcPts val="0"/>
              </a:spcBef>
              <a:spcAft>
                <a:spcPts val="0"/>
              </a:spcAft>
              <a:buSzPts val="2200"/>
              <a:buChar char="○"/>
            </a:pPr>
            <a:r>
              <a:rPr b="1" lang="en-US" sz="2400"/>
              <a:t>properties </a:t>
            </a:r>
            <a:r>
              <a:rPr lang="en-US" sz="2400"/>
              <a:t>− A required parameter which defines the CSS properties to be animated and this is the only mandatory parameter of the call.</a:t>
            </a:r>
            <a:endParaRPr sz="2400"/>
          </a:p>
          <a:p>
            <a:pPr indent="-368300" lvl="1" marL="914400" rtl="0" algn="l">
              <a:lnSpc>
                <a:spcPct val="115000"/>
              </a:lnSpc>
              <a:spcBef>
                <a:spcPts val="0"/>
              </a:spcBef>
              <a:spcAft>
                <a:spcPts val="0"/>
              </a:spcAft>
              <a:buSzPts val="2200"/>
              <a:buChar char="○"/>
            </a:pPr>
            <a:r>
              <a:rPr b="1" lang="en-US" sz="2400"/>
              <a:t>speed </a:t>
            </a:r>
            <a:r>
              <a:rPr lang="en-US" sz="2400"/>
              <a:t>− An optional string representing one of the three predefined speeds ("slow", "normal", or "fast") or the number of milliseconds to run the animation (e.g. 1000).</a:t>
            </a:r>
            <a:endParaRPr sz="2400"/>
          </a:p>
          <a:p>
            <a:pPr indent="-368300" lvl="1" marL="914400" rtl="0" algn="l">
              <a:lnSpc>
                <a:spcPct val="115000"/>
              </a:lnSpc>
              <a:spcBef>
                <a:spcPts val="0"/>
              </a:spcBef>
              <a:spcAft>
                <a:spcPts val="0"/>
              </a:spcAft>
              <a:buSzPts val="2200"/>
              <a:buChar char="○"/>
            </a:pPr>
            <a:r>
              <a:rPr b="1" lang="en-US" sz="2400"/>
              <a:t>callback </a:t>
            </a:r>
            <a:r>
              <a:rPr lang="en-US" sz="2400"/>
              <a:t>− An optional parameter which represents a function to be executed whenever the animation completes.</a:t>
            </a:r>
            <a:endParaRPr sz="2400"/>
          </a:p>
        </p:txBody>
      </p:sp>
      <p:sp>
        <p:nvSpPr>
          <p:cNvPr id="239" name="Google Shape;239;g13f989469bb_0_7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f989469bb_0_8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Animate: Pre-Requisites</a:t>
            </a:r>
            <a:endParaRPr/>
          </a:p>
        </p:txBody>
      </p:sp>
      <p:sp>
        <p:nvSpPr>
          <p:cNvPr id="246" name="Google Shape;246;g13f989469bb_0_8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(a) - The animate() method does not make hidden elements visible as part of the effect. For example, given $(selector).hide().animate({height: "20px"}, 500), the animation will run, but the element will remain hidden.</a:t>
            </a:r>
            <a:endParaRPr sz="2500"/>
          </a:p>
          <a:p>
            <a:pPr indent="0" lvl="0" marL="0" rtl="0" algn="l">
              <a:lnSpc>
                <a:spcPct val="115000"/>
              </a:lnSpc>
              <a:spcBef>
                <a:spcPts val="1200"/>
              </a:spcBef>
              <a:spcAft>
                <a:spcPts val="0"/>
              </a:spcAft>
              <a:buNone/>
            </a:pPr>
            <a:r>
              <a:rPr lang="en-US" sz="2500"/>
              <a:t>(b) - To manipulate the position of a DOM element as a part of the animation, first we need to set it's position to relative, fixed, or absolute because by default, all HTML elements have a static position, and they cannot be moved using animate() method.</a:t>
            </a:r>
            <a:endParaRPr sz="2500"/>
          </a:p>
        </p:txBody>
      </p:sp>
      <p:sp>
        <p:nvSpPr>
          <p:cNvPr id="247" name="Google Shape;247;g13f989469bb_0_8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f989469bb_0_11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54" name="Google Shape;254;g13f989469bb_0_118"/>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The animate() method changes existing style properties to the specified properties with motion.</a:t>
            </a:r>
            <a:endParaRPr sz="2500"/>
          </a:p>
          <a:p>
            <a:pPr indent="-387350" lvl="0" marL="457200" rtl="0" algn="l">
              <a:lnSpc>
                <a:spcPct val="115000"/>
              </a:lnSpc>
              <a:spcBef>
                <a:spcPts val="0"/>
              </a:spcBef>
              <a:spcAft>
                <a:spcPts val="0"/>
              </a:spcAft>
              <a:buSzPts val="2500"/>
              <a:buChar char="➢"/>
            </a:pPr>
            <a:r>
              <a:rPr lang="en-US" sz="2500"/>
              <a:t>Specify a selector to get the reference of an element to which you want to add animation effect and then call animate() method with JSON object for style properties, speed of animation and other options.</a:t>
            </a:r>
            <a:endParaRPr sz="2500"/>
          </a:p>
        </p:txBody>
      </p:sp>
      <p:sp>
        <p:nvSpPr>
          <p:cNvPr id="255" name="Google Shape;255;g13f989469bb_0_1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f989469bb_0_12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Syntax</a:t>
            </a:r>
            <a:endParaRPr/>
          </a:p>
        </p:txBody>
      </p:sp>
      <p:sp>
        <p:nvSpPr>
          <p:cNvPr id="262" name="Google Shape;262;g13f989469bb_0_1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63" name="Google Shape;263;g13f989469bb_0_125"/>
          <p:cNvPicPr preferRelativeResize="0"/>
          <p:nvPr/>
        </p:nvPicPr>
        <p:blipFill rotWithShape="1">
          <a:blip r:embed="rId3">
            <a:alphaModFix/>
          </a:blip>
          <a:srcRect b="0" l="0" r="0" t="8750"/>
          <a:stretch/>
        </p:blipFill>
        <p:spPr>
          <a:xfrm>
            <a:off x="546400" y="2267725"/>
            <a:ext cx="10807401" cy="281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3f989469bb_0_8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Apply Animation: Example</a:t>
            </a:r>
            <a:endParaRPr/>
          </a:p>
        </p:txBody>
      </p:sp>
      <p:sp>
        <p:nvSpPr>
          <p:cNvPr id="270" name="Google Shape;270;g13f989469bb_0_89"/>
          <p:cNvSpPr txBox="1"/>
          <p:nvPr>
            <p:ph idx="1" type="body"/>
          </p:nvPr>
        </p:nvSpPr>
        <p:spPr>
          <a:xfrm>
            <a:off x="1097275" y="1845732"/>
            <a:ext cx="10058400" cy="1116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400"/>
              <a:t>In the following example, we are changing height and width of the element with animation.</a:t>
            </a:r>
            <a:endParaRPr sz="2400"/>
          </a:p>
        </p:txBody>
      </p:sp>
      <p:sp>
        <p:nvSpPr>
          <p:cNvPr id="271" name="Google Shape;271;g13f989469bb_0_8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72" name="Google Shape;272;g13f989469bb_0_89"/>
          <p:cNvPicPr preferRelativeResize="0"/>
          <p:nvPr/>
        </p:nvPicPr>
        <p:blipFill>
          <a:blip r:embed="rId3">
            <a:alphaModFix/>
          </a:blip>
          <a:stretch>
            <a:fillRect/>
          </a:stretch>
        </p:blipFill>
        <p:spPr>
          <a:xfrm>
            <a:off x="5095883" y="2458375"/>
            <a:ext cx="5858625" cy="3540575"/>
          </a:xfrm>
          <a:prstGeom prst="rect">
            <a:avLst/>
          </a:prstGeom>
          <a:noFill/>
          <a:ln>
            <a:noFill/>
          </a:ln>
        </p:spPr>
      </p:pic>
      <p:sp>
        <p:nvSpPr>
          <p:cNvPr id="273" name="Google Shape;273;g13f989469bb_0_89"/>
          <p:cNvSpPr txBox="1"/>
          <p:nvPr>
            <p:ph idx="1" type="body"/>
          </p:nvPr>
        </p:nvSpPr>
        <p:spPr>
          <a:xfrm>
            <a:off x="1097275" y="3070950"/>
            <a:ext cx="3514800" cy="20130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400"/>
              <a:t>Try out this example on your computers and then </a:t>
            </a:r>
            <a:r>
              <a:rPr b="1" lang="en-US" sz="2400" u="sng">
                <a:solidFill>
                  <a:schemeClr val="hlink"/>
                </a:solidFill>
                <a:hlinkClick r:id="rId4"/>
              </a:rPr>
              <a:t>check the output here:</a:t>
            </a:r>
            <a:r>
              <a:rPr b="1" lang="en-US" sz="2400"/>
              <a:t> </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3f989469bb_0_1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Set Animation Duration</a:t>
            </a:r>
            <a:endParaRPr/>
          </a:p>
        </p:txBody>
      </p:sp>
      <p:sp>
        <p:nvSpPr>
          <p:cNvPr id="280" name="Google Shape;280;g13f989469bb_0_135"/>
          <p:cNvSpPr txBox="1"/>
          <p:nvPr>
            <p:ph idx="1" type="body"/>
          </p:nvPr>
        </p:nvSpPr>
        <p:spPr>
          <a:xfrm>
            <a:off x="1097275" y="1845732"/>
            <a:ext cx="10058400" cy="1116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You can apply animation duration in miliseconds as a second parameter of animate() method.</a:t>
            </a:r>
            <a:endParaRPr sz="2500"/>
          </a:p>
        </p:txBody>
      </p:sp>
      <p:sp>
        <p:nvSpPr>
          <p:cNvPr id="281" name="Google Shape;281;g13f989469bb_0_1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g13f989469bb_0_135"/>
          <p:cNvSpPr txBox="1"/>
          <p:nvPr>
            <p:ph idx="1" type="body"/>
          </p:nvPr>
        </p:nvSpPr>
        <p:spPr>
          <a:xfrm>
            <a:off x="1097275" y="3070950"/>
            <a:ext cx="3514800" cy="15375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b="1" lang="en-US" sz="2400"/>
              <a:t>Try out this example on</a:t>
            </a:r>
            <a:r>
              <a:rPr b="1" lang="en-US" sz="2400"/>
              <a:t> your computers and then </a:t>
            </a:r>
            <a:r>
              <a:rPr b="1" lang="en-US" sz="2400" u="sng">
                <a:solidFill>
                  <a:schemeClr val="hlink"/>
                </a:solidFill>
                <a:hlinkClick r:id="rId3"/>
              </a:rPr>
              <a:t>check its output here: </a:t>
            </a:r>
            <a:endParaRPr b="1" sz="2400"/>
          </a:p>
        </p:txBody>
      </p:sp>
      <p:pic>
        <p:nvPicPr>
          <p:cNvPr id="283" name="Google Shape;283;g13f989469bb_0_135"/>
          <p:cNvPicPr preferRelativeResize="0"/>
          <p:nvPr/>
        </p:nvPicPr>
        <p:blipFill>
          <a:blip r:embed="rId4">
            <a:alphaModFix/>
          </a:blip>
          <a:stretch>
            <a:fillRect/>
          </a:stretch>
        </p:blipFill>
        <p:spPr>
          <a:xfrm>
            <a:off x="4874200" y="2694372"/>
            <a:ext cx="6479600" cy="33292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3f989469bb_0_15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Apply Easing Method</a:t>
            </a:r>
            <a:endParaRPr/>
          </a:p>
        </p:txBody>
      </p:sp>
      <p:sp>
        <p:nvSpPr>
          <p:cNvPr id="290" name="Google Shape;290;g13f989469bb_0_154"/>
          <p:cNvSpPr txBox="1"/>
          <p:nvPr>
            <p:ph idx="1" type="body"/>
          </p:nvPr>
        </p:nvSpPr>
        <p:spPr>
          <a:xfrm>
            <a:off x="1097275" y="1845732"/>
            <a:ext cx="10058400" cy="1116900"/>
          </a:xfrm>
          <a:prstGeom prst="rect">
            <a:avLst/>
          </a:prstGeom>
        </p:spPr>
        <p:txBody>
          <a:bodyPr anchorCtr="0" anchor="t" bIns="45700" lIns="0" spcFirstLastPara="1" rIns="0" wrap="square" tIns="45700">
            <a:normAutofit fontScale="92500"/>
          </a:bodyPr>
          <a:lstStyle/>
          <a:p>
            <a:pPr indent="0" lvl="0" marL="0" rtl="0" algn="l">
              <a:lnSpc>
                <a:spcPct val="115000"/>
              </a:lnSpc>
              <a:spcBef>
                <a:spcPts val="1200"/>
              </a:spcBef>
              <a:spcAft>
                <a:spcPts val="0"/>
              </a:spcAft>
              <a:buNone/>
            </a:pPr>
            <a:r>
              <a:rPr lang="en-US" sz="2500"/>
              <a:t>Specify a string parameter indicating which easing function to use for the transition. The jQuery library provides two easing function: linear and swing.</a:t>
            </a:r>
            <a:endParaRPr sz="2500"/>
          </a:p>
        </p:txBody>
      </p:sp>
      <p:sp>
        <p:nvSpPr>
          <p:cNvPr id="291" name="Google Shape;291;g13f989469bb_0_1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g13f989469bb_0_154"/>
          <p:cNvSpPr txBox="1"/>
          <p:nvPr>
            <p:ph idx="1" type="body"/>
          </p:nvPr>
        </p:nvSpPr>
        <p:spPr>
          <a:xfrm>
            <a:off x="1097275" y="3526163"/>
            <a:ext cx="3514800" cy="15375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b="1" lang="en-US" sz="2400"/>
              <a:t>Try out this example </a:t>
            </a:r>
            <a:r>
              <a:rPr b="1" lang="en-US" sz="2400"/>
              <a:t>on your computers and then </a:t>
            </a:r>
            <a:r>
              <a:rPr b="1" lang="en-US" sz="2400" u="sng">
                <a:solidFill>
                  <a:schemeClr val="hlink"/>
                </a:solidFill>
                <a:hlinkClick r:id="rId3"/>
              </a:rPr>
              <a:t>check its output here: </a:t>
            </a:r>
            <a:endParaRPr b="1" sz="2400"/>
          </a:p>
        </p:txBody>
      </p:sp>
      <p:pic>
        <p:nvPicPr>
          <p:cNvPr id="293" name="Google Shape;293;g13f989469bb_0_154"/>
          <p:cNvPicPr preferRelativeResize="0"/>
          <p:nvPr/>
        </p:nvPicPr>
        <p:blipFill>
          <a:blip r:embed="rId4">
            <a:alphaModFix/>
          </a:blip>
          <a:stretch>
            <a:fillRect/>
          </a:stretch>
        </p:blipFill>
        <p:spPr>
          <a:xfrm>
            <a:off x="5569125" y="2871175"/>
            <a:ext cx="4976861" cy="348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3f989469bb_0_16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Callback Function on Animation Complete</a:t>
            </a:r>
            <a:endParaRPr/>
          </a:p>
        </p:txBody>
      </p:sp>
      <p:sp>
        <p:nvSpPr>
          <p:cNvPr id="300" name="Google Shape;300;g13f989469bb_0_167"/>
          <p:cNvSpPr txBox="1"/>
          <p:nvPr>
            <p:ph idx="1" type="body"/>
          </p:nvPr>
        </p:nvSpPr>
        <p:spPr>
          <a:xfrm>
            <a:off x="1097275" y="1845728"/>
            <a:ext cx="10058400" cy="6597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Specify a callback function to execute when animation is complete.</a:t>
            </a:r>
            <a:endParaRPr sz="2500"/>
          </a:p>
        </p:txBody>
      </p:sp>
      <p:sp>
        <p:nvSpPr>
          <p:cNvPr id="301" name="Google Shape;301;g13f989469bb_0_16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g13f989469bb_0_167"/>
          <p:cNvSpPr txBox="1"/>
          <p:nvPr>
            <p:ph idx="1" type="body"/>
          </p:nvPr>
        </p:nvSpPr>
        <p:spPr>
          <a:xfrm>
            <a:off x="658375" y="2977513"/>
            <a:ext cx="3514800" cy="15375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b="1" lang="en-US" sz="2400"/>
              <a:t>Try out this example on your computers and then </a:t>
            </a:r>
            <a:r>
              <a:rPr b="1" lang="en-US" sz="2400" u="sng">
                <a:solidFill>
                  <a:schemeClr val="hlink"/>
                </a:solidFill>
                <a:hlinkClick r:id="rId3"/>
              </a:rPr>
              <a:t>check its output here: </a:t>
            </a:r>
            <a:endParaRPr b="1" sz="2400"/>
          </a:p>
        </p:txBody>
      </p:sp>
      <p:pic>
        <p:nvPicPr>
          <p:cNvPr id="303" name="Google Shape;303;g13f989469bb_0_167"/>
          <p:cNvPicPr preferRelativeResize="0"/>
          <p:nvPr/>
        </p:nvPicPr>
        <p:blipFill>
          <a:blip r:embed="rId4">
            <a:alphaModFix/>
          </a:blip>
          <a:stretch>
            <a:fillRect/>
          </a:stretch>
        </p:blipFill>
        <p:spPr>
          <a:xfrm>
            <a:off x="4264625" y="2407327"/>
            <a:ext cx="6982500" cy="3949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Week 2 - Day 7</a:t>
            </a:r>
            <a:endParaRPr/>
          </a:p>
        </p:txBody>
      </p:sp>
      <p:sp>
        <p:nvSpPr>
          <p:cNvPr id="158" name="Google Shape;15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 </a:t>
            </a:r>
            <a:r>
              <a:rPr b="1" lang="en-US"/>
              <a:t>&gt;</a:t>
            </a:r>
            <a:r>
              <a:rPr lang="en-US"/>
              <a:t> .Net</a:t>
            </a:r>
            <a:endParaRPr/>
          </a:p>
        </p:txBody>
      </p:sp>
      <p:sp>
        <p:nvSpPr>
          <p:cNvPr id="159" name="Google Shape;15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f989469bb_0_185"/>
          <p:cNvSpPr txBox="1"/>
          <p:nvPr>
            <p:ph type="title"/>
          </p:nvPr>
        </p:nvSpPr>
        <p:spPr>
          <a:xfrm>
            <a:off x="256051" y="384050"/>
            <a:ext cx="40782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Specify Animation Options</a:t>
            </a:r>
            <a:endParaRPr/>
          </a:p>
        </p:txBody>
      </p:sp>
      <p:sp>
        <p:nvSpPr>
          <p:cNvPr id="310" name="Google Shape;310;g13f989469bb_0_185"/>
          <p:cNvSpPr txBox="1"/>
          <p:nvPr>
            <p:ph idx="1" type="body"/>
          </p:nvPr>
        </p:nvSpPr>
        <p:spPr>
          <a:xfrm>
            <a:off x="185900" y="1751988"/>
            <a:ext cx="3237000" cy="3127200"/>
          </a:xfrm>
          <a:prstGeom prst="rect">
            <a:avLst/>
          </a:prstGeom>
        </p:spPr>
        <p:txBody>
          <a:bodyPr anchorCtr="0" anchor="t" bIns="45700" lIns="0" spcFirstLastPara="1" rIns="0" wrap="square" tIns="45700">
            <a:normAutofit fontScale="92500" lnSpcReduction="20000"/>
          </a:bodyPr>
          <a:lstStyle/>
          <a:p>
            <a:pPr indent="0" lvl="0" marL="0" rtl="0" algn="l">
              <a:lnSpc>
                <a:spcPct val="115000"/>
              </a:lnSpc>
              <a:spcBef>
                <a:spcPts val="1200"/>
              </a:spcBef>
              <a:spcAft>
                <a:spcPts val="0"/>
              </a:spcAft>
              <a:buNone/>
            </a:pPr>
            <a:r>
              <a:rPr lang="en-US" sz="2500"/>
              <a:t>You can specify various options as JSON object. The options include duration, easing, queue, step, progress, complete, start, done and always. Visit </a:t>
            </a:r>
            <a:r>
              <a:rPr lang="en-US" sz="2500" u="sng">
                <a:solidFill>
                  <a:schemeClr val="hlink"/>
                </a:solidFill>
                <a:hlinkClick r:id="rId3"/>
              </a:rPr>
              <a:t>api.jquery.com </a:t>
            </a:r>
            <a:r>
              <a:rPr lang="en-US" sz="2500"/>
              <a:t>  for more information.</a:t>
            </a:r>
            <a:endParaRPr sz="2500"/>
          </a:p>
        </p:txBody>
      </p:sp>
      <p:sp>
        <p:nvSpPr>
          <p:cNvPr id="311" name="Google Shape;311;g13f989469bb_0_18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g13f989469bb_0_185"/>
          <p:cNvSpPr txBox="1"/>
          <p:nvPr>
            <p:ph idx="1" type="body"/>
          </p:nvPr>
        </p:nvSpPr>
        <p:spPr>
          <a:xfrm>
            <a:off x="256050" y="4893763"/>
            <a:ext cx="3514800" cy="15375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b="1" lang="en-US" sz="2400"/>
              <a:t>Try out this example on your computers and then </a:t>
            </a:r>
            <a:r>
              <a:rPr b="1" lang="en-US" sz="2400" u="sng">
                <a:solidFill>
                  <a:schemeClr val="hlink"/>
                </a:solidFill>
                <a:hlinkClick r:id="rId4"/>
              </a:rPr>
              <a:t>check its output here: </a:t>
            </a:r>
            <a:endParaRPr b="1" sz="2400"/>
          </a:p>
        </p:txBody>
      </p:sp>
      <p:pic>
        <p:nvPicPr>
          <p:cNvPr id="313" name="Google Shape;313;g13f989469bb_0_185"/>
          <p:cNvPicPr preferRelativeResize="0"/>
          <p:nvPr/>
        </p:nvPicPr>
        <p:blipFill>
          <a:blip r:embed="rId5">
            <a:alphaModFix/>
          </a:blip>
          <a:stretch>
            <a:fillRect/>
          </a:stretch>
        </p:blipFill>
        <p:spPr>
          <a:xfrm>
            <a:off x="4130050" y="60600"/>
            <a:ext cx="7596950" cy="6660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f989469bb_0_225"/>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fadeIn() / fadeOut()</a:t>
            </a:r>
            <a:endParaRPr/>
          </a:p>
        </p:txBody>
      </p:sp>
      <p:sp>
        <p:nvSpPr>
          <p:cNvPr id="320" name="Google Shape;320;g13f989469bb_0_2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3f989469bb_0_19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fadeIn() Method</a:t>
            </a:r>
            <a:endParaRPr/>
          </a:p>
        </p:txBody>
      </p:sp>
      <p:sp>
        <p:nvSpPr>
          <p:cNvPr id="327" name="Google Shape;327;g13f989469bb_0_197"/>
          <p:cNvSpPr txBox="1"/>
          <p:nvPr>
            <p:ph idx="1" type="body"/>
          </p:nvPr>
        </p:nvSpPr>
        <p:spPr>
          <a:xfrm>
            <a:off x="1097275" y="1845732"/>
            <a:ext cx="10058400" cy="1116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jQuery fadeIn() method displays specified element(s) by fading them to opaque.</a:t>
            </a:r>
            <a:endParaRPr sz="2500"/>
          </a:p>
        </p:txBody>
      </p:sp>
      <p:sp>
        <p:nvSpPr>
          <p:cNvPr id="328" name="Google Shape;328;g13f989469bb_0_1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9" name="Google Shape;329;g13f989469bb_0_197"/>
          <p:cNvPicPr preferRelativeResize="0"/>
          <p:nvPr/>
        </p:nvPicPr>
        <p:blipFill>
          <a:blip r:embed="rId3">
            <a:alphaModFix/>
          </a:blip>
          <a:stretch>
            <a:fillRect/>
          </a:stretch>
        </p:blipFill>
        <p:spPr>
          <a:xfrm>
            <a:off x="1533288" y="3050159"/>
            <a:ext cx="9125425" cy="199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3f989469bb_0_14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fadeIn() Method</a:t>
            </a:r>
            <a:endParaRPr/>
          </a:p>
        </p:txBody>
      </p:sp>
      <p:sp>
        <p:nvSpPr>
          <p:cNvPr id="336" name="Google Shape;336;g13f989469bb_0_1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g13f989469bb_0_145"/>
          <p:cNvSpPr txBox="1"/>
          <p:nvPr>
            <p:ph idx="1" type="body"/>
          </p:nvPr>
        </p:nvSpPr>
        <p:spPr>
          <a:xfrm>
            <a:off x="743800" y="5631000"/>
            <a:ext cx="10920900" cy="475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400"/>
              <a:t>Try out this example </a:t>
            </a:r>
            <a:r>
              <a:rPr b="1" lang="en-US" sz="2400"/>
              <a:t>on your computers and then </a:t>
            </a:r>
            <a:r>
              <a:rPr b="1" lang="en-US" sz="2400" u="sng">
                <a:solidFill>
                  <a:schemeClr val="hlink"/>
                </a:solidFill>
                <a:hlinkClick r:id="rId3"/>
              </a:rPr>
              <a:t>check its output here: </a:t>
            </a:r>
            <a:endParaRPr b="1" sz="2400"/>
          </a:p>
        </p:txBody>
      </p:sp>
      <p:pic>
        <p:nvPicPr>
          <p:cNvPr id="338" name="Google Shape;338;g13f989469bb_0_145"/>
          <p:cNvPicPr preferRelativeResize="0"/>
          <p:nvPr/>
        </p:nvPicPr>
        <p:blipFill>
          <a:blip r:embed="rId4">
            <a:alphaModFix/>
          </a:blip>
          <a:stretch>
            <a:fillRect/>
          </a:stretch>
        </p:blipFill>
        <p:spPr>
          <a:xfrm>
            <a:off x="1801825" y="2040321"/>
            <a:ext cx="8396850" cy="334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3f989469bb_0_20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fadeOut() Method</a:t>
            </a:r>
            <a:endParaRPr/>
          </a:p>
        </p:txBody>
      </p:sp>
      <p:sp>
        <p:nvSpPr>
          <p:cNvPr id="345" name="Google Shape;345;g13f989469bb_0_207"/>
          <p:cNvSpPr txBox="1"/>
          <p:nvPr>
            <p:ph idx="1" type="body"/>
          </p:nvPr>
        </p:nvSpPr>
        <p:spPr>
          <a:xfrm>
            <a:off x="1097275" y="1845732"/>
            <a:ext cx="10058400" cy="1116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jQuery fadeOut() method hides specified element(s) by fading them to transparent.</a:t>
            </a:r>
            <a:endParaRPr sz="2500"/>
          </a:p>
        </p:txBody>
      </p:sp>
      <p:sp>
        <p:nvSpPr>
          <p:cNvPr id="346" name="Google Shape;346;g13f989469bb_0_20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7" name="Google Shape;347;g13f989469bb_0_207"/>
          <p:cNvPicPr preferRelativeResize="0"/>
          <p:nvPr/>
        </p:nvPicPr>
        <p:blipFill>
          <a:blip r:embed="rId3">
            <a:alphaModFix/>
          </a:blip>
          <a:stretch>
            <a:fillRect/>
          </a:stretch>
        </p:blipFill>
        <p:spPr>
          <a:xfrm>
            <a:off x="1396000" y="3158573"/>
            <a:ext cx="8458200" cy="17766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f989469bb_0_21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fadeOut() Method</a:t>
            </a:r>
            <a:endParaRPr/>
          </a:p>
        </p:txBody>
      </p:sp>
      <p:sp>
        <p:nvSpPr>
          <p:cNvPr id="354" name="Google Shape;354;g13f989469bb_0_2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g13f989469bb_0_215"/>
          <p:cNvSpPr txBox="1"/>
          <p:nvPr>
            <p:ph idx="1" type="body"/>
          </p:nvPr>
        </p:nvSpPr>
        <p:spPr>
          <a:xfrm>
            <a:off x="743800" y="5631000"/>
            <a:ext cx="10920900" cy="475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400"/>
              <a:t>Try out this example on your computers and then </a:t>
            </a:r>
            <a:r>
              <a:rPr b="1" lang="en-US" sz="2400" u="sng">
                <a:solidFill>
                  <a:schemeClr val="hlink"/>
                </a:solidFill>
                <a:hlinkClick r:id="rId3"/>
              </a:rPr>
              <a:t>check its output here: </a:t>
            </a:r>
            <a:endParaRPr b="1" sz="2400"/>
          </a:p>
        </p:txBody>
      </p:sp>
      <p:pic>
        <p:nvPicPr>
          <p:cNvPr id="356" name="Google Shape;356;g13f989469bb_0_215"/>
          <p:cNvPicPr preferRelativeResize="0"/>
          <p:nvPr/>
        </p:nvPicPr>
        <p:blipFill>
          <a:blip r:embed="rId4">
            <a:alphaModFix/>
          </a:blip>
          <a:stretch>
            <a:fillRect/>
          </a:stretch>
        </p:blipFill>
        <p:spPr>
          <a:xfrm>
            <a:off x="2446413" y="2198998"/>
            <a:ext cx="7954575" cy="3181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3f989469bb_0_14"/>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Hide() / Show()</a:t>
            </a:r>
            <a:endParaRPr/>
          </a:p>
        </p:txBody>
      </p:sp>
      <p:sp>
        <p:nvSpPr>
          <p:cNvPr id="363" name="Google Shape;363;g13f989469bb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3f989469bb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show() and hide() Methods</a:t>
            </a:r>
            <a:endParaRPr/>
          </a:p>
        </p:txBody>
      </p:sp>
      <p:sp>
        <p:nvSpPr>
          <p:cNvPr id="370" name="Google Shape;370;g13f989469bb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71" name="Google Shape;371;g13f989469bb_0_7"/>
          <p:cNvSpPr txBox="1"/>
          <p:nvPr>
            <p:ph idx="1" type="body"/>
          </p:nvPr>
        </p:nvSpPr>
        <p:spPr>
          <a:xfrm>
            <a:off x="1097275" y="1845724"/>
            <a:ext cx="10058400" cy="4332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lang="en-US" sz="2500"/>
              <a:t>You can show and hide HTML elements using the jQuery show() and hide() methods.</a:t>
            </a:r>
            <a:endParaRPr sz="2500"/>
          </a:p>
          <a:p>
            <a:pPr indent="-374650" lvl="0" marL="457200" rtl="0" algn="l">
              <a:lnSpc>
                <a:spcPct val="115000"/>
              </a:lnSpc>
              <a:spcBef>
                <a:spcPts val="0"/>
              </a:spcBef>
              <a:spcAft>
                <a:spcPts val="0"/>
              </a:spcAft>
              <a:buSzPts val="2300"/>
              <a:buChar char="➢"/>
            </a:pPr>
            <a:r>
              <a:rPr lang="en-US" sz="2500"/>
              <a:t>The hide() method simply sets the inline style display: none for the selected elements. </a:t>
            </a:r>
            <a:endParaRPr sz="2500"/>
          </a:p>
          <a:p>
            <a:pPr indent="-374650" lvl="0" marL="457200" rtl="0" algn="l">
              <a:lnSpc>
                <a:spcPct val="115000"/>
              </a:lnSpc>
              <a:spcBef>
                <a:spcPts val="0"/>
              </a:spcBef>
              <a:spcAft>
                <a:spcPts val="0"/>
              </a:spcAft>
              <a:buSzPts val="2300"/>
              <a:buChar char="➢"/>
            </a:pPr>
            <a:r>
              <a:rPr lang="en-US" sz="2500"/>
              <a:t>Conversely, the show() method restores the display properties of the matched set of elements to whatever they initially were—typically block, inline, or inline-block—before the inline style display: none was applied to them. Here's is an example.</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3f989469bb_0_5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show() and hide() Methods</a:t>
            </a:r>
            <a:endParaRPr/>
          </a:p>
        </p:txBody>
      </p:sp>
      <p:sp>
        <p:nvSpPr>
          <p:cNvPr id="378" name="Google Shape;378;g13f989469bb_0_53"/>
          <p:cNvSpPr txBox="1"/>
          <p:nvPr>
            <p:ph idx="1" type="body"/>
          </p:nvPr>
        </p:nvSpPr>
        <p:spPr>
          <a:xfrm>
            <a:off x="1405200" y="2065200"/>
            <a:ext cx="9381600" cy="3421200"/>
          </a:xfrm>
          <a:prstGeom prst="rect">
            <a:avLst/>
          </a:prstGeom>
        </p:spPr>
        <p:txBody>
          <a:bodyPr anchorCtr="0" anchor="t" bIns="45700" lIns="0" spcFirstLastPara="1" rIns="0" wrap="square" tIns="45700">
            <a:normAutofit/>
          </a:bodyPr>
          <a:lstStyle/>
          <a:p>
            <a:pPr indent="-387350" lvl="0" marL="457200" rtl="0" algn="l">
              <a:spcBef>
                <a:spcPts val="1200"/>
              </a:spcBef>
              <a:spcAft>
                <a:spcPts val="0"/>
              </a:spcAft>
              <a:buSzPts val="2500"/>
              <a:buChar char="➢"/>
            </a:pPr>
            <a:r>
              <a:rPr lang="en-US" sz="2500"/>
              <a:t>Durations can be specified either using one of the predefined string 'slow' or 'fast', or in a number of milliseconds, for greater precision; higher values indicate slower animations.</a:t>
            </a:r>
            <a:endParaRPr sz="2500"/>
          </a:p>
        </p:txBody>
      </p:sp>
      <p:sp>
        <p:nvSpPr>
          <p:cNvPr id="379" name="Google Shape;379;g13f989469bb_0_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3f989469bb_0_35"/>
          <p:cNvSpPr txBox="1"/>
          <p:nvPr>
            <p:ph type="title"/>
          </p:nvPr>
        </p:nvSpPr>
        <p:spPr>
          <a:xfrm>
            <a:off x="292600" y="247850"/>
            <a:ext cx="31605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 1 </a:t>
            </a:r>
            <a:endParaRPr/>
          </a:p>
        </p:txBody>
      </p:sp>
      <p:sp>
        <p:nvSpPr>
          <p:cNvPr id="386" name="Google Shape;386;g13f989469bb_0_35"/>
          <p:cNvSpPr txBox="1"/>
          <p:nvPr>
            <p:ph idx="1" type="body"/>
          </p:nvPr>
        </p:nvSpPr>
        <p:spPr>
          <a:xfrm>
            <a:off x="632324" y="1923200"/>
            <a:ext cx="3025200" cy="4023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500"/>
              <a:t>Practice writing the code on your computer. </a:t>
            </a:r>
            <a:endParaRPr b="1" sz="2500"/>
          </a:p>
          <a:p>
            <a:pPr indent="0" lvl="0" marL="0" rtl="0" algn="l">
              <a:spcBef>
                <a:spcPts val="1200"/>
              </a:spcBef>
              <a:spcAft>
                <a:spcPts val="0"/>
              </a:spcAft>
              <a:buNone/>
            </a:pPr>
            <a:r>
              <a:rPr b="1" lang="en-US" sz="2500"/>
              <a:t>Then, c</a:t>
            </a:r>
            <a:r>
              <a:rPr b="1" lang="en-US" sz="2500" u="sng">
                <a:solidFill>
                  <a:schemeClr val="hlink"/>
                </a:solidFill>
                <a:hlinkClick r:id="rId3"/>
              </a:rPr>
              <a:t>heck the output here</a:t>
            </a:r>
            <a:endParaRPr b="1" sz="2500"/>
          </a:p>
        </p:txBody>
      </p:sp>
      <p:sp>
        <p:nvSpPr>
          <p:cNvPr id="387" name="Google Shape;387;g13f989469bb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88" name="Google Shape;388;g13f989469bb_0_35"/>
          <p:cNvPicPr preferRelativeResize="0"/>
          <p:nvPr/>
        </p:nvPicPr>
        <p:blipFill>
          <a:blip r:embed="rId4">
            <a:alphaModFix/>
          </a:blip>
          <a:stretch>
            <a:fillRect/>
          </a:stretch>
        </p:blipFill>
        <p:spPr>
          <a:xfrm>
            <a:off x="3733725" y="324038"/>
            <a:ext cx="8113877" cy="593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ctrTitle"/>
          </p:nvPr>
        </p:nvSpPr>
        <p:spPr>
          <a:xfrm>
            <a:off x="7535100" y="2970025"/>
            <a:ext cx="3255600" cy="1245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 Basics</a:t>
            </a:r>
            <a:endParaRPr/>
          </a:p>
        </p:txBody>
      </p:sp>
      <p:sp>
        <p:nvSpPr>
          <p:cNvPr id="165" name="Google Shape;165;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166" name="Google Shape;16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67" name="Google Shape;167;p4"/>
          <p:cNvPicPr preferRelativeResize="0"/>
          <p:nvPr/>
        </p:nvPicPr>
        <p:blipFill rotWithShape="1">
          <a:blip r:embed="rId3">
            <a:alphaModFix/>
          </a:blip>
          <a:srcRect b="22135" l="0" r="3938" t="24242"/>
          <a:stretch/>
        </p:blipFill>
        <p:spPr>
          <a:xfrm>
            <a:off x="1314775" y="2441000"/>
            <a:ext cx="5820817" cy="177432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3f989469bb_0_44"/>
          <p:cNvSpPr txBox="1"/>
          <p:nvPr>
            <p:ph type="title"/>
          </p:nvPr>
        </p:nvSpPr>
        <p:spPr>
          <a:xfrm>
            <a:off x="292600" y="247850"/>
            <a:ext cx="31605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 2</a:t>
            </a:r>
            <a:endParaRPr/>
          </a:p>
        </p:txBody>
      </p:sp>
      <p:sp>
        <p:nvSpPr>
          <p:cNvPr id="395" name="Google Shape;395;g13f989469bb_0_44"/>
          <p:cNvSpPr txBox="1"/>
          <p:nvPr>
            <p:ph idx="1" type="body"/>
          </p:nvPr>
        </p:nvSpPr>
        <p:spPr>
          <a:xfrm>
            <a:off x="632325" y="1923200"/>
            <a:ext cx="3025200" cy="34716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b="1" lang="en-US" sz="2400"/>
              <a:t>Note:</a:t>
            </a:r>
            <a:r>
              <a:rPr lang="en-US" sz="2400"/>
              <a:t> The speed or duration string 'fast' indicates the durations of 200 milliseconds, while the string 'slow' indicates the durations of 600 milliseconds.</a:t>
            </a:r>
            <a:endParaRPr/>
          </a:p>
        </p:txBody>
      </p:sp>
      <p:sp>
        <p:nvSpPr>
          <p:cNvPr id="396" name="Google Shape;396;g13f989469bb_0_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7" name="Google Shape;397;g13f989469bb_0_44"/>
          <p:cNvPicPr preferRelativeResize="0"/>
          <p:nvPr/>
        </p:nvPicPr>
        <p:blipFill>
          <a:blip r:embed="rId3">
            <a:alphaModFix/>
          </a:blip>
          <a:stretch>
            <a:fillRect/>
          </a:stretch>
        </p:blipFill>
        <p:spPr>
          <a:xfrm>
            <a:off x="3657525" y="31700"/>
            <a:ext cx="7696274" cy="6794608"/>
          </a:xfrm>
          <a:prstGeom prst="rect">
            <a:avLst/>
          </a:prstGeom>
          <a:noFill/>
          <a:ln>
            <a:noFill/>
          </a:ln>
        </p:spPr>
      </p:pic>
      <p:sp>
        <p:nvSpPr>
          <p:cNvPr id="398" name="Google Shape;398;g13f989469bb_0_44"/>
          <p:cNvSpPr txBox="1"/>
          <p:nvPr/>
        </p:nvSpPr>
        <p:spPr>
          <a:xfrm>
            <a:off x="372850" y="5211925"/>
            <a:ext cx="3000000" cy="133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b="1" lang="en-US" sz="2100"/>
              <a:t>Try out this example on your computers and</a:t>
            </a:r>
            <a:r>
              <a:rPr b="1" lang="en-US"/>
              <a:t> </a:t>
            </a:r>
            <a:r>
              <a:rPr b="1" lang="en-US" sz="2000" u="sng">
                <a:solidFill>
                  <a:schemeClr val="hlink"/>
                </a:solidFill>
                <a:hlinkClick r:id="rId4"/>
              </a:rPr>
              <a:t>Check the output here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3f989469bb_0_232"/>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 up/down/toggle</a:t>
            </a:r>
            <a:endParaRPr/>
          </a:p>
        </p:txBody>
      </p:sp>
      <p:sp>
        <p:nvSpPr>
          <p:cNvPr id="405" name="Google Shape;405;g13f989469bb_0_2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3f989469bb_0_23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slideDown()</a:t>
            </a:r>
            <a:endParaRPr/>
          </a:p>
        </p:txBody>
      </p:sp>
      <p:sp>
        <p:nvSpPr>
          <p:cNvPr id="412" name="Google Shape;412;g13f989469bb_0_2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413" name="Google Shape;413;g13f989469bb_0_238"/>
          <p:cNvSpPr txBox="1"/>
          <p:nvPr>
            <p:ph idx="1" type="body"/>
          </p:nvPr>
        </p:nvSpPr>
        <p:spPr>
          <a:xfrm>
            <a:off x="1097275" y="1845725"/>
            <a:ext cx="3017400" cy="769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800"/>
              <a:t>Syntax</a:t>
            </a:r>
            <a:endParaRPr sz="2800"/>
          </a:p>
        </p:txBody>
      </p:sp>
      <p:pic>
        <p:nvPicPr>
          <p:cNvPr id="414" name="Google Shape;414;g13f989469bb_0_238"/>
          <p:cNvPicPr preferRelativeResize="0"/>
          <p:nvPr/>
        </p:nvPicPr>
        <p:blipFill>
          <a:blip r:embed="rId3">
            <a:alphaModFix/>
          </a:blip>
          <a:stretch>
            <a:fillRect/>
          </a:stretch>
        </p:blipFill>
        <p:spPr>
          <a:xfrm>
            <a:off x="1191650" y="2615225"/>
            <a:ext cx="7418950" cy="1989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3f989469bb_0_2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slideDown()</a:t>
            </a:r>
            <a:endParaRPr/>
          </a:p>
        </p:txBody>
      </p:sp>
      <p:sp>
        <p:nvSpPr>
          <p:cNvPr id="421" name="Google Shape;421;g13f989469bb_0_24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b="1" lang="en-US" sz="2500"/>
              <a:t>speed:</a:t>
            </a:r>
            <a:r>
              <a:rPr lang="en-US" sz="2500"/>
              <a:t> It specifies the speed of the delay. Its possible </a:t>
            </a:r>
            <a:r>
              <a:rPr lang="en-US" sz="2500"/>
              <a:t>values</a:t>
            </a:r>
            <a:r>
              <a:rPr lang="en-US" sz="2500"/>
              <a:t> are slow, fast and milliseconds.</a:t>
            </a:r>
            <a:endParaRPr sz="2500"/>
          </a:p>
          <a:p>
            <a:pPr indent="-374650" lvl="0" marL="457200" rtl="0" algn="l">
              <a:lnSpc>
                <a:spcPct val="115000"/>
              </a:lnSpc>
              <a:spcBef>
                <a:spcPts val="0"/>
              </a:spcBef>
              <a:spcAft>
                <a:spcPts val="0"/>
              </a:spcAft>
              <a:buSzPts val="2300"/>
              <a:buChar char="➢"/>
            </a:pPr>
            <a:r>
              <a:rPr b="1" lang="en-US" sz="2500"/>
              <a:t>easing:</a:t>
            </a:r>
            <a:r>
              <a:rPr lang="en-US" sz="2500"/>
              <a:t> It specifies the easing function to be used for transition.</a:t>
            </a:r>
            <a:endParaRPr sz="2500"/>
          </a:p>
          <a:p>
            <a:pPr indent="-374650" lvl="0" marL="457200" rtl="0" algn="l">
              <a:lnSpc>
                <a:spcPct val="115000"/>
              </a:lnSpc>
              <a:spcBef>
                <a:spcPts val="0"/>
              </a:spcBef>
              <a:spcAft>
                <a:spcPts val="0"/>
              </a:spcAft>
              <a:buSzPts val="2300"/>
              <a:buChar char="➢"/>
            </a:pPr>
            <a:r>
              <a:rPr b="1" lang="en-US" sz="2500"/>
              <a:t>callback:</a:t>
            </a:r>
            <a:r>
              <a:rPr lang="en-US" sz="2500"/>
              <a:t> It is also an optional parameter. It specifies the function to be called after completion of slideDown() effect.</a:t>
            </a:r>
            <a:endParaRPr sz="2500"/>
          </a:p>
          <a:p>
            <a:pPr indent="-374650" lvl="0" marL="457200" rtl="0" algn="l">
              <a:lnSpc>
                <a:spcPct val="115000"/>
              </a:lnSpc>
              <a:spcBef>
                <a:spcPts val="0"/>
              </a:spcBef>
              <a:spcAft>
                <a:spcPts val="0"/>
              </a:spcAft>
              <a:buSzPts val="2300"/>
              <a:buChar char="➢"/>
            </a:pPr>
            <a:r>
              <a:rPr lang="en-US" sz="2500"/>
              <a:t>Let's take an example to demonstrate jQuery slideDown() effect.</a:t>
            </a:r>
            <a:endParaRPr sz="2500"/>
          </a:p>
        </p:txBody>
      </p:sp>
      <p:sp>
        <p:nvSpPr>
          <p:cNvPr id="422" name="Google Shape;422;g13f989469bb_0_2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3f989469bb_0_25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slideDown()</a:t>
            </a:r>
            <a:endParaRPr/>
          </a:p>
        </p:txBody>
      </p:sp>
      <p:sp>
        <p:nvSpPr>
          <p:cNvPr id="429" name="Google Shape;429;g13f989469bb_0_2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30" name="Google Shape;430;g13f989469bb_0_253"/>
          <p:cNvPicPr preferRelativeResize="0"/>
          <p:nvPr/>
        </p:nvPicPr>
        <p:blipFill>
          <a:blip r:embed="rId3">
            <a:alphaModFix/>
          </a:blip>
          <a:stretch>
            <a:fillRect/>
          </a:stretch>
        </p:blipFill>
        <p:spPr>
          <a:xfrm>
            <a:off x="6126875" y="100975"/>
            <a:ext cx="5314950" cy="6838950"/>
          </a:xfrm>
          <a:prstGeom prst="rect">
            <a:avLst/>
          </a:prstGeom>
          <a:noFill/>
          <a:ln>
            <a:noFill/>
          </a:ln>
        </p:spPr>
      </p:pic>
      <p:sp>
        <p:nvSpPr>
          <p:cNvPr id="431" name="Google Shape;431;g13f989469bb_0_253"/>
          <p:cNvSpPr txBox="1"/>
          <p:nvPr/>
        </p:nvSpPr>
        <p:spPr>
          <a:xfrm>
            <a:off x="1097275" y="3419825"/>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4"/>
              </a:rPr>
              <a:t>check its output here: </a:t>
            </a:r>
            <a:endParaRPr/>
          </a:p>
        </p:txBody>
      </p:sp>
      <p:sp>
        <p:nvSpPr>
          <p:cNvPr id="432" name="Google Shape;432;g13f989469bb_0_253"/>
          <p:cNvSpPr txBox="1"/>
          <p:nvPr/>
        </p:nvSpPr>
        <p:spPr>
          <a:xfrm>
            <a:off x="969275" y="1737400"/>
            <a:ext cx="3000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Example </a:t>
            </a:r>
            <a:r>
              <a:rPr lang="en-US" sz="2000" u="sng">
                <a:solidFill>
                  <a:schemeClr val="hlink"/>
                </a:solidFill>
                <a:hlinkClick r:id="rId5"/>
              </a:rPr>
              <a:t>https://www.javatpoint.com/jquery-slidedown</a:t>
            </a:r>
            <a:r>
              <a:rPr lang="en-US" sz="2000"/>
              <a:t>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3f989469bb_0_27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slideUp()</a:t>
            </a:r>
            <a:endParaRPr/>
          </a:p>
        </p:txBody>
      </p:sp>
      <p:sp>
        <p:nvSpPr>
          <p:cNvPr id="439" name="Google Shape;439;g13f989469bb_0_2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0" name="Google Shape;440;g13f989469bb_0_276"/>
          <p:cNvSpPr txBox="1"/>
          <p:nvPr>
            <p:ph idx="1" type="body"/>
          </p:nvPr>
        </p:nvSpPr>
        <p:spPr>
          <a:xfrm>
            <a:off x="1097275" y="1845725"/>
            <a:ext cx="3017400" cy="769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800"/>
              <a:t>Syntax</a:t>
            </a:r>
            <a:endParaRPr sz="2800"/>
          </a:p>
        </p:txBody>
      </p:sp>
      <p:pic>
        <p:nvPicPr>
          <p:cNvPr id="441" name="Google Shape;441;g13f989469bb_0_276"/>
          <p:cNvPicPr preferRelativeResize="0"/>
          <p:nvPr/>
        </p:nvPicPr>
        <p:blipFill>
          <a:blip r:embed="rId3">
            <a:alphaModFix/>
          </a:blip>
          <a:stretch>
            <a:fillRect/>
          </a:stretch>
        </p:blipFill>
        <p:spPr>
          <a:xfrm>
            <a:off x="1798325" y="2703600"/>
            <a:ext cx="5955775" cy="1696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3f989469bb_0_28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slideUp()</a:t>
            </a:r>
            <a:endParaRPr/>
          </a:p>
        </p:txBody>
      </p:sp>
      <p:sp>
        <p:nvSpPr>
          <p:cNvPr id="448" name="Google Shape;448;g13f989469bb_0_284"/>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b="1" lang="en-US" sz="2500"/>
              <a:t>speed: </a:t>
            </a:r>
            <a:r>
              <a:rPr lang="en-US" sz="2500"/>
              <a:t>It specifies the speed of the delay. </a:t>
            </a:r>
            <a:r>
              <a:rPr lang="en-US" sz="2500"/>
              <a:t>It's</a:t>
            </a:r>
            <a:r>
              <a:rPr lang="en-US" sz="2500"/>
              <a:t> possible </a:t>
            </a:r>
            <a:r>
              <a:rPr lang="en-US" sz="2500"/>
              <a:t>values</a:t>
            </a:r>
            <a:r>
              <a:rPr lang="en-US" sz="2500"/>
              <a:t> are slow, fast and milliseconds.</a:t>
            </a:r>
            <a:endParaRPr sz="2500"/>
          </a:p>
          <a:p>
            <a:pPr indent="-374650" lvl="0" marL="457200" rtl="0" algn="l">
              <a:lnSpc>
                <a:spcPct val="115000"/>
              </a:lnSpc>
              <a:spcBef>
                <a:spcPts val="0"/>
              </a:spcBef>
              <a:spcAft>
                <a:spcPts val="0"/>
              </a:spcAft>
              <a:buSzPts val="2300"/>
              <a:buChar char="➢"/>
            </a:pPr>
            <a:r>
              <a:rPr b="1" lang="en-US" sz="2500"/>
              <a:t>easing: </a:t>
            </a:r>
            <a:r>
              <a:rPr lang="en-US" sz="2500"/>
              <a:t>It specifies the easing function to be used for transition.</a:t>
            </a:r>
            <a:endParaRPr sz="2500"/>
          </a:p>
          <a:p>
            <a:pPr indent="-374650" lvl="0" marL="457200" rtl="0" algn="l">
              <a:lnSpc>
                <a:spcPct val="115000"/>
              </a:lnSpc>
              <a:spcBef>
                <a:spcPts val="0"/>
              </a:spcBef>
              <a:spcAft>
                <a:spcPts val="0"/>
              </a:spcAft>
              <a:buSzPts val="2300"/>
              <a:buChar char="➢"/>
            </a:pPr>
            <a:r>
              <a:rPr b="1" lang="en-US" sz="2500"/>
              <a:t>callback: It</a:t>
            </a:r>
            <a:r>
              <a:rPr lang="en-US" sz="2500"/>
              <a:t> is also an optional parameter. It specifies the function to be called after completion of slideUp() effect.</a:t>
            </a:r>
            <a:endParaRPr sz="2500"/>
          </a:p>
          <a:p>
            <a:pPr indent="-374650" lvl="0" marL="457200" rtl="0" algn="l">
              <a:lnSpc>
                <a:spcPct val="115000"/>
              </a:lnSpc>
              <a:spcBef>
                <a:spcPts val="0"/>
              </a:spcBef>
              <a:spcAft>
                <a:spcPts val="0"/>
              </a:spcAft>
              <a:buSzPts val="2300"/>
              <a:buChar char="➢"/>
            </a:pPr>
            <a:r>
              <a:rPr lang="en-US" sz="2500"/>
              <a:t>Let's take an example to demonstrate jQuery slideUp() effect.</a:t>
            </a:r>
            <a:endParaRPr sz="2500"/>
          </a:p>
        </p:txBody>
      </p:sp>
      <p:sp>
        <p:nvSpPr>
          <p:cNvPr id="449" name="Google Shape;449;g13f989469bb_0_28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3f989469bb_0_29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slideUp()</a:t>
            </a:r>
            <a:endParaRPr/>
          </a:p>
        </p:txBody>
      </p:sp>
      <p:sp>
        <p:nvSpPr>
          <p:cNvPr id="456" name="Google Shape;456;g13f989469bb_0_29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g13f989469bb_0_291"/>
          <p:cNvSpPr txBox="1"/>
          <p:nvPr/>
        </p:nvSpPr>
        <p:spPr>
          <a:xfrm>
            <a:off x="969275" y="3547875"/>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3"/>
              </a:rPr>
              <a:t>check its output here: </a:t>
            </a:r>
            <a:endParaRPr/>
          </a:p>
        </p:txBody>
      </p:sp>
      <p:pic>
        <p:nvPicPr>
          <p:cNvPr id="458" name="Google Shape;458;g13f989469bb_0_291"/>
          <p:cNvPicPr preferRelativeResize="0"/>
          <p:nvPr/>
        </p:nvPicPr>
        <p:blipFill>
          <a:blip r:embed="rId4">
            <a:alphaModFix/>
          </a:blip>
          <a:stretch>
            <a:fillRect/>
          </a:stretch>
        </p:blipFill>
        <p:spPr>
          <a:xfrm>
            <a:off x="4926350" y="89761"/>
            <a:ext cx="5150350" cy="6678476"/>
          </a:xfrm>
          <a:prstGeom prst="rect">
            <a:avLst/>
          </a:prstGeom>
          <a:noFill/>
          <a:ln>
            <a:noFill/>
          </a:ln>
        </p:spPr>
      </p:pic>
      <p:sp>
        <p:nvSpPr>
          <p:cNvPr id="459" name="Google Shape;459;g13f989469bb_0_291"/>
          <p:cNvSpPr txBox="1"/>
          <p:nvPr/>
        </p:nvSpPr>
        <p:spPr>
          <a:xfrm>
            <a:off x="969275" y="1737400"/>
            <a:ext cx="3000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Example </a:t>
            </a:r>
            <a:r>
              <a:rPr lang="en-US" sz="2000" u="sng">
                <a:solidFill>
                  <a:schemeClr val="hlink"/>
                </a:solidFill>
                <a:hlinkClick r:id="rId5"/>
              </a:rPr>
              <a:t>https://www.javatpoint.com/jquery-slideup</a:t>
            </a:r>
            <a:r>
              <a:rPr lang="en-US" sz="2000"/>
              <a:t>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3f989469bb_0_30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a:t>
            </a:r>
            <a:r>
              <a:rPr lang="en-US"/>
              <a:t>Toggle</a:t>
            </a:r>
            <a:r>
              <a:rPr lang="en-US"/>
              <a:t>()</a:t>
            </a:r>
            <a:endParaRPr/>
          </a:p>
        </p:txBody>
      </p:sp>
      <p:sp>
        <p:nvSpPr>
          <p:cNvPr id="466" name="Google Shape;466;g13f989469bb_0_30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g13f989469bb_0_301"/>
          <p:cNvSpPr txBox="1"/>
          <p:nvPr>
            <p:ph idx="1" type="body"/>
          </p:nvPr>
        </p:nvSpPr>
        <p:spPr>
          <a:xfrm>
            <a:off x="1097275" y="1845725"/>
            <a:ext cx="3017400" cy="769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800"/>
              <a:t>Syntax</a:t>
            </a:r>
            <a:endParaRPr sz="2800"/>
          </a:p>
        </p:txBody>
      </p:sp>
      <p:pic>
        <p:nvPicPr>
          <p:cNvPr id="468" name="Google Shape;468;g13f989469bb_0_301"/>
          <p:cNvPicPr preferRelativeResize="0"/>
          <p:nvPr/>
        </p:nvPicPr>
        <p:blipFill>
          <a:blip r:embed="rId3">
            <a:alphaModFix/>
          </a:blip>
          <a:stretch>
            <a:fillRect/>
          </a:stretch>
        </p:blipFill>
        <p:spPr>
          <a:xfrm>
            <a:off x="1706900" y="2532213"/>
            <a:ext cx="7496750" cy="1793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3f989469bb_0_30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a:t>
            </a:r>
            <a:r>
              <a:rPr lang="en-US"/>
              <a:t>Toggle</a:t>
            </a:r>
            <a:r>
              <a:rPr lang="en-US"/>
              <a:t>()</a:t>
            </a:r>
            <a:endParaRPr/>
          </a:p>
        </p:txBody>
      </p:sp>
      <p:sp>
        <p:nvSpPr>
          <p:cNvPr id="475" name="Google Shape;475;g13f989469bb_0_309"/>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b="1" lang="en-US" sz="2500"/>
              <a:t>speed: </a:t>
            </a:r>
            <a:r>
              <a:rPr lang="en-US" sz="2500"/>
              <a:t>It specifies the speed of the delay. Its possible vales are slow, fast and milliseconds.</a:t>
            </a:r>
            <a:endParaRPr sz="2500"/>
          </a:p>
          <a:p>
            <a:pPr indent="-374650" lvl="0" marL="457200" rtl="0" algn="l">
              <a:lnSpc>
                <a:spcPct val="115000"/>
              </a:lnSpc>
              <a:spcBef>
                <a:spcPts val="0"/>
              </a:spcBef>
              <a:spcAft>
                <a:spcPts val="0"/>
              </a:spcAft>
              <a:buSzPts val="2300"/>
              <a:buChar char="➢"/>
            </a:pPr>
            <a:r>
              <a:rPr b="1" lang="en-US" sz="2500"/>
              <a:t>easing: </a:t>
            </a:r>
            <a:r>
              <a:rPr lang="en-US" sz="2500"/>
              <a:t>It specifies the easing function to be used for transition.</a:t>
            </a:r>
            <a:endParaRPr b="1" sz="2500"/>
          </a:p>
          <a:p>
            <a:pPr indent="-374650" lvl="0" marL="457200" rtl="0" algn="l">
              <a:lnSpc>
                <a:spcPct val="115000"/>
              </a:lnSpc>
              <a:spcBef>
                <a:spcPts val="0"/>
              </a:spcBef>
              <a:spcAft>
                <a:spcPts val="0"/>
              </a:spcAft>
              <a:buSzPts val="2300"/>
              <a:buChar char="➢"/>
            </a:pPr>
            <a:r>
              <a:rPr b="1" lang="en-US" sz="2500"/>
              <a:t>callback: </a:t>
            </a:r>
            <a:r>
              <a:rPr lang="en-US" sz="2500"/>
              <a:t>It is also an optional parameter. It specifies the function to be called after completion of slideToggle() effect.</a:t>
            </a:r>
            <a:endParaRPr sz="2500"/>
          </a:p>
          <a:p>
            <a:pPr indent="-374650" lvl="0" marL="457200" rtl="0" algn="l">
              <a:lnSpc>
                <a:spcPct val="115000"/>
              </a:lnSpc>
              <a:spcBef>
                <a:spcPts val="0"/>
              </a:spcBef>
              <a:spcAft>
                <a:spcPts val="0"/>
              </a:spcAft>
              <a:buSzPts val="2300"/>
              <a:buChar char="➢"/>
            </a:pPr>
            <a:r>
              <a:rPr lang="en-US" sz="2500"/>
              <a:t>Let's take an example to demonstrate jQuery slideToggle() effect.</a:t>
            </a:r>
            <a:endParaRPr sz="2500"/>
          </a:p>
        </p:txBody>
      </p:sp>
      <p:sp>
        <p:nvSpPr>
          <p:cNvPr id="476" name="Google Shape;476;g13f989469bb_0_30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f989469bb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Recap Questions </a:t>
            </a:r>
            <a:endParaRPr/>
          </a:p>
        </p:txBody>
      </p:sp>
      <p:sp>
        <p:nvSpPr>
          <p:cNvPr id="174" name="Google Shape;174;g13f989469bb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75" name="Google Shape;175;g13f989469bb_0_0"/>
          <p:cNvSpPr txBox="1"/>
          <p:nvPr>
            <p:ph idx="1" type="body"/>
          </p:nvPr>
        </p:nvSpPr>
        <p:spPr>
          <a:xfrm>
            <a:off x="1066800" y="1978653"/>
            <a:ext cx="10058400" cy="29007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following questions will be asked to the participants for review:</a:t>
            </a:r>
            <a:endParaRPr sz="2500"/>
          </a:p>
          <a:p>
            <a:pPr indent="0" lvl="0" marL="0" rtl="0" algn="l">
              <a:spcBef>
                <a:spcPts val="1200"/>
              </a:spcBef>
              <a:spcAft>
                <a:spcPts val="0"/>
              </a:spcAft>
              <a:buNone/>
            </a:pPr>
            <a:r>
              <a:rPr lang="en-US" sz="2500"/>
              <a:t>What is </a:t>
            </a:r>
            <a:endParaRPr sz="2500"/>
          </a:p>
          <a:p>
            <a:pPr indent="-387350" lvl="0" marL="457200" rtl="0" algn="l">
              <a:lnSpc>
                <a:spcPct val="115000"/>
              </a:lnSpc>
              <a:spcBef>
                <a:spcPts val="1200"/>
              </a:spcBef>
              <a:spcAft>
                <a:spcPts val="0"/>
              </a:spcAft>
              <a:buSzPts val="2500"/>
              <a:buChar char="➢"/>
            </a:pPr>
            <a:r>
              <a:rPr lang="en-US" sz="2500"/>
              <a:t>jQuery Syntax</a:t>
            </a:r>
            <a:endParaRPr sz="2500"/>
          </a:p>
          <a:p>
            <a:pPr indent="-387350" lvl="0" marL="457200" rtl="0" algn="l">
              <a:lnSpc>
                <a:spcPct val="115000"/>
              </a:lnSpc>
              <a:spcBef>
                <a:spcPts val="0"/>
              </a:spcBef>
              <a:spcAft>
                <a:spcPts val="0"/>
              </a:spcAft>
              <a:buSzPts val="2500"/>
              <a:buChar char="➢"/>
            </a:pPr>
            <a:r>
              <a:rPr lang="en-US" sz="2500"/>
              <a:t>jQuery Selectors</a:t>
            </a:r>
            <a:endParaRPr sz="2500"/>
          </a:p>
          <a:p>
            <a:pPr indent="-387350" lvl="0" marL="457200" rtl="0" algn="l">
              <a:lnSpc>
                <a:spcPct val="115000"/>
              </a:lnSpc>
              <a:spcBef>
                <a:spcPts val="0"/>
              </a:spcBef>
              <a:spcAft>
                <a:spcPts val="0"/>
              </a:spcAft>
              <a:buSzPts val="2500"/>
              <a:buChar char="➢"/>
            </a:pPr>
            <a:r>
              <a:rPr lang="en-US" sz="2500"/>
              <a:t>Manipulating HTML DOM with jQuery</a:t>
            </a:r>
            <a:endParaRPr sz="2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3f989469bb_0_3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slide</a:t>
            </a:r>
            <a:r>
              <a:rPr lang="en-US"/>
              <a:t>Toggle</a:t>
            </a:r>
            <a:r>
              <a:rPr lang="en-US"/>
              <a:t>()</a:t>
            </a:r>
            <a:endParaRPr/>
          </a:p>
        </p:txBody>
      </p:sp>
      <p:sp>
        <p:nvSpPr>
          <p:cNvPr id="483" name="Google Shape;483;g13f989469bb_0_3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g13f989469bb_0_316"/>
          <p:cNvSpPr txBox="1"/>
          <p:nvPr/>
        </p:nvSpPr>
        <p:spPr>
          <a:xfrm>
            <a:off x="1225300" y="3547875"/>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3"/>
              </a:rPr>
              <a:t>check its output here: </a:t>
            </a:r>
            <a:endParaRPr/>
          </a:p>
        </p:txBody>
      </p:sp>
      <p:sp>
        <p:nvSpPr>
          <p:cNvPr id="485" name="Google Shape;485;g13f989469bb_0_316"/>
          <p:cNvSpPr txBox="1"/>
          <p:nvPr/>
        </p:nvSpPr>
        <p:spPr>
          <a:xfrm>
            <a:off x="1225300" y="1737400"/>
            <a:ext cx="3000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Example </a:t>
            </a:r>
            <a:r>
              <a:rPr lang="en-US" sz="2000" u="sng">
                <a:solidFill>
                  <a:schemeClr val="hlink"/>
                </a:solidFill>
                <a:hlinkClick r:id="rId4"/>
              </a:rPr>
              <a:t>https://www.javatpoint.com/jquery-slidetoggle</a:t>
            </a:r>
            <a:r>
              <a:rPr lang="en-US" sz="2000"/>
              <a:t> </a:t>
            </a:r>
            <a:endParaRPr sz="2000"/>
          </a:p>
        </p:txBody>
      </p:sp>
      <p:pic>
        <p:nvPicPr>
          <p:cNvPr id="486" name="Google Shape;486;g13f989469bb_0_316"/>
          <p:cNvPicPr preferRelativeResize="0"/>
          <p:nvPr/>
        </p:nvPicPr>
        <p:blipFill>
          <a:blip r:embed="rId5">
            <a:alphaModFix/>
          </a:blip>
          <a:stretch>
            <a:fillRect/>
          </a:stretch>
        </p:blipFill>
        <p:spPr>
          <a:xfrm>
            <a:off x="5521325" y="286599"/>
            <a:ext cx="4793099" cy="6250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13f989469bb_0_22"/>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CSS Manipulation using jQuery</a:t>
            </a:r>
            <a:endParaRPr/>
          </a:p>
        </p:txBody>
      </p:sp>
      <p:sp>
        <p:nvSpPr>
          <p:cNvPr id="493" name="Google Shape;493;g13f989469bb_0_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3f989469bb_0_33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CSS Manipulation</a:t>
            </a:r>
            <a:endParaRPr/>
          </a:p>
        </p:txBody>
      </p:sp>
      <p:sp>
        <p:nvSpPr>
          <p:cNvPr id="500" name="Google Shape;500;g13f989469bb_0_338"/>
          <p:cNvSpPr txBox="1"/>
          <p:nvPr>
            <p:ph idx="1" type="body"/>
          </p:nvPr>
        </p:nvSpPr>
        <p:spPr>
          <a:xfrm>
            <a:off x="664450" y="1845725"/>
            <a:ext cx="10491300" cy="145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500"/>
              <a:t>The jQuery library includes various methods to manipulate style properties and CSS class of DOM element(s).</a:t>
            </a:r>
            <a:endParaRPr sz="2500"/>
          </a:p>
          <a:p>
            <a:pPr indent="0" lvl="0" marL="0" rtl="0" algn="l">
              <a:spcBef>
                <a:spcPts val="1200"/>
              </a:spcBef>
              <a:spcAft>
                <a:spcPts val="0"/>
              </a:spcAft>
              <a:buNone/>
            </a:pPr>
            <a:r>
              <a:rPr lang="en-US" sz="2500"/>
              <a:t>The following table lists jQuery methods for styling and css manipulation.</a:t>
            </a:r>
            <a:endParaRPr sz="2500"/>
          </a:p>
        </p:txBody>
      </p:sp>
      <p:sp>
        <p:nvSpPr>
          <p:cNvPr id="501" name="Google Shape;501;g13f989469bb_0_3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502" name="Google Shape;502;g13f989469bb_0_338"/>
          <p:cNvGraphicFramePr/>
          <p:nvPr/>
        </p:nvGraphicFramePr>
        <p:xfrm>
          <a:off x="664450" y="3296525"/>
          <a:ext cx="3000000" cy="3000000"/>
        </p:xfrm>
        <a:graphic>
          <a:graphicData uri="http://schemas.openxmlformats.org/drawingml/2006/table">
            <a:tbl>
              <a:tblPr>
                <a:solidFill>
                  <a:srgbClr val="FFFFFF"/>
                </a:solidFill>
                <a:tableStyleId>{6134CFB3-56A5-4E3F-854F-72F97E9FA3AD}</a:tableStyleId>
              </a:tblPr>
              <a:tblGrid>
                <a:gridCol w="2274475"/>
                <a:gridCol w="8683100"/>
              </a:tblGrid>
              <a:tr h="352425">
                <a:tc>
                  <a:txBody>
                    <a:bodyPr/>
                    <a:lstStyle/>
                    <a:p>
                      <a:pPr indent="0" lvl="0" marL="0" rtl="0" algn="ctr">
                        <a:lnSpc>
                          <a:spcPct val="115000"/>
                        </a:lnSpc>
                        <a:spcBef>
                          <a:spcPts val="0"/>
                        </a:spcBef>
                        <a:spcAft>
                          <a:spcPts val="0"/>
                        </a:spcAft>
                        <a:buNone/>
                      </a:pPr>
                      <a:r>
                        <a:rPr lang="en-US" sz="1900">
                          <a:solidFill>
                            <a:srgbClr val="FFFFFF"/>
                          </a:solidFill>
                          <a:highlight>
                            <a:srgbClr val="3C78D8"/>
                          </a:highlight>
                        </a:rPr>
                        <a:t>jQuery Methods</a:t>
                      </a:r>
                      <a:endParaRPr sz="1900">
                        <a:solidFill>
                          <a:srgbClr val="FFFFFF"/>
                        </a:solidFill>
                        <a:highlight>
                          <a:srgbClr val="3C78D8"/>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1900">
                          <a:solidFill>
                            <a:srgbClr val="FFFFFF"/>
                          </a:solidFill>
                          <a:highlight>
                            <a:srgbClr val="3C78D8"/>
                          </a:highlight>
                        </a:rPr>
                        <a:t>Description</a:t>
                      </a:r>
                      <a:endParaRPr sz="1900">
                        <a:solidFill>
                          <a:srgbClr val="FFFFFF"/>
                        </a:solidFill>
                        <a:highlight>
                          <a:srgbClr val="3C78D8"/>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323850">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css()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Get or set style properties to the specified element(s).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323850">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addClass()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Add one or more class to the specified element(s).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23850">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hasClass()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Determine whether any of the specified elements are assigned the given CSS class.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23850">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removeClass()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Remove a single class, multiple classes, or all classes from the specified element(s).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23850">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toggleClass()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750">
                          <a:solidFill>
                            <a:srgbClr val="414141"/>
                          </a:solidFill>
                          <a:highlight>
                            <a:srgbClr val="FFFFFF"/>
                          </a:highlight>
                        </a:rPr>
                        <a:t>Toggles between adding/removing classes to the specified elements</a:t>
                      </a:r>
                      <a:endParaRPr sz="17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3f989469bb_0_34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CSS Manipulation</a:t>
            </a:r>
            <a:endParaRPr/>
          </a:p>
        </p:txBody>
      </p:sp>
      <p:sp>
        <p:nvSpPr>
          <p:cNvPr id="509" name="Google Shape;509;g13f989469bb_0_347"/>
          <p:cNvSpPr txBox="1"/>
          <p:nvPr>
            <p:ph idx="1" type="body"/>
          </p:nvPr>
        </p:nvSpPr>
        <p:spPr>
          <a:xfrm>
            <a:off x="1097275" y="1845726"/>
            <a:ext cx="10058400" cy="8427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following figure shows how jQuery methods changes style and css class of the DOM elements.</a:t>
            </a:r>
            <a:endParaRPr sz="2500"/>
          </a:p>
        </p:txBody>
      </p:sp>
      <p:sp>
        <p:nvSpPr>
          <p:cNvPr id="510" name="Google Shape;510;g13f989469bb_0_3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11" name="Google Shape;511;g13f989469bb_0_347"/>
          <p:cNvPicPr preferRelativeResize="0"/>
          <p:nvPr/>
        </p:nvPicPr>
        <p:blipFill>
          <a:blip r:embed="rId3">
            <a:alphaModFix/>
          </a:blip>
          <a:stretch>
            <a:fillRect/>
          </a:stretch>
        </p:blipFill>
        <p:spPr>
          <a:xfrm>
            <a:off x="475475" y="2688425"/>
            <a:ext cx="11478775" cy="336663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3f989469bb_0_37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css() Method</a:t>
            </a:r>
            <a:endParaRPr/>
          </a:p>
        </p:txBody>
      </p:sp>
      <p:sp>
        <p:nvSpPr>
          <p:cNvPr id="518" name="Google Shape;518;g13f989469bb_0_377"/>
          <p:cNvSpPr txBox="1"/>
          <p:nvPr>
            <p:ph idx="1" type="body"/>
          </p:nvPr>
        </p:nvSpPr>
        <p:spPr>
          <a:xfrm>
            <a:off x="1097275" y="1845732"/>
            <a:ext cx="10058400" cy="9339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jQuery css() method gets or sets style properties to the specified element(s).</a:t>
            </a:r>
            <a:endParaRPr sz="2500"/>
          </a:p>
        </p:txBody>
      </p:sp>
      <p:sp>
        <p:nvSpPr>
          <p:cNvPr id="519" name="Google Shape;519;g13f989469bb_0_37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0" name="Google Shape;520;g13f989469bb_0_377"/>
          <p:cNvPicPr preferRelativeResize="0"/>
          <p:nvPr/>
        </p:nvPicPr>
        <p:blipFill>
          <a:blip r:embed="rId3">
            <a:alphaModFix/>
          </a:blip>
          <a:stretch>
            <a:fillRect/>
          </a:stretch>
        </p:blipFill>
        <p:spPr>
          <a:xfrm>
            <a:off x="2768300" y="2503850"/>
            <a:ext cx="8040459" cy="2288175"/>
          </a:xfrm>
          <a:prstGeom prst="rect">
            <a:avLst/>
          </a:prstGeom>
          <a:noFill/>
          <a:ln>
            <a:noFill/>
          </a:ln>
        </p:spPr>
      </p:pic>
      <p:sp>
        <p:nvSpPr>
          <p:cNvPr id="521" name="Google Shape;521;g13f989469bb_0_377"/>
          <p:cNvSpPr txBox="1"/>
          <p:nvPr>
            <p:ph idx="1" type="body"/>
          </p:nvPr>
        </p:nvSpPr>
        <p:spPr>
          <a:xfrm>
            <a:off x="932700" y="4998977"/>
            <a:ext cx="10658700" cy="13575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None/>
            </a:pPr>
            <a:r>
              <a:rPr lang="en-US" sz="2500"/>
              <a:t>Specify a selector to get the reference of an elements to which you want to set the style property and then call css() method with style property name and value parameter. You can also set multiple style properties by passing JSON object with 'style property name':'value'.</a:t>
            </a:r>
            <a:endParaRPr sz="2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13f989469bb_0_36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css() Method: </a:t>
            </a:r>
            <a:r>
              <a:rPr lang="en-US"/>
              <a:t>Example</a:t>
            </a:r>
            <a:endParaRPr/>
          </a:p>
        </p:txBody>
      </p:sp>
      <p:sp>
        <p:nvSpPr>
          <p:cNvPr id="528" name="Google Shape;528;g13f989469bb_0_36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29" name="Google Shape;529;g13f989469bb_0_366"/>
          <p:cNvPicPr preferRelativeResize="0"/>
          <p:nvPr/>
        </p:nvPicPr>
        <p:blipFill>
          <a:blip r:embed="rId3">
            <a:alphaModFix/>
          </a:blip>
          <a:stretch>
            <a:fillRect/>
          </a:stretch>
        </p:blipFill>
        <p:spPr>
          <a:xfrm>
            <a:off x="3133375" y="1927350"/>
            <a:ext cx="8717251" cy="4239050"/>
          </a:xfrm>
          <a:prstGeom prst="rect">
            <a:avLst/>
          </a:prstGeom>
          <a:noFill/>
          <a:ln>
            <a:noFill/>
          </a:ln>
        </p:spPr>
      </p:pic>
      <p:sp>
        <p:nvSpPr>
          <p:cNvPr id="530" name="Google Shape;530;g13f989469bb_0_366"/>
          <p:cNvSpPr txBox="1"/>
          <p:nvPr/>
        </p:nvSpPr>
        <p:spPr>
          <a:xfrm>
            <a:off x="133375" y="2834650"/>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4"/>
              </a:rPr>
              <a:t>check its output here: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13f989469bb_0_35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addClass() method</a:t>
            </a:r>
            <a:endParaRPr/>
          </a:p>
        </p:txBody>
      </p:sp>
      <p:sp>
        <p:nvSpPr>
          <p:cNvPr id="537" name="Google Shape;537;g13f989469bb_0_358"/>
          <p:cNvSpPr txBox="1"/>
          <p:nvPr>
            <p:ph idx="1" type="body"/>
          </p:nvPr>
        </p:nvSpPr>
        <p:spPr>
          <a:xfrm>
            <a:off x="1097275" y="1845732"/>
            <a:ext cx="10058400" cy="9339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jQuery addClass() method adds single or multiple css class to the specified element(s).</a:t>
            </a:r>
            <a:endParaRPr sz="2500"/>
          </a:p>
        </p:txBody>
      </p:sp>
      <p:sp>
        <p:nvSpPr>
          <p:cNvPr id="538" name="Google Shape;538;g13f989469bb_0_3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539" name="Google Shape;539;g13f989469bb_0_358"/>
          <p:cNvSpPr txBox="1"/>
          <p:nvPr>
            <p:ph idx="1" type="body"/>
          </p:nvPr>
        </p:nvSpPr>
        <p:spPr>
          <a:xfrm>
            <a:off x="1170450" y="4657415"/>
            <a:ext cx="10658700" cy="13575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None/>
            </a:pPr>
            <a:r>
              <a:rPr lang="en-US" sz="2500"/>
              <a:t>First specify a selector to get the reference of an elements to which you want to set the css property and then call addClass() method with one or multiple class names as a string parameter. Multiple class names must be separated by space.</a:t>
            </a:r>
            <a:endParaRPr sz="2500"/>
          </a:p>
        </p:txBody>
      </p:sp>
      <p:pic>
        <p:nvPicPr>
          <p:cNvPr id="540" name="Google Shape;540;g13f989469bb_0_358"/>
          <p:cNvPicPr preferRelativeResize="0"/>
          <p:nvPr/>
        </p:nvPicPr>
        <p:blipFill>
          <a:blip r:embed="rId3">
            <a:alphaModFix/>
          </a:blip>
          <a:stretch>
            <a:fillRect/>
          </a:stretch>
        </p:blipFill>
        <p:spPr>
          <a:xfrm>
            <a:off x="1780050" y="2739550"/>
            <a:ext cx="7796900" cy="1759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3f989469bb_0_38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addClass() method: </a:t>
            </a:r>
            <a:r>
              <a:rPr lang="en-US"/>
              <a:t>Example</a:t>
            </a:r>
            <a:endParaRPr/>
          </a:p>
        </p:txBody>
      </p:sp>
      <p:sp>
        <p:nvSpPr>
          <p:cNvPr id="547" name="Google Shape;547;g13f989469bb_0_3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8" name="Google Shape;548;g13f989469bb_0_386"/>
          <p:cNvSpPr txBox="1"/>
          <p:nvPr/>
        </p:nvSpPr>
        <p:spPr>
          <a:xfrm>
            <a:off x="969275" y="2852925"/>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3"/>
              </a:rPr>
              <a:t>check its output here: </a:t>
            </a:r>
            <a:endParaRPr/>
          </a:p>
        </p:txBody>
      </p:sp>
      <p:pic>
        <p:nvPicPr>
          <p:cNvPr id="549" name="Google Shape;549;g13f989469bb_0_386"/>
          <p:cNvPicPr preferRelativeResize="0"/>
          <p:nvPr/>
        </p:nvPicPr>
        <p:blipFill>
          <a:blip r:embed="rId4">
            <a:alphaModFix/>
          </a:blip>
          <a:stretch>
            <a:fillRect/>
          </a:stretch>
        </p:blipFill>
        <p:spPr>
          <a:xfrm>
            <a:off x="4673700" y="1833974"/>
            <a:ext cx="4284350" cy="452237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13f989469bb_0_39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toggleClass() Method</a:t>
            </a:r>
            <a:endParaRPr/>
          </a:p>
        </p:txBody>
      </p:sp>
      <p:sp>
        <p:nvSpPr>
          <p:cNvPr id="556" name="Google Shape;556;g13f989469bb_0_399"/>
          <p:cNvSpPr txBox="1"/>
          <p:nvPr>
            <p:ph idx="1" type="body"/>
          </p:nvPr>
        </p:nvSpPr>
        <p:spPr>
          <a:xfrm>
            <a:off x="1097275" y="1845732"/>
            <a:ext cx="10058400" cy="9339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jQuery toggleClass() method toggles between adding/removing classes to the specified elements.</a:t>
            </a:r>
            <a:endParaRPr sz="2500"/>
          </a:p>
        </p:txBody>
      </p:sp>
      <p:sp>
        <p:nvSpPr>
          <p:cNvPr id="557" name="Google Shape;557;g13f989469bb_0_39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8" name="Google Shape;558;g13f989469bb_0_399"/>
          <p:cNvSpPr txBox="1"/>
          <p:nvPr>
            <p:ph idx="1" type="body"/>
          </p:nvPr>
        </p:nvSpPr>
        <p:spPr>
          <a:xfrm>
            <a:off x="1170450" y="4657415"/>
            <a:ext cx="10658700" cy="1357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Specify a selector to get the reference of an elements to which you want to toggle css classes and then call toggleClass() method with css class name as a string parameter.</a:t>
            </a:r>
            <a:endParaRPr sz="2500"/>
          </a:p>
        </p:txBody>
      </p:sp>
      <p:pic>
        <p:nvPicPr>
          <p:cNvPr id="559" name="Google Shape;559;g13f989469bb_0_399"/>
          <p:cNvPicPr preferRelativeResize="0"/>
          <p:nvPr/>
        </p:nvPicPr>
        <p:blipFill>
          <a:blip r:embed="rId3">
            <a:alphaModFix/>
          </a:blip>
          <a:stretch>
            <a:fillRect/>
          </a:stretch>
        </p:blipFill>
        <p:spPr>
          <a:xfrm>
            <a:off x="2218950" y="2597352"/>
            <a:ext cx="7536450" cy="1590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3f989469bb_0_40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toggleClass() Method: </a:t>
            </a:r>
            <a:r>
              <a:rPr lang="en-US"/>
              <a:t>Example</a:t>
            </a:r>
            <a:endParaRPr/>
          </a:p>
        </p:txBody>
      </p:sp>
      <p:sp>
        <p:nvSpPr>
          <p:cNvPr id="566" name="Google Shape;566;g13f989469bb_0_40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7" name="Google Shape;567;g13f989469bb_0_408"/>
          <p:cNvSpPr txBox="1"/>
          <p:nvPr/>
        </p:nvSpPr>
        <p:spPr>
          <a:xfrm>
            <a:off x="969275" y="2852925"/>
            <a:ext cx="30000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rPr>
              <a:t>Try out this example on your computers and then </a:t>
            </a:r>
            <a:r>
              <a:rPr b="1" lang="en-US" sz="2400" u="sng">
                <a:solidFill>
                  <a:schemeClr val="hlink"/>
                </a:solidFill>
                <a:hlinkClick r:id="rId3"/>
              </a:rPr>
              <a:t>check its output here:</a:t>
            </a:r>
            <a:r>
              <a:rPr b="1" lang="en-US" sz="2400">
                <a:solidFill>
                  <a:schemeClr val="dk1"/>
                </a:solidFill>
              </a:rPr>
              <a:t> </a:t>
            </a:r>
            <a:endParaRPr/>
          </a:p>
        </p:txBody>
      </p:sp>
      <p:pic>
        <p:nvPicPr>
          <p:cNvPr id="568" name="Google Shape;568;g13f989469bb_0_408"/>
          <p:cNvPicPr preferRelativeResize="0"/>
          <p:nvPr/>
        </p:nvPicPr>
        <p:blipFill>
          <a:blip r:embed="rId4">
            <a:alphaModFix/>
          </a:blip>
          <a:stretch>
            <a:fillRect/>
          </a:stretch>
        </p:blipFill>
        <p:spPr>
          <a:xfrm>
            <a:off x="4194825" y="2657873"/>
            <a:ext cx="5885175" cy="204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36d52a686c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2" name="Google Shape;182;g136d52a686c_0_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US"/>
              <a:t>What is jQuery?</a:t>
            </a:r>
            <a:endParaRPr/>
          </a:p>
        </p:txBody>
      </p:sp>
      <p:pic>
        <p:nvPicPr>
          <p:cNvPr id="183" name="Google Shape;183;g136d52a686c_0_27"/>
          <p:cNvPicPr preferRelativeResize="0"/>
          <p:nvPr/>
        </p:nvPicPr>
        <p:blipFill rotWithShape="1">
          <a:blip r:embed="rId3">
            <a:alphaModFix/>
          </a:blip>
          <a:srcRect b="0" l="0" r="0" t="0"/>
          <a:stretch/>
        </p:blipFill>
        <p:spPr>
          <a:xfrm>
            <a:off x="538199" y="2186375"/>
            <a:ext cx="11115602" cy="331623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13f989469bb_0_4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Important Points</a:t>
            </a:r>
            <a:endParaRPr/>
          </a:p>
        </p:txBody>
      </p:sp>
      <p:sp>
        <p:nvSpPr>
          <p:cNvPr id="575" name="Google Shape;575;g13f989469bb_0_428"/>
          <p:cNvSpPr txBox="1"/>
          <p:nvPr>
            <p:ph idx="1" type="body"/>
          </p:nvPr>
        </p:nvSpPr>
        <p:spPr>
          <a:xfrm>
            <a:off x="1097275" y="2273651"/>
            <a:ext cx="10058400" cy="3595500"/>
          </a:xfrm>
          <a:prstGeom prst="rect">
            <a:avLst/>
          </a:prstGeom>
        </p:spPr>
        <p:txBody>
          <a:bodyPr anchorCtr="0" anchor="t" bIns="45700" lIns="0" spcFirstLastPara="1" rIns="0" wrap="square" tIns="45700">
            <a:normAutofit/>
          </a:bodyPr>
          <a:lstStyle/>
          <a:p>
            <a:pPr indent="-387350" lvl="0" marL="457200" rtl="0" algn="l">
              <a:lnSpc>
                <a:spcPct val="150000"/>
              </a:lnSpc>
              <a:spcBef>
                <a:spcPts val="1200"/>
              </a:spcBef>
              <a:spcAft>
                <a:spcPts val="0"/>
              </a:spcAft>
              <a:buSzPts val="2500"/>
              <a:buAutoNum type="arabicPeriod"/>
            </a:pPr>
            <a:r>
              <a:rPr lang="en-US" sz="2500"/>
              <a:t>The jQuery CSS methods allow you to manipulate CSS class or style properties of DOM elements.</a:t>
            </a:r>
            <a:endParaRPr sz="2500"/>
          </a:p>
          <a:p>
            <a:pPr indent="-387350" lvl="0" marL="457200" rtl="0" algn="l">
              <a:lnSpc>
                <a:spcPct val="150000"/>
              </a:lnSpc>
              <a:spcBef>
                <a:spcPts val="0"/>
              </a:spcBef>
              <a:spcAft>
                <a:spcPts val="0"/>
              </a:spcAft>
              <a:buSzPts val="2500"/>
              <a:buAutoNum type="arabicPeriod"/>
            </a:pPr>
            <a:r>
              <a:rPr lang="en-US" sz="2500"/>
              <a:t>Use the selector to get the reference of an element(s) and then call jQuery css methods to edit it.</a:t>
            </a:r>
            <a:endParaRPr sz="2500"/>
          </a:p>
          <a:p>
            <a:pPr indent="-387350" lvl="0" marL="457200" rtl="0" algn="l">
              <a:lnSpc>
                <a:spcPct val="150000"/>
              </a:lnSpc>
              <a:spcBef>
                <a:spcPts val="0"/>
              </a:spcBef>
              <a:spcAft>
                <a:spcPts val="0"/>
              </a:spcAft>
              <a:buSzPts val="2500"/>
              <a:buAutoNum type="arabicPeriod"/>
            </a:pPr>
            <a:r>
              <a:rPr lang="en-US" sz="2500"/>
              <a:t>Important DOM manipulation methods: css(), addClass(), hasClass(), removeClass(), toggleClass() etc.</a:t>
            </a:r>
            <a:endParaRPr sz="2500"/>
          </a:p>
        </p:txBody>
      </p:sp>
      <p:sp>
        <p:nvSpPr>
          <p:cNvPr id="576" name="Google Shape;576;g13f989469bb_0_4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77" name="Google Shape;577;g13f989469bb_0_428"/>
          <p:cNvPicPr preferRelativeResize="0"/>
          <p:nvPr/>
        </p:nvPicPr>
        <p:blipFill>
          <a:blip r:embed="rId3">
            <a:alphaModFix/>
          </a:blip>
          <a:stretch>
            <a:fillRect/>
          </a:stretch>
        </p:blipFill>
        <p:spPr>
          <a:xfrm>
            <a:off x="9308604" y="4"/>
            <a:ext cx="2883400" cy="2733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3e3a906ffb_0_7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Homework</a:t>
            </a:r>
            <a:endParaRPr/>
          </a:p>
        </p:txBody>
      </p:sp>
      <p:sp>
        <p:nvSpPr>
          <p:cNvPr id="584" name="Google Shape;584;g13e3a906ffb_0_716"/>
          <p:cNvSpPr txBox="1"/>
          <p:nvPr>
            <p:ph idx="1" type="body"/>
          </p:nvPr>
        </p:nvSpPr>
        <p:spPr>
          <a:xfrm>
            <a:off x="2372625" y="1948538"/>
            <a:ext cx="8490300" cy="2067600"/>
          </a:xfrm>
          <a:prstGeom prst="rect">
            <a:avLst/>
          </a:prstGeom>
          <a:noFill/>
          <a:ln>
            <a:noFill/>
          </a:ln>
        </p:spPr>
        <p:txBody>
          <a:bodyPr anchorCtr="0" anchor="t" bIns="45700" lIns="0" spcFirstLastPara="1" rIns="0" wrap="square" tIns="45700">
            <a:normAutofit lnSpcReduction="20000"/>
          </a:bodyPr>
          <a:lstStyle/>
          <a:p>
            <a:pPr indent="0" lvl="0" marL="0" rtl="0" algn="l">
              <a:lnSpc>
                <a:spcPct val="90000"/>
              </a:lnSpc>
              <a:spcBef>
                <a:spcPts val="1200"/>
              </a:spcBef>
              <a:spcAft>
                <a:spcPts val="0"/>
              </a:spcAft>
              <a:buSzPts val="1800"/>
              <a:buNone/>
            </a:pPr>
            <a:r>
              <a:rPr lang="en-US" sz="2500"/>
              <a:t>Students will practice exercises of the topics covered today from this link: </a:t>
            </a:r>
            <a:endParaRPr sz="2500"/>
          </a:p>
          <a:p>
            <a:pPr indent="0" lvl="0" marL="0" rtl="0" algn="l">
              <a:lnSpc>
                <a:spcPct val="90000"/>
              </a:lnSpc>
              <a:spcBef>
                <a:spcPts val="1200"/>
              </a:spcBef>
              <a:spcAft>
                <a:spcPts val="0"/>
              </a:spcAft>
              <a:buSzPts val="1800"/>
              <a:buNone/>
            </a:pPr>
            <a:r>
              <a:rPr lang="en-US" sz="2500" u="sng">
                <a:solidFill>
                  <a:schemeClr val="hlink"/>
                </a:solidFill>
                <a:hlinkClick r:id="rId3"/>
              </a:rPr>
              <a:t>JQuery DOM Practice Exercises</a:t>
            </a:r>
            <a:r>
              <a:rPr lang="en-US" sz="2500"/>
              <a:t> </a:t>
            </a:r>
            <a:endParaRPr sz="2500"/>
          </a:p>
          <a:p>
            <a:pPr indent="0" lvl="0" marL="0" rtl="0" algn="l">
              <a:lnSpc>
                <a:spcPct val="90000"/>
              </a:lnSpc>
              <a:spcBef>
                <a:spcPts val="1200"/>
              </a:spcBef>
              <a:spcAft>
                <a:spcPts val="0"/>
              </a:spcAft>
              <a:buSzPts val="1800"/>
              <a:buNone/>
            </a:pPr>
            <a:r>
              <a:rPr lang="en-US" sz="2500"/>
              <a:t>&amp; </a:t>
            </a:r>
            <a:endParaRPr sz="2500"/>
          </a:p>
          <a:p>
            <a:pPr indent="0" lvl="0" marL="0" rtl="0" algn="l">
              <a:lnSpc>
                <a:spcPct val="90000"/>
              </a:lnSpc>
              <a:spcBef>
                <a:spcPts val="1200"/>
              </a:spcBef>
              <a:spcAft>
                <a:spcPts val="0"/>
              </a:spcAft>
              <a:buSzPts val="1800"/>
              <a:buNone/>
            </a:pPr>
            <a:r>
              <a:rPr lang="en-US" sz="2500" u="sng">
                <a:solidFill>
                  <a:schemeClr val="hlink"/>
                </a:solidFill>
                <a:hlinkClick r:id="rId4"/>
              </a:rPr>
              <a:t>https://api.jquery.com/animate/</a:t>
            </a:r>
            <a:r>
              <a:rPr lang="en-US" sz="2500"/>
              <a:t> </a:t>
            </a:r>
            <a:endParaRPr sz="2500"/>
          </a:p>
        </p:txBody>
      </p:sp>
      <p:sp>
        <p:nvSpPr>
          <p:cNvPr id="585" name="Google Shape;585;g13e3a906ffb_0_7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586" name="Google Shape;586;g13e3a906ffb_0_716"/>
          <p:cNvPicPr preferRelativeResize="0"/>
          <p:nvPr/>
        </p:nvPicPr>
        <p:blipFill rotWithShape="1">
          <a:blip r:embed="rId5">
            <a:alphaModFix/>
          </a:blip>
          <a:srcRect b="0" l="0" r="3707" t="5177"/>
          <a:stretch/>
        </p:blipFill>
        <p:spPr>
          <a:xfrm>
            <a:off x="0" y="4227275"/>
            <a:ext cx="4009576" cy="2630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g13e29f36040_1_161"/>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592" name="Google Shape;592;g13e29f36040_1_16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593" name="Google Shape;593;g13e29f36040_1_161"/>
          <p:cNvSpPr txBox="1"/>
          <p:nvPr>
            <p:ph idx="1" type="body"/>
          </p:nvPr>
        </p:nvSpPr>
        <p:spPr>
          <a:xfrm>
            <a:off x="1596350" y="2697450"/>
            <a:ext cx="6675000" cy="3282600"/>
          </a:xfrm>
          <a:prstGeom prst="rect">
            <a:avLst/>
          </a:prstGeom>
          <a:noFill/>
          <a:ln>
            <a:noFill/>
          </a:ln>
        </p:spPr>
        <p:txBody>
          <a:bodyPr anchorCtr="0" anchor="t" bIns="45700" lIns="0" spcFirstLastPara="1" rIns="0" wrap="square" tIns="45700">
            <a:normAutofit/>
          </a:bodyPr>
          <a:lstStyle/>
          <a:p>
            <a:pPr indent="0" lvl="0" marL="457200" rtl="0" algn="l">
              <a:lnSpc>
                <a:spcPct val="115000"/>
              </a:lnSpc>
              <a:spcBef>
                <a:spcPts val="1200"/>
              </a:spcBef>
              <a:spcAft>
                <a:spcPts val="0"/>
              </a:spcAft>
              <a:buSzPts val="1800"/>
              <a:buNone/>
            </a:pPr>
            <a:r>
              <a:rPr lang="en-US" sz="2500"/>
              <a:t>Hide/Show </a:t>
            </a:r>
            <a:endParaRPr sz="2500"/>
          </a:p>
          <a:p>
            <a:pPr indent="0" lvl="0" marL="457200" rtl="0" algn="l">
              <a:lnSpc>
                <a:spcPct val="115000"/>
              </a:lnSpc>
              <a:spcBef>
                <a:spcPts val="1200"/>
              </a:spcBef>
              <a:spcAft>
                <a:spcPts val="0"/>
              </a:spcAft>
              <a:buSzPts val="1800"/>
              <a:buNone/>
            </a:pPr>
            <a:r>
              <a:rPr lang="en-US" sz="2500"/>
              <a:t>Fade</a:t>
            </a:r>
            <a:endParaRPr sz="2500"/>
          </a:p>
          <a:p>
            <a:pPr indent="0" lvl="0" marL="457200" rtl="0" algn="l">
              <a:lnSpc>
                <a:spcPct val="115000"/>
              </a:lnSpc>
              <a:spcBef>
                <a:spcPts val="1200"/>
              </a:spcBef>
              <a:spcAft>
                <a:spcPts val="0"/>
              </a:spcAft>
              <a:buSzPts val="1800"/>
              <a:buNone/>
            </a:pPr>
            <a:r>
              <a:rPr lang="en-US" sz="2500"/>
              <a:t>Slide</a:t>
            </a:r>
            <a:endParaRPr sz="2500"/>
          </a:p>
          <a:p>
            <a:pPr indent="0" lvl="0" marL="457200" rtl="0" algn="l">
              <a:lnSpc>
                <a:spcPct val="115000"/>
              </a:lnSpc>
              <a:spcBef>
                <a:spcPts val="1200"/>
              </a:spcBef>
              <a:spcAft>
                <a:spcPts val="0"/>
              </a:spcAft>
              <a:buSzPts val="1800"/>
              <a:buNone/>
            </a:pPr>
            <a:r>
              <a:rPr lang="en-US" sz="2500"/>
              <a:t>jQuery Animation</a:t>
            </a:r>
            <a:endParaRPr sz="2500"/>
          </a:p>
          <a:p>
            <a:pPr indent="0" lvl="0" marL="457200" rtl="0" algn="l">
              <a:lnSpc>
                <a:spcPct val="115000"/>
              </a:lnSpc>
              <a:spcBef>
                <a:spcPts val="1200"/>
              </a:spcBef>
              <a:spcAft>
                <a:spcPts val="0"/>
              </a:spcAft>
              <a:buSzPts val="1800"/>
              <a:buNone/>
            </a:pPr>
            <a:r>
              <a:rPr lang="en-US" sz="2500"/>
              <a:t>Manipulating CSS with jQuery</a:t>
            </a:r>
            <a:endParaRPr sz="2500"/>
          </a:p>
        </p:txBody>
      </p:sp>
      <p:sp>
        <p:nvSpPr>
          <p:cNvPr id="594" name="Google Shape;594;g13e29f36040_1_16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595" name="Google Shape;595;g13e29f36040_1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596" name="Google Shape;596;g13e29f36040_1_161"/>
          <p:cNvSpPr txBox="1"/>
          <p:nvPr>
            <p:ph idx="1" type="body"/>
          </p:nvPr>
        </p:nvSpPr>
        <p:spPr>
          <a:xfrm>
            <a:off x="1097275" y="2001350"/>
            <a:ext cx="10495500" cy="555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1800"/>
              <a:buNone/>
            </a:pPr>
            <a:r>
              <a:rPr b="1" lang="en-US" sz="2800"/>
              <a:t>By the end of this session, the students have practised</a:t>
            </a:r>
            <a:endParaRPr sz="2000"/>
          </a:p>
        </p:txBody>
      </p:sp>
      <p:pic>
        <p:nvPicPr>
          <p:cNvPr id="597" name="Google Shape;597;g13e29f36040_1_161"/>
          <p:cNvPicPr preferRelativeResize="0"/>
          <p:nvPr/>
        </p:nvPicPr>
        <p:blipFill rotWithShape="1">
          <a:blip r:embed="rId4">
            <a:alphaModFix/>
          </a:blip>
          <a:srcRect b="16950" l="14064" r="5282" t="15732"/>
          <a:stretch/>
        </p:blipFill>
        <p:spPr>
          <a:xfrm>
            <a:off x="1264750" y="2697451"/>
            <a:ext cx="622476" cy="555524"/>
          </a:xfrm>
          <a:prstGeom prst="rect">
            <a:avLst/>
          </a:prstGeom>
          <a:noFill/>
          <a:ln>
            <a:noFill/>
          </a:ln>
        </p:spPr>
      </p:pic>
      <p:pic>
        <p:nvPicPr>
          <p:cNvPr id="598" name="Google Shape;598;g13e29f36040_1_161"/>
          <p:cNvPicPr preferRelativeResize="0"/>
          <p:nvPr/>
        </p:nvPicPr>
        <p:blipFill rotWithShape="1">
          <a:blip r:embed="rId4">
            <a:alphaModFix/>
          </a:blip>
          <a:srcRect b="16950" l="14064" r="5282" t="15732"/>
          <a:stretch/>
        </p:blipFill>
        <p:spPr>
          <a:xfrm>
            <a:off x="1271825" y="3216713"/>
            <a:ext cx="622476" cy="555524"/>
          </a:xfrm>
          <a:prstGeom prst="rect">
            <a:avLst/>
          </a:prstGeom>
          <a:noFill/>
          <a:ln>
            <a:noFill/>
          </a:ln>
        </p:spPr>
      </p:pic>
      <p:pic>
        <p:nvPicPr>
          <p:cNvPr id="599" name="Google Shape;599;g13e29f36040_1_161"/>
          <p:cNvPicPr preferRelativeResize="0"/>
          <p:nvPr/>
        </p:nvPicPr>
        <p:blipFill rotWithShape="1">
          <a:blip r:embed="rId4">
            <a:alphaModFix/>
          </a:blip>
          <a:srcRect b="16950" l="14064" r="5282" t="15732"/>
          <a:stretch/>
        </p:blipFill>
        <p:spPr>
          <a:xfrm>
            <a:off x="1271825" y="3812176"/>
            <a:ext cx="622476" cy="555524"/>
          </a:xfrm>
          <a:prstGeom prst="rect">
            <a:avLst/>
          </a:prstGeom>
          <a:noFill/>
          <a:ln>
            <a:noFill/>
          </a:ln>
        </p:spPr>
      </p:pic>
      <p:pic>
        <p:nvPicPr>
          <p:cNvPr id="600" name="Google Shape;600;g13e29f36040_1_161"/>
          <p:cNvPicPr preferRelativeResize="0"/>
          <p:nvPr/>
        </p:nvPicPr>
        <p:blipFill rotWithShape="1">
          <a:blip r:embed="rId4">
            <a:alphaModFix/>
          </a:blip>
          <a:srcRect b="16950" l="14064" r="5282" t="15732"/>
          <a:stretch/>
        </p:blipFill>
        <p:spPr>
          <a:xfrm>
            <a:off x="1271825" y="4443888"/>
            <a:ext cx="622476" cy="555524"/>
          </a:xfrm>
          <a:prstGeom prst="rect">
            <a:avLst/>
          </a:prstGeom>
          <a:noFill/>
          <a:ln>
            <a:noFill/>
          </a:ln>
        </p:spPr>
      </p:pic>
      <p:pic>
        <p:nvPicPr>
          <p:cNvPr id="601" name="Google Shape;601;g13e29f36040_1_161"/>
          <p:cNvPicPr preferRelativeResize="0"/>
          <p:nvPr/>
        </p:nvPicPr>
        <p:blipFill rotWithShape="1">
          <a:blip r:embed="rId4">
            <a:alphaModFix/>
          </a:blip>
          <a:srcRect b="16950" l="14065" r="5282" t="15732"/>
          <a:stretch/>
        </p:blipFill>
        <p:spPr>
          <a:xfrm>
            <a:off x="1274875" y="5003088"/>
            <a:ext cx="622476" cy="5555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Conclusion &amp; Q/A </a:t>
            </a:r>
            <a:endParaRPr/>
          </a:p>
        </p:txBody>
      </p:sp>
      <p:sp>
        <p:nvSpPr>
          <p:cNvPr id="607" name="Google Shape;607;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See you tomorrow!</a:t>
            </a:r>
            <a:endParaRPr/>
          </a:p>
        </p:txBody>
      </p:sp>
      <p:sp>
        <p:nvSpPr>
          <p:cNvPr id="608" name="Google Shape;60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09" name="Google Shape;609;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3e29f36040_1_8"/>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189" name="Google Shape;189;g13e29f36040_1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90" name="Google Shape;190;g13e29f36040_1_8"/>
          <p:cNvSpPr txBox="1"/>
          <p:nvPr>
            <p:ph idx="1" type="body"/>
          </p:nvPr>
        </p:nvSpPr>
        <p:spPr>
          <a:xfrm>
            <a:off x="1215225" y="2980150"/>
            <a:ext cx="8143500" cy="3016200"/>
          </a:xfrm>
          <a:prstGeom prst="rect">
            <a:avLst/>
          </a:prstGeom>
          <a:noFill/>
          <a:ln>
            <a:noFill/>
          </a:ln>
        </p:spPr>
        <p:txBody>
          <a:bodyPr anchorCtr="0" anchor="t" bIns="45700" lIns="0" spcFirstLastPara="1" rIns="0" wrap="square" tIns="45700">
            <a:normAutofit/>
          </a:bodyPr>
          <a:lstStyle/>
          <a:p>
            <a:pPr indent="-438150" lvl="1" marL="914400" rtl="0" algn="l">
              <a:lnSpc>
                <a:spcPct val="90000"/>
              </a:lnSpc>
              <a:spcBef>
                <a:spcPts val="1200"/>
              </a:spcBef>
              <a:spcAft>
                <a:spcPts val="0"/>
              </a:spcAft>
              <a:buSzPts val="3300"/>
              <a:buChar char="►"/>
            </a:pPr>
            <a:r>
              <a:rPr lang="en-US" sz="2500"/>
              <a:t>jQuery Animation</a:t>
            </a:r>
            <a:endParaRPr sz="2500"/>
          </a:p>
          <a:p>
            <a:pPr indent="-438150" lvl="1" marL="914400" rtl="0" algn="l">
              <a:lnSpc>
                <a:spcPct val="90000"/>
              </a:lnSpc>
              <a:spcBef>
                <a:spcPts val="1200"/>
              </a:spcBef>
              <a:spcAft>
                <a:spcPts val="0"/>
              </a:spcAft>
              <a:buSzPts val="3300"/>
              <a:buChar char="►"/>
            </a:pPr>
            <a:r>
              <a:rPr lang="en-US" sz="2500"/>
              <a:t>Hide/Show </a:t>
            </a:r>
            <a:endParaRPr sz="2500"/>
          </a:p>
          <a:p>
            <a:pPr indent="-438150" lvl="1" marL="914400" rtl="0" algn="l">
              <a:lnSpc>
                <a:spcPct val="90000"/>
              </a:lnSpc>
              <a:spcBef>
                <a:spcPts val="1200"/>
              </a:spcBef>
              <a:spcAft>
                <a:spcPts val="0"/>
              </a:spcAft>
              <a:buSzPts val="3300"/>
              <a:buChar char="►"/>
            </a:pPr>
            <a:r>
              <a:rPr lang="en-US" sz="2500"/>
              <a:t>Fade </a:t>
            </a:r>
            <a:endParaRPr sz="2500"/>
          </a:p>
          <a:p>
            <a:pPr indent="-438150" lvl="1" marL="914400" rtl="0" algn="l">
              <a:lnSpc>
                <a:spcPct val="90000"/>
              </a:lnSpc>
              <a:spcBef>
                <a:spcPts val="1200"/>
              </a:spcBef>
              <a:spcAft>
                <a:spcPts val="0"/>
              </a:spcAft>
              <a:buSzPts val="3300"/>
              <a:buChar char="►"/>
            </a:pPr>
            <a:r>
              <a:rPr lang="en-US" sz="2500"/>
              <a:t>Slide</a:t>
            </a:r>
            <a:endParaRPr sz="2500"/>
          </a:p>
          <a:p>
            <a:pPr indent="-438150" lvl="1" marL="914400" rtl="0" algn="l">
              <a:lnSpc>
                <a:spcPct val="90000"/>
              </a:lnSpc>
              <a:spcBef>
                <a:spcPts val="1200"/>
              </a:spcBef>
              <a:spcAft>
                <a:spcPts val="0"/>
              </a:spcAft>
              <a:buSzPts val="3300"/>
              <a:buChar char="►"/>
            </a:pPr>
            <a:r>
              <a:rPr lang="en-US" sz="2500"/>
              <a:t>Manipulating CSS with jQuery</a:t>
            </a:r>
            <a:endParaRPr sz="2500"/>
          </a:p>
        </p:txBody>
      </p:sp>
      <p:sp>
        <p:nvSpPr>
          <p:cNvPr id="191" name="Google Shape;191;g13e29f36040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2" name="Google Shape;192;g13e29f36040_1_8"/>
          <p:cNvSpPr txBox="1"/>
          <p:nvPr>
            <p:ph idx="1" type="body"/>
          </p:nvPr>
        </p:nvSpPr>
        <p:spPr>
          <a:xfrm>
            <a:off x="1097275" y="1962025"/>
            <a:ext cx="10058400" cy="79350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1400"/>
              </a:spcBef>
              <a:spcAft>
                <a:spcPts val="0"/>
              </a:spcAft>
              <a:buSzPts val="1800"/>
              <a:buNone/>
            </a:pPr>
            <a:r>
              <a:rPr b="1" lang="en-US" sz="2800"/>
              <a:t>By the end of this session, the students will have developed an understanding of: </a:t>
            </a:r>
            <a:endParaRPr b="1" sz="2800"/>
          </a:p>
        </p:txBody>
      </p:sp>
      <p:sp>
        <p:nvSpPr>
          <p:cNvPr id="193" name="Google Shape;193;g13e29f36040_1_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f989469bb_0_67"/>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Animation</a:t>
            </a:r>
            <a:endParaRPr/>
          </a:p>
        </p:txBody>
      </p:sp>
      <p:sp>
        <p:nvSpPr>
          <p:cNvPr id="200" name="Google Shape;200;g13f989469bb_0_6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3f989469bb_0_9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jQuery Animation</a:t>
            </a:r>
            <a:endParaRPr/>
          </a:p>
        </p:txBody>
      </p:sp>
      <p:sp>
        <p:nvSpPr>
          <p:cNvPr id="207" name="Google Shape;207;g13f989469bb_0_9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08" name="Google Shape;208;g13f989469bb_0_9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68300" lvl="0" marL="457200" rtl="0" algn="l">
              <a:lnSpc>
                <a:spcPct val="115000"/>
              </a:lnSpc>
              <a:spcBef>
                <a:spcPts val="1200"/>
              </a:spcBef>
              <a:spcAft>
                <a:spcPts val="0"/>
              </a:spcAft>
              <a:buSzPts val="2200"/>
              <a:buChar char="➢"/>
            </a:pPr>
            <a:r>
              <a:rPr lang="en-US" sz="2400"/>
              <a:t>jQuery includes methods which give special effects to the elements on hiding, showing, changing style properties, and fade-in or fade-out operation. </a:t>
            </a:r>
            <a:endParaRPr sz="2400"/>
          </a:p>
          <a:p>
            <a:pPr indent="-368300" lvl="0" marL="457200" rtl="0" algn="l">
              <a:lnSpc>
                <a:spcPct val="115000"/>
              </a:lnSpc>
              <a:spcBef>
                <a:spcPts val="0"/>
              </a:spcBef>
              <a:spcAft>
                <a:spcPts val="0"/>
              </a:spcAft>
              <a:buSzPts val="2200"/>
              <a:buChar char="➢"/>
            </a:pPr>
            <a:r>
              <a:rPr lang="en-US" sz="2400"/>
              <a:t>These special effect methods can be useful in building an interactive user interface.</a:t>
            </a:r>
            <a:endParaRPr sz="2400"/>
          </a:p>
          <a:p>
            <a:pPr indent="-368300" lvl="0" marL="457200" rtl="0" algn="l">
              <a:lnSpc>
                <a:spcPct val="115000"/>
              </a:lnSpc>
              <a:spcBef>
                <a:spcPts val="0"/>
              </a:spcBef>
              <a:spcAft>
                <a:spcPts val="0"/>
              </a:spcAft>
              <a:buSzPts val="2200"/>
              <a:buChar char="➢"/>
            </a:pPr>
            <a:r>
              <a:rPr lang="en-US" sz="2400"/>
              <a:t>The following table lists jQuery methods for adding special effects to the DOM elements.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3f989469bb_0_1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15" name="Google Shape;215;g13f989469bb_0_103"/>
          <p:cNvGraphicFramePr/>
          <p:nvPr/>
        </p:nvGraphicFramePr>
        <p:xfrm>
          <a:off x="579500" y="698475"/>
          <a:ext cx="3000000" cy="3000000"/>
        </p:xfrm>
        <a:graphic>
          <a:graphicData uri="http://schemas.openxmlformats.org/drawingml/2006/table">
            <a:tbl>
              <a:tblPr>
                <a:solidFill>
                  <a:srgbClr val="FFFFFF"/>
                </a:solidFill>
                <a:tableStyleId>{6134CFB3-56A5-4E3F-854F-72F97E9FA3AD}</a:tableStyleId>
              </a:tblPr>
              <a:tblGrid>
                <a:gridCol w="2586525"/>
                <a:gridCol w="8446475"/>
              </a:tblGrid>
              <a:tr h="743150">
                <a:tc>
                  <a:txBody>
                    <a:bodyPr/>
                    <a:lstStyle/>
                    <a:p>
                      <a:pPr indent="0" lvl="0" marL="0" rtl="0" algn="ctr">
                        <a:lnSpc>
                          <a:spcPct val="115000"/>
                        </a:lnSpc>
                        <a:spcBef>
                          <a:spcPts val="0"/>
                        </a:spcBef>
                        <a:spcAft>
                          <a:spcPts val="0"/>
                        </a:spcAft>
                        <a:buNone/>
                      </a:pPr>
                      <a:r>
                        <a:rPr lang="en-US" sz="2200">
                          <a:solidFill>
                            <a:srgbClr val="FFFFFF"/>
                          </a:solidFill>
                          <a:highlight>
                            <a:srgbClr val="6D9EEB"/>
                          </a:highlight>
                        </a:rPr>
                        <a:t>jQuery Methods for Special Effects</a:t>
                      </a:r>
                      <a:endParaRPr sz="2200">
                        <a:solidFill>
                          <a:srgbClr val="FFFFFF"/>
                        </a:solidFill>
                        <a:highlight>
                          <a:srgbClr val="6D9EEB"/>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c>
                  <a:txBody>
                    <a:bodyPr/>
                    <a:lstStyle/>
                    <a:p>
                      <a:pPr indent="0" lvl="0" marL="0" rtl="0" algn="ctr">
                        <a:lnSpc>
                          <a:spcPct val="115000"/>
                        </a:lnSpc>
                        <a:spcBef>
                          <a:spcPts val="0"/>
                        </a:spcBef>
                        <a:spcAft>
                          <a:spcPts val="0"/>
                        </a:spcAft>
                        <a:buNone/>
                      </a:pPr>
                      <a:r>
                        <a:rPr lang="en-US" sz="2200">
                          <a:solidFill>
                            <a:srgbClr val="FFFFFF"/>
                          </a:solidFill>
                          <a:highlight>
                            <a:srgbClr val="6D9EEB"/>
                          </a:highlight>
                        </a:rPr>
                        <a:t>Description</a:t>
                      </a:r>
                      <a:endParaRPr sz="2200">
                        <a:solidFill>
                          <a:srgbClr val="FFFFFF"/>
                        </a:solidFill>
                        <a:highlight>
                          <a:srgbClr val="6D9EEB"/>
                        </a:highlight>
                      </a:endParaRPr>
                    </a:p>
                  </a:txBody>
                  <a:tcPr marT="91425" marB="91425" marR="91425" marL="91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19050">
                      <a:solidFill>
                        <a:srgbClr val="DEE2E6"/>
                      </a:solidFill>
                      <a:prstDash val="solid"/>
                      <a:round/>
                      <a:headEnd len="sm" w="sm" type="none"/>
                      <a:tailEnd len="sm" w="sm" type="none"/>
                    </a:lnB>
                    <a:solidFill>
                      <a:srgbClr val="63A9E0"/>
                    </a:solidFill>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animate()</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Perform custom animation using element's style properties.</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19050">
                      <a:solidFill>
                        <a:srgbClr val="DEE2E6"/>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queue()</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Show or manipulate the queue of functions to be executed on the specified element.</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stop()</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Stop currently running animations on the specified element(s).</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fadeIn()</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Display specified element(s) by fading them to opaque.</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fadeOut()</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Hides specified element(s) by fading them to transparent.</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fadeTo()</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Adjust the opacity of the specified element(s)</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41125">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fadeToggle()</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050">
                          <a:solidFill>
                            <a:srgbClr val="414141"/>
                          </a:solidFill>
                          <a:highlight>
                            <a:srgbClr val="FFFFFF"/>
                          </a:highlight>
                        </a:rPr>
                        <a:t>Display or hide the specified element(s) by animating their opacity.</a:t>
                      </a:r>
                      <a:endParaRPr sz="2050">
                        <a:solidFill>
                          <a:srgbClr val="414141"/>
                        </a:solidFill>
                        <a:highlight>
                          <a:srgbClr val="FFFFFF"/>
                        </a:highlight>
                      </a:endParaRPr>
                    </a:p>
                  </a:txBody>
                  <a:tcPr marT="91425" marB="91425" marR="91425" marL="91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2022-05-13T01:00:56Z</dcterms:created>
  <dc:creator>P@SHA;TechLift</dc:creator>
</cp:coreProperties>
</file>